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北沢 寧子" initials="北沢" lastIdx="2" clrIdx="0">
    <p:extLst>
      <p:ext uri="{19B8F6BF-5375-455C-9EA6-DF929625EA0E}">
        <p15:presenceInfo xmlns:p15="http://schemas.microsoft.com/office/powerpoint/2012/main" userId="S-1-5-21-861567501-507921405-1801674531-216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37" autoAdjust="0"/>
  </p:normalViewPr>
  <p:slideViewPr>
    <p:cSldViewPr snapToGrid="0">
      <p:cViewPr>
        <p:scale>
          <a:sx n="100" d="100"/>
          <a:sy n="100" d="100"/>
        </p:scale>
        <p:origin x="300" y="4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50400" cy="504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2" tIns="45716" rIns="91432" bIns="45716" rtlCol="0"/>
          <a:lstStyle>
            <a:lvl1pPr algn="r">
              <a:defRPr sz="1200"/>
            </a:lvl1pPr>
          </a:lstStyle>
          <a:p>
            <a:fld id="{9E77808E-9E2D-4834-8D17-DA94E1F9EE1C}"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2" tIns="45716" rIns="91432" bIns="45716" rtlCol="0" anchor="b"/>
          <a:lstStyle>
            <a:lvl1pPr algn="r">
              <a:defRPr sz="1200"/>
            </a:lvl1pPr>
          </a:lstStyle>
          <a:p>
            <a:fld id="{7E47CE1D-8D9D-4221-8EC2-675C0AF48004}" type="slidenum">
              <a:rPr kumimoji="1" lang="ja-JP" altLang="en-US" smtClean="0"/>
              <a:t>‹#›</a:t>
            </a:fld>
            <a:endParaRPr kumimoji="1" lang="ja-JP" altLang="en-US"/>
          </a:p>
        </p:txBody>
      </p:sp>
    </p:spTree>
    <p:extLst>
      <p:ext uri="{BB962C8B-B14F-4D97-AF65-F5344CB8AC3E}">
        <p14:creationId xmlns:p14="http://schemas.microsoft.com/office/powerpoint/2010/main" val="111171375"/>
      </p:ext>
    </p:extLst>
  </p:cSld>
  <p:clrMap bg1="lt1" tx1="dk1" bg2="lt2" tx2="dk2" accent1="accent1" accent2="accent2" accent3="accent3" accent4="accent4" accent5="accent5" accent6="accent6" hlink="hlink" folHlink="folHlink"/>
  <p:notesStyle>
    <a:lvl1pPr marL="0" algn="l" defTabSz="1047354" rtl="0" eaLnBrk="1" latinLnBrk="0" hangingPunct="1">
      <a:defRPr kumimoji="1" sz="1374" kern="1200">
        <a:solidFill>
          <a:schemeClr val="tx1"/>
        </a:solidFill>
        <a:latin typeface="+mn-lt"/>
        <a:ea typeface="+mn-ea"/>
        <a:cs typeface="+mn-cs"/>
      </a:defRPr>
    </a:lvl1pPr>
    <a:lvl2pPr marL="523677" algn="l" defTabSz="1047354" rtl="0" eaLnBrk="1" latinLnBrk="0" hangingPunct="1">
      <a:defRPr kumimoji="1" sz="1374" kern="1200">
        <a:solidFill>
          <a:schemeClr val="tx1"/>
        </a:solidFill>
        <a:latin typeface="+mn-lt"/>
        <a:ea typeface="+mn-ea"/>
        <a:cs typeface="+mn-cs"/>
      </a:defRPr>
    </a:lvl2pPr>
    <a:lvl3pPr marL="1047354" algn="l" defTabSz="1047354" rtl="0" eaLnBrk="1" latinLnBrk="0" hangingPunct="1">
      <a:defRPr kumimoji="1" sz="1374" kern="1200">
        <a:solidFill>
          <a:schemeClr val="tx1"/>
        </a:solidFill>
        <a:latin typeface="+mn-lt"/>
        <a:ea typeface="+mn-ea"/>
        <a:cs typeface="+mn-cs"/>
      </a:defRPr>
    </a:lvl3pPr>
    <a:lvl4pPr marL="1571031" algn="l" defTabSz="1047354" rtl="0" eaLnBrk="1" latinLnBrk="0" hangingPunct="1">
      <a:defRPr kumimoji="1" sz="1374" kern="1200">
        <a:solidFill>
          <a:schemeClr val="tx1"/>
        </a:solidFill>
        <a:latin typeface="+mn-lt"/>
        <a:ea typeface="+mn-ea"/>
        <a:cs typeface="+mn-cs"/>
      </a:defRPr>
    </a:lvl4pPr>
    <a:lvl5pPr marL="2094708" algn="l" defTabSz="1047354" rtl="0" eaLnBrk="1" latinLnBrk="0" hangingPunct="1">
      <a:defRPr kumimoji="1" sz="1374" kern="1200">
        <a:solidFill>
          <a:schemeClr val="tx1"/>
        </a:solidFill>
        <a:latin typeface="+mn-lt"/>
        <a:ea typeface="+mn-ea"/>
        <a:cs typeface="+mn-cs"/>
      </a:defRPr>
    </a:lvl5pPr>
    <a:lvl6pPr marL="2618384" algn="l" defTabSz="1047354" rtl="0" eaLnBrk="1" latinLnBrk="0" hangingPunct="1">
      <a:defRPr kumimoji="1" sz="1374" kern="1200">
        <a:solidFill>
          <a:schemeClr val="tx1"/>
        </a:solidFill>
        <a:latin typeface="+mn-lt"/>
        <a:ea typeface="+mn-ea"/>
        <a:cs typeface="+mn-cs"/>
      </a:defRPr>
    </a:lvl6pPr>
    <a:lvl7pPr marL="3142061" algn="l" defTabSz="1047354" rtl="0" eaLnBrk="1" latinLnBrk="0" hangingPunct="1">
      <a:defRPr kumimoji="1" sz="1374" kern="1200">
        <a:solidFill>
          <a:schemeClr val="tx1"/>
        </a:solidFill>
        <a:latin typeface="+mn-lt"/>
        <a:ea typeface="+mn-ea"/>
        <a:cs typeface="+mn-cs"/>
      </a:defRPr>
    </a:lvl7pPr>
    <a:lvl8pPr marL="3665738" algn="l" defTabSz="1047354" rtl="0" eaLnBrk="1" latinLnBrk="0" hangingPunct="1">
      <a:defRPr kumimoji="1" sz="1374" kern="1200">
        <a:solidFill>
          <a:schemeClr val="tx1"/>
        </a:solidFill>
        <a:latin typeface="+mn-lt"/>
        <a:ea typeface="+mn-ea"/>
        <a:cs typeface="+mn-cs"/>
      </a:defRPr>
    </a:lvl8pPr>
    <a:lvl9pPr marL="4189415" algn="l" defTabSz="1047354" rtl="0" eaLnBrk="1" latinLnBrk="0" hangingPunct="1">
      <a:defRPr kumimoji="1" sz="137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113221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377992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61270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274195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1687423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242679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76978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278610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89531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193261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C57211-3669-4018-B1E2-98B3758BB182}"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3244729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4C57211-3669-4018-B1E2-98B3758BB182}" type="datetimeFigureOut">
              <a:rPr kumimoji="1" lang="ja-JP" altLang="en-US" smtClean="0"/>
              <a:t>2024/11/21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053504-D363-45F4-AC35-E98C681D451E}" type="slidenum">
              <a:rPr kumimoji="1" lang="ja-JP" altLang="en-US" smtClean="0"/>
              <a:t>‹#›</a:t>
            </a:fld>
            <a:endParaRPr kumimoji="1" lang="ja-JP" altLang="en-US"/>
          </a:p>
        </p:txBody>
      </p:sp>
    </p:spTree>
    <p:extLst>
      <p:ext uri="{BB962C8B-B14F-4D97-AF65-F5344CB8AC3E}">
        <p14:creationId xmlns:p14="http://schemas.microsoft.com/office/powerpoint/2010/main" val="734828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正方形/長方形 64"/>
          <p:cNvSpPr/>
          <p:nvPr/>
        </p:nvSpPr>
        <p:spPr>
          <a:xfrm>
            <a:off x="-25396" y="21986"/>
            <a:ext cx="6918783" cy="54403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ゴシック" panose="020B0400000000000000" pitchFamily="49" charset="-128"/>
                <a:ea typeface="BIZ UDゴシック" panose="020B0400000000000000" pitchFamily="49" charset="-128"/>
              </a:rPr>
              <a:t>健康保険証は、令和</a:t>
            </a:r>
            <a:r>
              <a:rPr lang="ja-JP" altLang="en-US" b="1" dirty="0" smtClean="0">
                <a:latin typeface="BIZ UDゴシック" panose="020B0400000000000000" pitchFamily="49" charset="-128"/>
                <a:ea typeface="BIZ UDゴシック" panose="020B0400000000000000" pitchFamily="49" charset="-128"/>
              </a:rPr>
              <a:t>６年</a:t>
            </a:r>
            <a:r>
              <a:rPr lang="ja-JP" altLang="en-US" b="1" dirty="0">
                <a:latin typeface="BIZ UDゴシック" panose="020B0400000000000000" pitchFamily="49" charset="-128"/>
                <a:ea typeface="BIZ UDゴシック" panose="020B0400000000000000" pitchFamily="49" charset="-128"/>
              </a:rPr>
              <a:t>１２</a:t>
            </a:r>
            <a:r>
              <a:rPr lang="ja-JP" altLang="en-US" b="1" dirty="0" smtClean="0">
                <a:latin typeface="BIZ UDゴシック" panose="020B0400000000000000" pitchFamily="49" charset="-128"/>
                <a:ea typeface="BIZ UDゴシック" panose="020B0400000000000000" pitchFamily="49" charset="-128"/>
              </a:rPr>
              <a:t>月</a:t>
            </a:r>
            <a:r>
              <a:rPr lang="ja-JP" altLang="en-US" b="1" dirty="0">
                <a:latin typeface="BIZ UDゴシック" panose="020B0400000000000000" pitchFamily="49" charset="-128"/>
                <a:ea typeface="BIZ UDゴシック" panose="020B0400000000000000" pitchFamily="49" charset="-128"/>
              </a:rPr>
              <a:t>２日から、新たに発行されません</a:t>
            </a:r>
          </a:p>
        </p:txBody>
      </p:sp>
      <p:sp>
        <p:nvSpPr>
          <p:cNvPr id="138" name="テキスト ボックス 137"/>
          <p:cNvSpPr txBox="1"/>
          <p:nvPr/>
        </p:nvSpPr>
        <p:spPr>
          <a:xfrm>
            <a:off x="46364" y="541250"/>
            <a:ext cx="6669971" cy="1446550"/>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国</a:t>
            </a:r>
            <a:r>
              <a:rPr lang="ja-JP" altLang="en-US" sz="1100" dirty="0" smtClean="0">
                <a:latin typeface="BIZ UDゴシック" panose="020B0400000000000000" pitchFamily="49" charset="-128"/>
                <a:ea typeface="BIZ UDゴシック" panose="020B0400000000000000" pitchFamily="49" charset="-128"/>
              </a:rPr>
              <a:t>の</a:t>
            </a:r>
            <a:r>
              <a:rPr lang="ja-JP" altLang="en-US" sz="1100" dirty="0">
                <a:latin typeface="BIZ UDゴシック" panose="020B0400000000000000" pitchFamily="49" charset="-128"/>
                <a:ea typeface="BIZ UDゴシック" panose="020B0400000000000000" pitchFamily="49" charset="-128"/>
              </a:rPr>
              <a:t>法律</a:t>
            </a:r>
            <a:r>
              <a:rPr lang="ja-JP" altLang="en-US" sz="1100" dirty="0" smtClean="0">
                <a:latin typeface="BIZ UDゴシック" panose="020B0400000000000000" pitchFamily="49" charset="-128"/>
                <a:ea typeface="BIZ UDゴシック" panose="020B0400000000000000" pitchFamily="49" charset="-128"/>
              </a:rPr>
              <a:t>が変わるため、今</a:t>
            </a:r>
            <a:r>
              <a:rPr lang="ja-JP" altLang="en-US" sz="1100" dirty="0">
                <a:latin typeface="BIZ UDゴシック" panose="020B0400000000000000" pitchFamily="49" charset="-128"/>
                <a:ea typeface="BIZ UDゴシック" panose="020B0400000000000000" pitchFamily="49" charset="-128"/>
              </a:rPr>
              <a:t>までの健康</a:t>
            </a:r>
            <a:r>
              <a:rPr lang="ja-JP" altLang="en-US" sz="1100" dirty="0" smtClean="0">
                <a:latin typeface="BIZ UDゴシック" panose="020B0400000000000000" pitchFamily="49" charset="-128"/>
                <a:ea typeface="BIZ UDゴシック" panose="020B0400000000000000" pitchFamily="49" charset="-128"/>
              </a:rPr>
              <a:t>保険証</a:t>
            </a:r>
            <a:r>
              <a:rPr lang="ja-JP" altLang="en-US" sz="1100" dirty="0">
                <a:latin typeface="BIZ UDゴシック" panose="020B0400000000000000" pitchFamily="49" charset="-128"/>
                <a:ea typeface="BIZ UDゴシック" panose="020B0400000000000000" pitchFamily="49" charset="-128"/>
              </a:rPr>
              <a:t>の発行</a:t>
            </a:r>
            <a:r>
              <a:rPr lang="ja-JP" altLang="en-US" sz="1100" dirty="0" smtClean="0">
                <a:latin typeface="BIZ UDゴシック" panose="020B0400000000000000" pitchFamily="49" charset="-128"/>
                <a:ea typeface="BIZ UDゴシック" panose="020B0400000000000000" pitchFamily="49" charset="-128"/>
              </a:rPr>
              <a:t>は廃止されます。</a:t>
            </a:r>
            <a:endParaRPr lang="en-US" altLang="ja-JP" sz="1100" dirty="0" smtClean="0">
              <a:latin typeface="BIZ UDゴシック" panose="020B0400000000000000" pitchFamily="49" charset="-128"/>
              <a:ea typeface="BIZ UDゴシック" panose="020B0400000000000000" pitchFamily="49" charset="-128"/>
            </a:endParaRP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そして、</a:t>
            </a:r>
            <a:r>
              <a:rPr lang="ja-JP" altLang="en-US" sz="1300" b="1" u="sng" dirty="0" smtClean="0">
                <a:latin typeface="BIZ UDゴシック" panose="020B0400000000000000" pitchFamily="49" charset="-128"/>
                <a:ea typeface="BIZ UDゴシック" panose="020B0400000000000000" pitchFamily="49" charset="-128"/>
              </a:rPr>
              <a:t>マイナ</a:t>
            </a:r>
            <a:r>
              <a:rPr lang="ja-JP" altLang="en-US" sz="1300" b="1" u="sng" dirty="0">
                <a:latin typeface="BIZ UDゴシック" panose="020B0400000000000000" pitchFamily="49" charset="-128"/>
                <a:ea typeface="BIZ UDゴシック" panose="020B0400000000000000" pitchFamily="49" charset="-128"/>
              </a:rPr>
              <a:t>保険証</a:t>
            </a:r>
            <a:r>
              <a:rPr lang="ja-JP" altLang="en-US" sz="1200" b="1" u="sng" dirty="0">
                <a:latin typeface="BIZ UDゴシック" panose="020B0400000000000000" pitchFamily="49" charset="-128"/>
                <a:ea typeface="BIZ UDゴシック" panose="020B0400000000000000" pitchFamily="49" charset="-128"/>
              </a:rPr>
              <a:t>（健康保険証として利用登録したマイナンバーカード）</a:t>
            </a:r>
            <a:r>
              <a:rPr lang="ja-JP" altLang="en-US" sz="1300" b="1" u="sng" dirty="0">
                <a:latin typeface="BIZ UDゴシック" panose="020B0400000000000000" pitchFamily="49" charset="-128"/>
                <a:ea typeface="BIZ UDゴシック" panose="020B0400000000000000" pitchFamily="49" charset="-128"/>
              </a:rPr>
              <a:t>を基本とする</a:t>
            </a:r>
            <a:r>
              <a:rPr lang="ja-JP" altLang="en-US" sz="1300" b="1" u="sng" dirty="0" smtClean="0">
                <a:latin typeface="BIZ UDゴシック" panose="020B0400000000000000" pitchFamily="49" charset="-128"/>
                <a:ea typeface="BIZ UDゴシック" panose="020B0400000000000000" pitchFamily="49" charset="-128"/>
              </a:rPr>
              <a:t>仕組み</a:t>
            </a:r>
            <a:r>
              <a:rPr lang="ja-JP" altLang="en-US" sz="1300" b="1" dirty="0">
                <a:latin typeface="BIZ UDゴシック" panose="020B0400000000000000" pitchFamily="49" charset="-128"/>
                <a:ea typeface="BIZ UDゴシック" panose="020B0400000000000000" pitchFamily="49" charset="-128"/>
              </a:rPr>
              <a:t> </a:t>
            </a:r>
            <a:r>
              <a:rPr lang="ja-JP" altLang="en-US" sz="1100" dirty="0" smtClean="0">
                <a:latin typeface="BIZ UDゴシック" panose="020B0400000000000000" pitchFamily="49" charset="-128"/>
                <a:ea typeface="BIZ UDゴシック" panose="020B0400000000000000" pitchFamily="49" charset="-128"/>
              </a:rPr>
              <a:t>に</a:t>
            </a:r>
            <a:r>
              <a:rPr lang="ja-JP" altLang="en-US" sz="1100" dirty="0">
                <a:latin typeface="BIZ UDゴシック" panose="020B0400000000000000" pitchFamily="49" charset="-128"/>
                <a:ea typeface="BIZ UDゴシック" panose="020B0400000000000000" pitchFamily="49" charset="-128"/>
              </a:rPr>
              <a:t>変わります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endParaRPr lang="en-US" altLang="ja-JP" sz="500" dirty="0" smtClean="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その</a:t>
            </a:r>
            <a:r>
              <a:rPr lang="ja-JP" altLang="en-US" sz="1100" dirty="0">
                <a:latin typeface="BIZ UDゴシック" panose="020B0400000000000000" pitchFamily="49" charset="-128"/>
                <a:ea typeface="BIZ UDゴシック" panose="020B0400000000000000" pitchFamily="49" charset="-128"/>
              </a:rPr>
              <a:t>ため</a:t>
            </a:r>
            <a:r>
              <a:rPr lang="ja-JP" altLang="en-US" sz="1100" dirty="0" smtClean="0">
                <a:latin typeface="BIZ UDゴシック" panose="020B0400000000000000" pitchFamily="49" charset="-128"/>
                <a:ea typeface="BIZ UDゴシック" panose="020B0400000000000000" pitchFamily="49" charset="-128"/>
              </a:rPr>
              <a:t>、</a:t>
            </a:r>
            <a:r>
              <a:rPr lang="ja-JP" altLang="en-US" sz="1300" b="1" u="sng" dirty="0" smtClean="0">
                <a:latin typeface="BIZ UDゴシック" panose="020B0400000000000000" pitchFamily="49" charset="-128"/>
                <a:ea typeface="BIZ UDゴシック" panose="020B0400000000000000" pitchFamily="49" charset="-128"/>
              </a:rPr>
              <a:t>令和６年</a:t>
            </a:r>
            <a:r>
              <a:rPr lang="ja-JP" altLang="en-US" sz="1300" b="1" u="sng" dirty="0">
                <a:latin typeface="BIZ UDゴシック" panose="020B0400000000000000" pitchFamily="49" charset="-128"/>
                <a:ea typeface="BIZ UDゴシック" panose="020B0400000000000000" pitchFamily="49" charset="-128"/>
              </a:rPr>
              <a:t>１２</a:t>
            </a:r>
            <a:r>
              <a:rPr lang="ja-JP" altLang="en-US" sz="1300" b="1" u="sng" dirty="0" smtClean="0">
                <a:latin typeface="BIZ UDゴシック" panose="020B0400000000000000" pitchFamily="49" charset="-128"/>
                <a:ea typeface="BIZ UDゴシック" panose="020B0400000000000000" pitchFamily="49" charset="-128"/>
              </a:rPr>
              <a:t>月２日から、今</a:t>
            </a:r>
            <a:r>
              <a:rPr lang="ja-JP" altLang="en-US" sz="1300" b="1" u="sng" dirty="0">
                <a:latin typeface="BIZ UDゴシック" panose="020B0400000000000000" pitchFamily="49" charset="-128"/>
                <a:ea typeface="BIZ UDゴシック" panose="020B0400000000000000" pitchFamily="49" charset="-128"/>
              </a:rPr>
              <a:t>までの保険証は発行されなくなります</a:t>
            </a:r>
            <a:r>
              <a:rPr lang="ja-JP" altLang="en-US" sz="1200" dirty="0" smtClean="0">
                <a:latin typeface="BIZ UDゴシック" panose="020B0400000000000000" pitchFamily="49" charset="-128"/>
                <a:ea typeface="BIZ UDゴシック" panose="020B0400000000000000" pitchFamily="49" charset="-128"/>
              </a:rPr>
              <a:t>。</a:t>
            </a:r>
            <a:endParaRPr lang="en-US" altLang="ja-JP" sz="1200" dirty="0" smtClean="0">
              <a:latin typeface="BIZ UDゴシック" panose="020B0400000000000000" pitchFamily="49" charset="-128"/>
              <a:ea typeface="BIZ UDゴシック" panose="020B0400000000000000" pitchFamily="49" charset="-128"/>
            </a:endParaRPr>
          </a:p>
          <a:p>
            <a:endParaRPr lang="ja-JP" altLang="en-US" sz="500" dirty="0">
              <a:latin typeface="BIZ UDゴシック" panose="020B0400000000000000" pitchFamily="49" charset="-128"/>
              <a:ea typeface="BIZ UDゴシック" panose="020B0400000000000000" pitchFamily="49" charset="-128"/>
            </a:endParaRPr>
          </a:p>
          <a:p>
            <a:r>
              <a:rPr lang="ja-JP" altLang="en-US" sz="1200" dirty="0" smtClean="0">
                <a:latin typeface="BIZ UDゴシック" panose="020B0400000000000000" pitchFamily="49" charset="-128"/>
                <a:ea typeface="BIZ UDゴシック" panose="020B0400000000000000" pitchFamily="49" charset="-128"/>
              </a:rPr>
              <a:t>　</a:t>
            </a:r>
            <a:r>
              <a:rPr lang="ja-JP" altLang="en-US" sz="1100" dirty="0" smtClean="0">
                <a:latin typeface="BIZ UDゴシック" panose="020B0400000000000000" pitchFamily="49" charset="-128"/>
                <a:ea typeface="BIZ UDゴシック" panose="020B0400000000000000" pitchFamily="49" charset="-128"/>
              </a:rPr>
              <a:t>今</a:t>
            </a:r>
            <a:r>
              <a:rPr lang="ja-JP" altLang="en-US" sz="1100" dirty="0">
                <a:latin typeface="BIZ UDゴシック" panose="020B0400000000000000" pitchFamily="49" charset="-128"/>
                <a:ea typeface="BIZ UDゴシック" panose="020B0400000000000000" pitchFamily="49" charset="-128"/>
              </a:rPr>
              <a:t>まで</a:t>
            </a:r>
            <a:r>
              <a:rPr lang="ja-JP" altLang="en-US" sz="1100" dirty="0" smtClean="0">
                <a:latin typeface="BIZ UDゴシック" panose="020B0400000000000000" pitchFamily="49" charset="-128"/>
                <a:ea typeface="BIZ UDゴシック" panose="020B0400000000000000" pitchFamily="49" charset="-128"/>
              </a:rPr>
              <a:t>の保険証</a:t>
            </a:r>
            <a:r>
              <a:rPr lang="ja-JP" altLang="en-US" sz="1100" dirty="0">
                <a:latin typeface="BIZ UDゴシック" panose="020B0400000000000000" pitchFamily="49" charset="-128"/>
                <a:ea typeface="BIZ UDゴシック" panose="020B0400000000000000" pitchFamily="49" charset="-128"/>
              </a:rPr>
              <a:t>は、有効期限までは使うことができます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（保険証</a:t>
            </a:r>
            <a:r>
              <a:rPr lang="ja-JP" altLang="en-US" sz="1100" dirty="0">
                <a:latin typeface="BIZ UDゴシック" panose="020B0400000000000000" pitchFamily="49" charset="-128"/>
                <a:ea typeface="BIZ UDゴシック" panose="020B0400000000000000" pitchFamily="49" charset="-128"/>
              </a:rPr>
              <a:t>の内容に変更がある</a:t>
            </a:r>
            <a:r>
              <a:rPr lang="ja-JP" altLang="en-US" sz="1100" dirty="0" smtClean="0">
                <a:latin typeface="BIZ UDゴシック" panose="020B0400000000000000" pitchFamily="49" charset="-128"/>
                <a:ea typeface="BIZ UDゴシック" panose="020B0400000000000000" pitchFamily="49" charset="-128"/>
              </a:rPr>
              <a:t>と使えません。）</a:t>
            </a:r>
            <a:endParaRPr lang="en-US" altLang="ja-JP" sz="1100" dirty="0">
              <a:latin typeface="BIZ UDゴシック" panose="020B0400000000000000" pitchFamily="49" charset="-128"/>
              <a:ea typeface="BIZ UDゴシック" panose="020B0400000000000000" pitchFamily="49" charset="-128"/>
            </a:endParaRPr>
          </a:p>
        </p:txBody>
      </p:sp>
      <p:sp>
        <p:nvSpPr>
          <p:cNvPr id="82" name="テキスト ボックス 81"/>
          <p:cNvSpPr txBox="1"/>
          <p:nvPr/>
        </p:nvSpPr>
        <p:spPr>
          <a:xfrm>
            <a:off x="58666" y="8996500"/>
            <a:ext cx="6573140" cy="923330"/>
          </a:xfrm>
          <a:prstGeom prst="rect">
            <a:avLst/>
          </a:prstGeom>
          <a:noFill/>
        </p:spPr>
        <p:txBody>
          <a:bodyPr wrap="square" rtlCol="0">
            <a:spAutoFit/>
          </a:bodyPr>
          <a:lstStyle/>
          <a:p>
            <a:r>
              <a:rPr lang="ja-JP" altLang="en-US" sz="1100" dirty="0" smtClean="0">
                <a:latin typeface="BIZ UDゴシック" panose="020B0400000000000000" pitchFamily="49" charset="-128"/>
                <a:ea typeface="BIZ UDゴシック" panose="020B0400000000000000" pitchFamily="49" charset="-128"/>
              </a:rPr>
              <a:t>〇 保険証</a:t>
            </a:r>
            <a:r>
              <a:rPr lang="ja-JP" altLang="en-US" sz="1100" dirty="0">
                <a:latin typeface="BIZ UDゴシック" panose="020B0400000000000000" pitchFamily="49" charset="-128"/>
                <a:ea typeface="BIZ UDゴシック" panose="020B0400000000000000" pitchFamily="49" charset="-128"/>
              </a:rPr>
              <a:t>の代わりに</a:t>
            </a:r>
            <a:r>
              <a:rPr lang="ja-JP" altLang="en-US" sz="1100" b="1" dirty="0">
                <a:latin typeface="BIZ UDゴシック" panose="020B0400000000000000" pitchFamily="49" charset="-128"/>
                <a:ea typeface="BIZ UDゴシック" panose="020B0400000000000000" pitchFamily="49" charset="-128"/>
              </a:rPr>
              <a:t>「資格</a:t>
            </a:r>
            <a:r>
              <a:rPr lang="ja-JP" altLang="en-US" sz="1100" b="1" dirty="0" smtClean="0">
                <a:latin typeface="BIZ UDゴシック" panose="020B0400000000000000" pitchFamily="49" charset="-128"/>
                <a:ea typeface="BIZ UDゴシック" panose="020B0400000000000000" pitchFamily="49" charset="-128"/>
              </a:rPr>
              <a:t>確認書</a:t>
            </a:r>
            <a:r>
              <a:rPr lang="ja-JP" altLang="en-US" sz="1100" b="1"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を交付します。</a:t>
            </a:r>
            <a:endParaRPr lang="en-US" altLang="ja-JP" sz="1100" dirty="0">
              <a:latin typeface="BIZ UDゴシック" panose="020B0400000000000000" pitchFamily="49" charset="-128"/>
              <a:ea typeface="BIZ UDゴシック" panose="020B0400000000000000" pitchFamily="49" charset="-128"/>
            </a:endParaRPr>
          </a:p>
          <a:p>
            <a:endParaRPr lang="ja-JP" altLang="en-US" sz="500" dirty="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〇 国民</a:t>
            </a:r>
            <a:r>
              <a:rPr lang="ja-JP" altLang="en-US" sz="1100" dirty="0">
                <a:latin typeface="BIZ UDゴシック" panose="020B0400000000000000" pitchFamily="49" charset="-128"/>
                <a:ea typeface="BIZ UDゴシック" panose="020B0400000000000000" pitchFamily="49" charset="-128"/>
              </a:rPr>
              <a:t>健康保険の保険証を</a:t>
            </a:r>
            <a:r>
              <a:rPr lang="ja-JP" altLang="en-US" sz="1100" dirty="0" smtClean="0">
                <a:latin typeface="BIZ UDゴシック" panose="020B0400000000000000" pitchFamily="49" charset="-128"/>
                <a:ea typeface="BIZ UDゴシック" panose="020B0400000000000000" pitchFamily="49" charset="-128"/>
              </a:rPr>
              <a:t>お持ちの</a:t>
            </a:r>
            <a:r>
              <a:rPr lang="ja-JP" altLang="en-US" sz="1100" dirty="0">
                <a:latin typeface="BIZ UDゴシック" panose="020B0400000000000000" pitchFamily="49" charset="-128"/>
                <a:ea typeface="BIZ UDゴシック" panose="020B0400000000000000" pitchFamily="49" charset="-128"/>
              </a:rPr>
              <a:t>場合、有効期限が切れる前に</a:t>
            </a:r>
            <a:r>
              <a:rPr lang="ja-JP" altLang="en-US" sz="1100" dirty="0" smtClean="0">
                <a:latin typeface="BIZ UDゴシック" panose="020B0400000000000000" pitchFamily="49" charset="-128"/>
                <a:ea typeface="BIZ UDゴシック" panose="020B0400000000000000" pitchFamily="49" charset="-128"/>
              </a:rPr>
              <a:t>、</a:t>
            </a:r>
            <a:r>
              <a:rPr lang="ja-JP" altLang="en-US" sz="1100" b="1" dirty="0" smtClean="0">
                <a:latin typeface="BIZ UDゴシック" panose="020B0400000000000000" pitchFamily="49" charset="-128"/>
                <a:ea typeface="BIZ UDゴシック" panose="020B0400000000000000" pitchFamily="49" charset="-128"/>
              </a:rPr>
              <a:t>「</a:t>
            </a:r>
            <a:r>
              <a:rPr lang="ja-JP" altLang="en-US" sz="1100" b="1" dirty="0">
                <a:latin typeface="BIZ UDゴシック" panose="020B0400000000000000" pitchFamily="49" charset="-128"/>
                <a:ea typeface="BIZ UDゴシック" panose="020B0400000000000000" pitchFamily="49" charset="-128"/>
              </a:rPr>
              <a:t>資格確認書」</a:t>
            </a:r>
            <a:r>
              <a:rPr lang="ja-JP" altLang="en-US" sz="1100" dirty="0" smtClean="0">
                <a:latin typeface="BIZ UDゴシック" panose="020B0400000000000000" pitchFamily="49" charset="-128"/>
                <a:ea typeface="BIZ UDゴシック" panose="020B0400000000000000" pitchFamily="49" charset="-128"/>
              </a:rPr>
              <a:t>を送ります。</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a:t>
            </a:r>
            <a:r>
              <a:rPr lang="ja-JP" altLang="en-US" sz="1100" dirty="0" smtClean="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申請は必要ありません）</a:t>
            </a:r>
            <a:endParaRPr lang="en-US" altLang="ja-JP" sz="1100" dirty="0">
              <a:latin typeface="BIZ UDゴシック" panose="020B0400000000000000" pitchFamily="49" charset="-128"/>
              <a:ea typeface="BIZ UDゴシック" panose="020B0400000000000000" pitchFamily="49" charset="-128"/>
            </a:endParaRPr>
          </a:p>
          <a:p>
            <a:endParaRPr lang="ja-JP" altLang="en-US" sz="5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〇</a:t>
            </a:r>
            <a:r>
              <a:rPr lang="ja-JP" altLang="en-US" sz="1100" b="1" dirty="0">
                <a:latin typeface="BIZ UDゴシック" panose="020B0400000000000000" pitchFamily="49" charset="-128"/>
                <a:ea typeface="BIZ UDゴシック" panose="020B0400000000000000" pitchFamily="49" charset="-128"/>
              </a:rPr>
              <a:t>「資格確認書」</a:t>
            </a:r>
            <a:r>
              <a:rPr lang="ja-JP" altLang="en-US" sz="1100" dirty="0">
                <a:latin typeface="BIZ UDゴシック" panose="020B0400000000000000" pitchFamily="49" charset="-128"/>
                <a:ea typeface="BIZ UDゴシック" panose="020B0400000000000000" pitchFamily="49" charset="-128"/>
              </a:rPr>
              <a:t>を医療機関等</a:t>
            </a:r>
            <a:r>
              <a:rPr lang="ja-JP" altLang="en-US" sz="1100" dirty="0" smtClean="0">
                <a:latin typeface="BIZ UDゴシック" panose="020B0400000000000000" pitchFamily="49" charset="-128"/>
                <a:ea typeface="BIZ UDゴシック" panose="020B0400000000000000" pitchFamily="49" charset="-128"/>
              </a:rPr>
              <a:t>で提示</a:t>
            </a:r>
            <a:r>
              <a:rPr lang="ja-JP" altLang="en-US" sz="1100" dirty="0">
                <a:latin typeface="BIZ UDゴシック" panose="020B0400000000000000" pitchFamily="49" charset="-128"/>
                <a:ea typeface="BIZ UDゴシック" panose="020B0400000000000000" pitchFamily="49" charset="-128"/>
              </a:rPr>
              <a:t>すると、これまでどおり</a:t>
            </a:r>
            <a:r>
              <a:rPr lang="ja-JP" altLang="en-US" sz="1100" dirty="0" smtClean="0">
                <a:latin typeface="BIZ UDゴシック" panose="020B0400000000000000" pitchFamily="49" charset="-128"/>
                <a:ea typeface="BIZ UDゴシック" panose="020B0400000000000000" pitchFamily="49" charset="-128"/>
              </a:rPr>
              <a:t>医療</a:t>
            </a:r>
            <a:r>
              <a:rPr lang="ja-JP" altLang="en-US" sz="1100" dirty="0">
                <a:latin typeface="BIZ UDゴシック" panose="020B0400000000000000" pitchFamily="49" charset="-128"/>
                <a:ea typeface="BIZ UDゴシック" panose="020B0400000000000000" pitchFamily="49" charset="-128"/>
              </a:rPr>
              <a:t>を受けることができます。</a:t>
            </a:r>
          </a:p>
        </p:txBody>
      </p:sp>
      <p:sp>
        <p:nvSpPr>
          <p:cNvPr id="84" name="テキスト ボックス 83"/>
          <p:cNvSpPr txBox="1"/>
          <p:nvPr/>
        </p:nvSpPr>
        <p:spPr>
          <a:xfrm>
            <a:off x="73218" y="8709079"/>
            <a:ext cx="6063774" cy="276999"/>
          </a:xfrm>
          <a:prstGeom prst="rect">
            <a:avLst/>
          </a:prstGeom>
          <a:solidFill>
            <a:schemeClr val="accent1">
              <a:lumMod val="20000"/>
              <a:lumOff val="80000"/>
            </a:schemeClr>
          </a:solidFill>
        </p:spPr>
        <p:txBody>
          <a:bodyPr wrap="square" rtlCol="0">
            <a:spAutoFit/>
          </a:bodyPr>
          <a:lstStyle/>
          <a:p>
            <a:r>
              <a:rPr lang="ja-JP" altLang="en-US" sz="1200" b="1" dirty="0" smtClean="0">
                <a:latin typeface="BIZ UDゴシック" panose="020B0400000000000000" pitchFamily="49" charset="-128"/>
                <a:ea typeface="BIZ UDゴシック" panose="020B0400000000000000" pitchFamily="49" charset="-128"/>
              </a:rPr>
              <a:t>マイナ</a:t>
            </a:r>
            <a:r>
              <a:rPr lang="ja-JP" altLang="en-US" sz="1200" b="1" dirty="0">
                <a:latin typeface="BIZ UDゴシック" panose="020B0400000000000000" pitchFamily="49" charset="-128"/>
                <a:ea typeface="BIZ UDゴシック" panose="020B0400000000000000" pitchFamily="49" charset="-128"/>
              </a:rPr>
              <a:t>保険証を</a:t>
            </a:r>
            <a:r>
              <a:rPr lang="ja-JP" altLang="en-US" sz="1200" b="1" dirty="0" smtClean="0">
                <a:latin typeface="BIZ UDゴシック" panose="020B0400000000000000" pitchFamily="49" charset="-128"/>
                <a:ea typeface="BIZ UDゴシック" panose="020B0400000000000000" pitchFamily="49" charset="-128"/>
              </a:rPr>
              <a:t>持って </a:t>
            </a:r>
            <a:r>
              <a:rPr lang="ja-JP" altLang="en-US" sz="1200" b="1" u="sng" dirty="0" smtClean="0">
                <a:latin typeface="BIZ UDゴシック" panose="020B0400000000000000" pitchFamily="49" charset="-128"/>
                <a:ea typeface="BIZ UDゴシック" panose="020B0400000000000000" pitchFamily="49" charset="-128"/>
              </a:rPr>
              <a:t>いない</a:t>
            </a:r>
            <a:r>
              <a:rPr lang="ja-JP" altLang="en-US" sz="1200" b="1" dirty="0" smtClean="0">
                <a:latin typeface="BIZ UDゴシック" panose="020B0400000000000000" pitchFamily="49" charset="-128"/>
                <a:ea typeface="BIZ UDゴシック" panose="020B0400000000000000" pitchFamily="49" charset="-128"/>
              </a:rPr>
              <a:t> 方 には</a:t>
            </a:r>
            <a:endParaRPr lang="en-US" altLang="ja-JP" sz="1200" b="1" dirty="0">
              <a:latin typeface="BIZ UDゴシック" panose="020B0400000000000000" pitchFamily="49" charset="-128"/>
              <a:ea typeface="BIZ UDゴシック" panose="020B0400000000000000" pitchFamily="49" charset="-128"/>
            </a:endParaRPr>
          </a:p>
        </p:txBody>
      </p:sp>
      <p:sp>
        <p:nvSpPr>
          <p:cNvPr id="85" name="テキスト ボックス 84"/>
          <p:cNvSpPr txBox="1"/>
          <p:nvPr/>
        </p:nvSpPr>
        <p:spPr>
          <a:xfrm>
            <a:off x="97166" y="7609421"/>
            <a:ext cx="6039825" cy="276999"/>
          </a:xfrm>
          <a:prstGeom prst="rect">
            <a:avLst/>
          </a:prstGeom>
          <a:solidFill>
            <a:schemeClr val="accent1">
              <a:lumMod val="20000"/>
              <a:lumOff val="80000"/>
            </a:schemeClr>
          </a:solidFill>
        </p:spPr>
        <p:txBody>
          <a:bodyPr wrap="square" rtlCol="0">
            <a:spAutoFit/>
          </a:bodyPr>
          <a:lstStyle/>
          <a:p>
            <a:r>
              <a:rPr lang="ja-JP" altLang="en-US" sz="1200" b="1" dirty="0" smtClean="0">
                <a:latin typeface="BIZ UDゴシック" panose="020B0400000000000000" pitchFamily="49" charset="-128"/>
                <a:ea typeface="BIZ UDゴシック" panose="020B0400000000000000" pitchFamily="49" charset="-128"/>
              </a:rPr>
              <a:t>マイナ</a:t>
            </a:r>
            <a:r>
              <a:rPr lang="ja-JP" altLang="en-US" sz="1200" b="1" dirty="0">
                <a:latin typeface="BIZ UDゴシック" panose="020B0400000000000000" pitchFamily="49" charset="-128"/>
                <a:ea typeface="BIZ UDゴシック" panose="020B0400000000000000" pitchFamily="49" charset="-128"/>
              </a:rPr>
              <a:t>保険証を</a:t>
            </a:r>
            <a:r>
              <a:rPr lang="ja-JP" altLang="en-US" sz="1200" b="1" dirty="0" smtClean="0">
                <a:latin typeface="BIZ UDゴシック" panose="020B0400000000000000" pitchFamily="49" charset="-128"/>
                <a:ea typeface="BIZ UDゴシック" panose="020B0400000000000000" pitchFamily="49" charset="-128"/>
              </a:rPr>
              <a:t>持って </a:t>
            </a:r>
            <a:r>
              <a:rPr lang="ja-JP" altLang="en-US" sz="1200" b="1" u="sng" dirty="0" smtClean="0">
                <a:latin typeface="BIZ UDゴシック" panose="020B0400000000000000" pitchFamily="49" charset="-128"/>
                <a:ea typeface="BIZ UDゴシック" panose="020B0400000000000000" pitchFamily="49" charset="-128"/>
              </a:rPr>
              <a:t>いる</a:t>
            </a:r>
            <a:r>
              <a:rPr lang="ja-JP" altLang="en-US" sz="1200" b="1" dirty="0" smtClean="0">
                <a:latin typeface="BIZ UDゴシック" panose="020B0400000000000000" pitchFamily="49" charset="-128"/>
                <a:ea typeface="BIZ UDゴシック" panose="020B0400000000000000" pitchFamily="49" charset="-128"/>
              </a:rPr>
              <a:t> 方 には</a:t>
            </a:r>
            <a:endParaRPr lang="en-US" altLang="ja-JP" sz="1200" b="1" dirty="0">
              <a:latin typeface="BIZ UDゴシック" panose="020B0400000000000000" pitchFamily="49" charset="-128"/>
              <a:ea typeface="BIZ UDゴシック" panose="020B0400000000000000" pitchFamily="49" charset="-128"/>
            </a:endParaRPr>
          </a:p>
        </p:txBody>
      </p:sp>
      <p:sp>
        <p:nvSpPr>
          <p:cNvPr id="86" name="テキスト ボックス 85"/>
          <p:cNvSpPr txBox="1"/>
          <p:nvPr/>
        </p:nvSpPr>
        <p:spPr>
          <a:xfrm>
            <a:off x="59280" y="7828172"/>
            <a:ext cx="6689557" cy="846386"/>
          </a:xfrm>
          <a:prstGeom prst="rect">
            <a:avLst/>
          </a:prstGeom>
          <a:noFill/>
        </p:spPr>
        <p:txBody>
          <a:bodyPr wrap="square" rtlCol="0">
            <a:spAutoFit/>
          </a:bodyPr>
          <a:lstStyle/>
          <a:p>
            <a:r>
              <a:rPr lang="ja-JP" altLang="en-US" sz="1100" dirty="0" smtClean="0">
                <a:latin typeface="BIZ UDゴシック" panose="020B0400000000000000" pitchFamily="49" charset="-128"/>
                <a:ea typeface="BIZ UDゴシック" panose="020B0400000000000000" pitchFamily="49" charset="-128"/>
              </a:rPr>
              <a:t>〇 国民</a:t>
            </a:r>
            <a:r>
              <a:rPr lang="ja-JP" altLang="en-US" sz="1100" dirty="0">
                <a:latin typeface="BIZ UDゴシック" panose="020B0400000000000000" pitchFamily="49" charset="-128"/>
                <a:ea typeface="BIZ UDゴシック" panose="020B0400000000000000" pitchFamily="49" charset="-128"/>
              </a:rPr>
              <a:t>健康保険の資格情報が</a:t>
            </a:r>
            <a:r>
              <a:rPr lang="ja-JP" altLang="en-US" sz="1100" dirty="0" smtClean="0">
                <a:latin typeface="BIZ UDゴシック" panose="020B0400000000000000" pitchFamily="49" charset="-128"/>
                <a:ea typeface="BIZ UDゴシック" panose="020B0400000000000000" pitchFamily="49" charset="-128"/>
              </a:rPr>
              <a:t>確認できる</a:t>
            </a:r>
            <a:r>
              <a:rPr lang="ja-JP" altLang="en-US" sz="1100" dirty="0">
                <a:latin typeface="BIZ UDゴシック" panose="020B0400000000000000" pitchFamily="49" charset="-128"/>
                <a:ea typeface="BIZ UDゴシック" panose="020B0400000000000000" pitchFamily="49" charset="-128"/>
              </a:rPr>
              <a:t>よう、加入した時</a:t>
            </a:r>
            <a:r>
              <a:rPr lang="ja-JP" altLang="en-US" sz="1100" dirty="0" smtClean="0">
                <a:latin typeface="BIZ UDゴシック" panose="020B0400000000000000" pitchFamily="49" charset="-128"/>
                <a:ea typeface="BIZ UDゴシック" panose="020B0400000000000000" pitchFamily="49" charset="-128"/>
              </a:rPr>
              <a:t>や、７０歳以上で負担割合が変わるとき等に、</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b="1" dirty="0" smtClean="0">
                <a:latin typeface="BIZ UDゴシック" panose="020B0400000000000000" pitchFamily="49" charset="-128"/>
                <a:ea typeface="BIZ UDゴシック" panose="020B0400000000000000" pitchFamily="49" charset="-128"/>
              </a:rPr>
              <a:t>　「</a:t>
            </a:r>
            <a:r>
              <a:rPr lang="ja-JP" altLang="en-US" sz="1100" b="1" dirty="0">
                <a:latin typeface="BIZ UDゴシック" panose="020B0400000000000000" pitchFamily="49" charset="-128"/>
                <a:ea typeface="BIZ UDゴシック" panose="020B0400000000000000" pitchFamily="49" charset="-128"/>
              </a:rPr>
              <a:t>資格情報通知書」</a:t>
            </a:r>
            <a:r>
              <a:rPr lang="ja-JP" altLang="en-US" sz="1100" dirty="0">
                <a:latin typeface="BIZ UDゴシック" panose="020B0400000000000000" pitchFamily="49" charset="-128"/>
                <a:ea typeface="BIZ UDゴシック" panose="020B0400000000000000" pitchFamily="49" charset="-128"/>
              </a:rPr>
              <a:t>を交付します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endParaRPr lang="en-US" altLang="ja-JP" sz="500" dirty="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〇 国民</a:t>
            </a:r>
            <a:r>
              <a:rPr lang="ja-JP" altLang="en-US" sz="1100" dirty="0">
                <a:latin typeface="BIZ UDゴシック" panose="020B0400000000000000" pitchFamily="49" charset="-128"/>
                <a:ea typeface="BIZ UDゴシック" panose="020B0400000000000000" pitchFamily="49" charset="-128"/>
              </a:rPr>
              <a:t>健康保険の保険証を</a:t>
            </a:r>
            <a:r>
              <a:rPr lang="ja-JP" altLang="en-US" sz="1100" dirty="0" smtClean="0">
                <a:latin typeface="BIZ UDゴシック" panose="020B0400000000000000" pitchFamily="49" charset="-128"/>
                <a:ea typeface="BIZ UDゴシック" panose="020B0400000000000000" pitchFamily="49" charset="-128"/>
              </a:rPr>
              <a:t>お持ちの</a:t>
            </a:r>
            <a:r>
              <a:rPr lang="ja-JP" altLang="en-US" sz="1100" dirty="0">
                <a:latin typeface="BIZ UDゴシック" panose="020B0400000000000000" pitchFamily="49" charset="-128"/>
                <a:ea typeface="BIZ UDゴシック" panose="020B0400000000000000" pitchFamily="49" charset="-128"/>
              </a:rPr>
              <a:t>場合、有効期限が切れる前に</a:t>
            </a:r>
            <a:r>
              <a:rPr lang="ja-JP" altLang="en-US" sz="1100" dirty="0" smtClean="0">
                <a:latin typeface="BIZ UDゴシック" panose="020B0400000000000000" pitchFamily="49" charset="-128"/>
                <a:ea typeface="BIZ UDゴシック" panose="020B0400000000000000" pitchFamily="49" charset="-128"/>
              </a:rPr>
              <a:t>、</a:t>
            </a:r>
            <a:r>
              <a:rPr lang="ja-JP" altLang="en-US" sz="1100" b="1" dirty="0" smtClean="0">
                <a:latin typeface="BIZ UDゴシック" panose="020B0400000000000000" pitchFamily="49" charset="-128"/>
                <a:ea typeface="BIZ UDゴシック" panose="020B0400000000000000" pitchFamily="49" charset="-128"/>
              </a:rPr>
              <a:t>「</a:t>
            </a:r>
            <a:r>
              <a:rPr lang="ja-JP" altLang="en-US" sz="1100" b="1" dirty="0">
                <a:latin typeface="BIZ UDゴシック" panose="020B0400000000000000" pitchFamily="49" charset="-128"/>
                <a:ea typeface="BIZ UDゴシック" panose="020B0400000000000000" pitchFamily="49" charset="-128"/>
              </a:rPr>
              <a:t>資格情報通知書」</a:t>
            </a:r>
            <a:r>
              <a:rPr lang="ja-JP" altLang="en-US" sz="1100" dirty="0">
                <a:latin typeface="BIZ UDゴシック" panose="020B0400000000000000" pitchFamily="49" charset="-128"/>
                <a:ea typeface="BIZ UDゴシック" panose="020B0400000000000000" pitchFamily="49" charset="-128"/>
              </a:rPr>
              <a:t>を送ります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申請は必要ありません</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a:latin typeface="BIZ UDゴシック" panose="020B0400000000000000" pitchFamily="49" charset="-128"/>
              <a:ea typeface="BIZ UDゴシック" panose="020B0400000000000000" pitchFamily="49" charset="-128"/>
            </a:endParaRPr>
          </a:p>
        </p:txBody>
      </p:sp>
      <p:sp>
        <p:nvSpPr>
          <p:cNvPr id="90" name="角丸四角形 89"/>
          <p:cNvSpPr/>
          <p:nvPr/>
        </p:nvSpPr>
        <p:spPr>
          <a:xfrm>
            <a:off x="97167" y="2013945"/>
            <a:ext cx="6361385" cy="36441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400" b="1" dirty="0">
                <a:solidFill>
                  <a:schemeClr val="bg1"/>
                </a:solidFill>
                <a:latin typeface="BIZ UDゴシック" panose="020B0400000000000000" pitchFamily="49" charset="-128"/>
                <a:ea typeface="BIZ UDゴシック" panose="020B0400000000000000" pitchFamily="49" charset="-128"/>
              </a:rPr>
              <a:t>１２</a:t>
            </a:r>
            <a:r>
              <a:rPr lang="ja-JP" altLang="en-US" sz="1400" b="1" dirty="0" smtClean="0">
                <a:solidFill>
                  <a:schemeClr val="bg1"/>
                </a:solidFill>
                <a:latin typeface="BIZ UDゴシック" panose="020B0400000000000000" pitchFamily="49" charset="-128"/>
                <a:ea typeface="BIZ UDゴシック" panose="020B0400000000000000" pitchFamily="49" charset="-128"/>
              </a:rPr>
              <a:t>月</a:t>
            </a:r>
            <a:r>
              <a:rPr lang="ja-JP" altLang="en-US" sz="1400" b="1" dirty="0">
                <a:solidFill>
                  <a:schemeClr val="bg1"/>
                </a:solidFill>
                <a:latin typeface="BIZ UDゴシック" panose="020B0400000000000000" pitchFamily="49" charset="-128"/>
                <a:ea typeface="BIZ UDゴシック" panose="020B0400000000000000" pitchFamily="49" charset="-128"/>
              </a:rPr>
              <a:t>２日以降に交付されるもの　</a:t>
            </a:r>
            <a:r>
              <a:rPr lang="ja-JP" altLang="en-US" sz="1200" b="1" dirty="0">
                <a:solidFill>
                  <a:schemeClr val="bg1"/>
                </a:solidFill>
                <a:latin typeface="BIZ UDゴシック" panose="020B0400000000000000" pitchFamily="49" charset="-128"/>
                <a:ea typeface="BIZ UDゴシック" panose="020B0400000000000000" pitchFamily="49" charset="-128"/>
              </a:rPr>
              <a:t>資格確認書・資格情報通知書</a:t>
            </a:r>
          </a:p>
        </p:txBody>
      </p:sp>
      <p:sp>
        <p:nvSpPr>
          <p:cNvPr id="139" name="角丸四角形 138"/>
          <p:cNvSpPr/>
          <p:nvPr/>
        </p:nvSpPr>
        <p:spPr>
          <a:xfrm>
            <a:off x="1541305" y="2436782"/>
            <a:ext cx="3778250" cy="280189"/>
          </a:xfrm>
          <a:prstGeom prst="roundRect">
            <a:avLst>
              <a:gd name="adj" fmla="val 10000"/>
            </a:avLst>
          </a:prstGeom>
          <a:solidFill>
            <a:schemeClr val="bg1">
              <a:lumMod val="95000"/>
            </a:schemeClr>
          </a:solidFill>
          <a:ln>
            <a:solidFill>
              <a:schemeClr val="tx1"/>
            </a:solidFill>
          </a:ln>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r>
              <a:rPr lang="ja-JP" altLang="en-US" sz="1100" dirty="0" smtClean="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１２</a:t>
            </a:r>
            <a:r>
              <a:rPr lang="ja-JP" altLang="en-US" sz="1100" dirty="0" smtClean="0">
                <a:latin typeface="BIZ UDゴシック" panose="020B0400000000000000" pitchFamily="49" charset="-128"/>
                <a:ea typeface="BIZ UDゴシック" panose="020B0400000000000000" pitchFamily="49" charset="-128"/>
              </a:rPr>
              <a:t>月</a:t>
            </a:r>
            <a:r>
              <a:rPr lang="ja-JP" altLang="en-US" sz="1100" dirty="0">
                <a:latin typeface="BIZ UDゴシック" panose="020B0400000000000000" pitchFamily="49" charset="-128"/>
                <a:ea typeface="BIZ UDゴシック" panose="020B0400000000000000" pitchFamily="49" charset="-128"/>
              </a:rPr>
              <a:t>２</a:t>
            </a:r>
            <a:r>
              <a:rPr lang="ja-JP" altLang="en-US" sz="1100" dirty="0" smtClean="0">
                <a:latin typeface="BIZ UDゴシック" panose="020B0400000000000000" pitchFamily="49" charset="-128"/>
                <a:ea typeface="BIZ UDゴシック" panose="020B0400000000000000" pitchFamily="49" charset="-128"/>
              </a:rPr>
              <a:t>日</a:t>
            </a:r>
            <a:r>
              <a:rPr lang="ja-JP" altLang="en-US" sz="1100" dirty="0">
                <a:latin typeface="BIZ UDゴシック" panose="020B0400000000000000" pitchFamily="49" charset="-128"/>
                <a:ea typeface="BIZ UDゴシック" panose="020B0400000000000000" pitchFamily="49" charset="-128"/>
              </a:rPr>
              <a:t>以降）有効な国民健康保険証を持っている</a:t>
            </a:r>
          </a:p>
        </p:txBody>
      </p:sp>
      <p:grpSp>
        <p:nvGrpSpPr>
          <p:cNvPr id="140" name="グループ化 139"/>
          <p:cNvGrpSpPr/>
          <p:nvPr/>
        </p:nvGrpSpPr>
        <p:grpSpPr>
          <a:xfrm>
            <a:off x="1021861" y="2998002"/>
            <a:ext cx="745991" cy="408447"/>
            <a:chOff x="3335710" y="421063"/>
            <a:chExt cx="1419047" cy="605761"/>
          </a:xfrm>
        </p:grpSpPr>
        <p:sp>
          <p:nvSpPr>
            <p:cNvPr id="141" name="角丸四角形 140"/>
            <p:cNvSpPr/>
            <p:nvPr/>
          </p:nvSpPr>
          <p:spPr>
            <a:xfrm>
              <a:off x="3335710" y="421063"/>
              <a:ext cx="1419047" cy="605761"/>
            </a:xfrm>
            <a:prstGeom prst="roundRect">
              <a:avLst>
                <a:gd name="adj" fmla="val 10000"/>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2" name="角丸四角形 4"/>
            <p:cNvSpPr txBox="1"/>
            <p:nvPr/>
          </p:nvSpPr>
          <p:spPr>
            <a:xfrm>
              <a:off x="3353452" y="438805"/>
              <a:ext cx="1383563" cy="570277"/>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47789" tIns="47789" rIns="47789" bIns="47789" numCol="1" spcCol="1270" anchor="ctr" anchorCtr="0">
              <a:noAutofit/>
            </a:bodyPr>
            <a:lstStyle/>
            <a:p>
              <a:pPr algn="ctr" defTabSz="557535">
                <a:lnSpc>
                  <a:spcPct val="90000"/>
                </a:lnSpc>
                <a:spcBef>
                  <a:spcPct val="0"/>
                </a:spcBef>
                <a:spcAft>
                  <a:spcPct val="35000"/>
                </a:spcAft>
              </a:pPr>
              <a:r>
                <a:rPr lang="ja-JP" altLang="en-US" sz="1100" b="1" dirty="0">
                  <a:latin typeface="BIZ UDゴシック" panose="020B0400000000000000" pitchFamily="49" charset="-128"/>
                  <a:ea typeface="BIZ UDゴシック" panose="020B0400000000000000" pitchFamily="49" charset="-128"/>
                </a:rPr>
                <a:t>保険証</a:t>
              </a:r>
            </a:p>
          </p:txBody>
        </p:sp>
      </p:grpSp>
      <p:cxnSp>
        <p:nvCxnSpPr>
          <p:cNvPr id="143" name="直線矢印コネクタ 142"/>
          <p:cNvCxnSpPr>
            <a:stCxn id="141" idx="3"/>
          </p:cNvCxnSpPr>
          <p:nvPr/>
        </p:nvCxnSpPr>
        <p:spPr>
          <a:xfrm>
            <a:off x="1767852" y="3202226"/>
            <a:ext cx="372302" cy="10462"/>
          </a:xfrm>
          <a:prstGeom prst="straightConnector1">
            <a:avLst/>
          </a:prstGeom>
          <a:ln w="28575">
            <a:prstDash val="sysDot"/>
            <a:tailEnd type="triangle"/>
          </a:ln>
        </p:spPr>
        <p:style>
          <a:lnRef idx="1">
            <a:schemeClr val="accent1"/>
          </a:lnRef>
          <a:fillRef idx="0">
            <a:schemeClr val="accent1"/>
          </a:fillRef>
          <a:effectRef idx="0">
            <a:schemeClr val="accent1"/>
          </a:effectRef>
          <a:fontRef idx="minor">
            <a:schemeClr val="tx1"/>
          </a:fontRef>
        </p:style>
      </p:cxnSp>
      <p:sp>
        <p:nvSpPr>
          <p:cNvPr id="144" name="テキスト ボックス 143"/>
          <p:cNvSpPr txBox="1"/>
          <p:nvPr/>
        </p:nvSpPr>
        <p:spPr>
          <a:xfrm>
            <a:off x="831083" y="2683845"/>
            <a:ext cx="603042" cy="261610"/>
          </a:xfrm>
          <a:prstGeom prst="rect">
            <a:avLst/>
          </a:prstGeom>
          <a:noFill/>
        </p:spPr>
        <p:txBody>
          <a:bodyPr wrap="square" rtlCol="0">
            <a:spAutoFit/>
          </a:bodyPr>
          <a:lstStyle/>
          <a:p>
            <a:pPr algn="r"/>
            <a:r>
              <a:rPr lang="ja-JP" altLang="en-US" sz="1100" dirty="0" smtClean="0">
                <a:latin typeface="BIZ UDゴシック" panose="020B0400000000000000" pitchFamily="49" charset="-128"/>
                <a:ea typeface="BIZ UDゴシック" panose="020B0400000000000000" pitchFamily="49" charset="-128"/>
              </a:rPr>
              <a:t>はい</a:t>
            </a:r>
            <a:endParaRPr lang="ja-JP" altLang="en-US" sz="1100" dirty="0">
              <a:latin typeface="BIZ UDゴシック" panose="020B0400000000000000" pitchFamily="49" charset="-128"/>
              <a:ea typeface="BIZ UDゴシック" panose="020B0400000000000000" pitchFamily="49" charset="-128"/>
            </a:endParaRPr>
          </a:p>
        </p:txBody>
      </p:sp>
      <p:sp>
        <p:nvSpPr>
          <p:cNvPr id="145" name="テキスト ボックス 144"/>
          <p:cNvSpPr txBox="1"/>
          <p:nvPr/>
        </p:nvSpPr>
        <p:spPr>
          <a:xfrm>
            <a:off x="4122618" y="2750062"/>
            <a:ext cx="679546"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いいえ</a:t>
            </a:r>
          </a:p>
        </p:txBody>
      </p:sp>
      <p:sp>
        <p:nvSpPr>
          <p:cNvPr id="146" name="角丸四角形 145"/>
          <p:cNvSpPr/>
          <p:nvPr/>
        </p:nvSpPr>
        <p:spPr>
          <a:xfrm>
            <a:off x="2236902" y="3041111"/>
            <a:ext cx="3595646" cy="280189"/>
          </a:xfrm>
          <a:prstGeom prst="roundRect">
            <a:avLst>
              <a:gd name="adj" fmla="val 10000"/>
            </a:avLst>
          </a:prstGeom>
          <a:solidFill>
            <a:schemeClr val="bg1">
              <a:lumMod val="95000"/>
            </a:schemeClr>
          </a:solidFill>
          <a:ln>
            <a:solidFill>
              <a:schemeClr val="tx1"/>
            </a:solidFill>
          </a:ln>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r>
              <a:rPr lang="ja-JP" altLang="en-US" sz="1100" dirty="0">
                <a:latin typeface="BIZ UDゴシック" panose="020B0400000000000000" pitchFamily="49" charset="-128"/>
                <a:ea typeface="BIZ UDゴシック" panose="020B0400000000000000" pitchFamily="49" charset="-128"/>
              </a:rPr>
              <a:t>マイナ保険証を持っている</a:t>
            </a:r>
          </a:p>
        </p:txBody>
      </p:sp>
      <p:grpSp>
        <p:nvGrpSpPr>
          <p:cNvPr id="147" name="グループ化 146"/>
          <p:cNvGrpSpPr/>
          <p:nvPr/>
        </p:nvGrpSpPr>
        <p:grpSpPr>
          <a:xfrm>
            <a:off x="1394857" y="2716972"/>
            <a:ext cx="2765096" cy="333767"/>
            <a:chOff x="740337" y="1869948"/>
            <a:chExt cx="2765096" cy="333767"/>
          </a:xfrm>
        </p:grpSpPr>
        <p:cxnSp>
          <p:nvCxnSpPr>
            <p:cNvPr id="148" name="カギ線コネクタ 147"/>
            <p:cNvCxnSpPr>
              <a:stCxn id="139" idx="2"/>
              <a:endCxn id="142" idx="0"/>
            </p:cNvCxnSpPr>
            <p:nvPr/>
          </p:nvCxnSpPr>
          <p:spPr>
            <a:xfrm rot="5400000">
              <a:off x="1611627" y="998658"/>
              <a:ext cx="292994" cy="2035573"/>
            </a:xfrm>
            <a:prstGeom prst="bentConnector3">
              <a:avLst>
                <a:gd name="adj1" fmla="val 50000"/>
              </a:avLst>
            </a:prstGeom>
            <a:ln w="12700">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9" name="カギ線コネクタ 148"/>
            <p:cNvCxnSpPr/>
            <p:nvPr/>
          </p:nvCxnSpPr>
          <p:spPr>
            <a:xfrm>
              <a:off x="2754128" y="2009278"/>
              <a:ext cx="751305" cy="194437"/>
            </a:xfrm>
            <a:prstGeom prst="bentConnector2">
              <a:avLst/>
            </a:prstGeom>
            <a:ln w="12700">
              <a:prstDash val="solid"/>
              <a:tailEnd type="triangle"/>
            </a:ln>
          </p:spPr>
          <p:style>
            <a:lnRef idx="1">
              <a:schemeClr val="accent1"/>
            </a:lnRef>
            <a:fillRef idx="0">
              <a:schemeClr val="accent1"/>
            </a:fillRef>
            <a:effectRef idx="0">
              <a:schemeClr val="accent1"/>
            </a:effectRef>
            <a:fontRef idx="minor">
              <a:schemeClr val="tx1"/>
            </a:fontRef>
          </p:style>
        </p:cxnSp>
      </p:grpSp>
      <p:sp>
        <p:nvSpPr>
          <p:cNvPr id="150" name="四角形吹き出し 149"/>
          <p:cNvSpPr/>
          <p:nvPr/>
        </p:nvSpPr>
        <p:spPr>
          <a:xfrm>
            <a:off x="495300" y="3707396"/>
            <a:ext cx="1692566" cy="809196"/>
          </a:xfrm>
          <a:prstGeom prst="wedgeRectCallout">
            <a:avLst>
              <a:gd name="adj1" fmla="val -4166"/>
              <a:gd name="adj2" fmla="val -8120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000" dirty="0" smtClean="0">
                <a:solidFill>
                  <a:schemeClr val="tx1"/>
                </a:solidFill>
                <a:latin typeface="BIZ UDゴシック" panose="020B0400000000000000" pitchFamily="49" charset="-128"/>
                <a:ea typeface="BIZ UDゴシック" panose="020B0400000000000000" pitchFamily="49" charset="-128"/>
              </a:rPr>
              <a:t>保険証</a:t>
            </a:r>
            <a:r>
              <a:rPr lang="ja-JP" altLang="en-US" sz="1000" dirty="0">
                <a:solidFill>
                  <a:schemeClr val="tx1"/>
                </a:solidFill>
                <a:latin typeface="BIZ UDゴシック" panose="020B0400000000000000" pitchFamily="49" charset="-128"/>
                <a:ea typeface="BIZ UDゴシック" panose="020B0400000000000000" pitchFamily="49" charset="-128"/>
              </a:rPr>
              <a:t>の有効期限</a:t>
            </a:r>
            <a:r>
              <a:rPr lang="ja-JP" altLang="en-US" sz="1000" dirty="0" smtClean="0">
                <a:solidFill>
                  <a:schemeClr val="tx1"/>
                </a:solidFill>
                <a:latin typeface="BIZ UDゴシック" panose="020B0400000000000000" pitchFamily="49" charset="-128"/>
                <a:ea typeface="BIZ UDゴシック" panose="020B0400000000000000" pitchFamily="49" charset="-128"/>
              </a:rPr>
              <a:t>まで使うことができます。</a:t>
            </a:r>
            <a:endParaRPr lang="en-US" altLang="ja-JP" sz="1000" dirty="0" smtClean="0">
              <a:solidFill>
                <a:schemeClr val="tx1"/>
              </a:solidFill>
              <a:latin typeface="BIZ UDゴシック" panose="020B0400000000000000" pitchFamily="49" charset="-128"/>
              <a:ea typeface="BIZ UDゴシック" panose="020B0400000000000000" pitchFamily="49" charset="-128"/>
            </a:endParaRPr>
          </a:p>
          <a:p>
            <a:r>
              <a:rPr lang="ja-JP" altLang="en-US" sz="1000" dirty="0" smtClean="0">
                <a:solidFill>
                  <a:schemeClr val="tx1"/>
                </a:solidFill>
                <a:latin typeface="BIZ UDゴシック" panose="020B0400000000000000" pitchFamily="49" charset="-128"/>
                <a:ea typeface="BIZ UDゴシック" panose="020B0400000000000000" pitchFamily="49" charset="-128"/>
              </a:rPr>
              <a:t>（保険証の内容に変更があると使えません。）</a:t>
            </a:r>
            <a:endParaRPr lang="en-US" altLang="ja-JP" sz="1000" dirty="0" smtClean="0">
              <a:solidFill>
                <a:schemeClr val="tx1"/>
              </a:solidFill>
              <a:latin typeface="BIZ UDゴシック" panose="020B0400000000000000" pitchFamily="49" charset="-128"/>
              <a:ea typeface="BIZ UDゴシック" panose="020B0400000000000000" pitchFamily="49" charset="-128"/>
            </a:endParaRPr>
          </a:p>
        </p:txBody>
      </p:sp>
      <p:sp>
        <p:nvSpPr>
          <p:cNvPr id="151" name="テキスト ボックス 150"/>
          <p:cNvSpPr txBox="1"/>
          <p:nvPr/>
        </p:nvSpPr>
        <p:spPr>
          <a:xfrm>
            <a:off x="5154850" y="3335509"/>
            <a:ext cx="801468"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いいえ</a:t>
            </a:r>
          </a:p>
        </p:txBody>
      </p:sp>
      <p:sp>
        <p:nvSpPr>
          <p:cNvPr id="152" name="テキスト ボックス 151"/>
          <p:cNvSpPr txBox="1"/>
          <p:nvPr/>
        </p:nvSpPr>
        <p:spPr>
          <a:xfrm>
            <a:off x="2425702" y="3336296"/>
            <a:ext cx="792942" cy="261610"/>
          </a:xfrm>
          <a:prstGeom prst="rect">
            <a:avLst/>
          </a:prstGeom>
          <a:noFill/>
        </p:spPr>
        <p:txBody>
          <a:bodyPr wrap="square" rtlCol="0">
            <a:spAutoFit/>
          </a:bodyPr>
          <a:lstStyle/>
          <a:p>
            <a:pPr algn="r"/>
            <a:r>
              <a:rPr lang="ja-JP" altLang="en-US" sz="1100" dirty="0">
                <a:latin typeface="BIZ UDゴシック" panose="020B0400000000000000" pitchFamily="49" charset="-128"/>
                <a:ea typeface="BIZ UDゴシック" panose="020B0400000000000000" pitchFamily="49" charset="-128"/>
              </a:rPr>
              <a:t>はい</a:t>
            </a:r>
          </a:p>
        </p:txBody>
      </p:sp>
      <p:grpSp>
        <p:nvGrpSpPr>
          <p:cNvPr id="153" name="グループ化 152"/>
          <p:cNvGrpSpPr/>
          <p:nvPr/>
        </p:nvGrpSpPr>
        <p:grpSpPr>
          <a:xfrm>
            <a:off x="3179293" y="3321104"/>
            <a:ext cx="2000394" cy="315563"/>
            <a:chOff x="2409273" y="2551076"/>
            <a:chExt cx="2000394" cy="315563"/>
          </a:xfrm>
        </p:grpSpPr>
        <p:cxnSp>
          <p:nvCxnSpPr>
            <p:cNvPr id="154" name="カギ線コネクタ 153"/>
            <p:cNvCxnSpPr/>
            <p:nvPr/>
          </p:nvCxnSpPr>
          <p:spPr>
            <a:xfrm rot="5400000">
              <a:off x="2736958" y="2223391"/>
              <a:ext cx="315563" cy="970933"/>
            </a:xfrm>
            <a:prstGeom prst="bentConnector3">
              <a:avLst>
                <a:gd name="adj1" fmla="val 50000"/>
              </a:avLst>
            </a:prstGeom>
            <a:ln w="9525">
              <a:tailEnd type="triangle"/>
            </a:ln>
          </p:spPr>
          <p:style>
            <a:lnRef idx="1">
              <a:schemeClr val="accent1"/>
            </a:lnRef>
            <a:fillRef idx="0">
              <a:schemeClr val="accent1"/>
            </a:fillRef>
            <a:effectRef idx="0">
              <a:schemeClr val="accent1"/>
            </a:effectRef>
            <a:fontRef idx="minor">
              <a:schemeClr val="tx1"/>
            </a:fontRef>
          </p:style>
        </p:cxnSp>
        <p:cxnSp>
          <p:nvCxnSpPr>
            <p:cNvPr id="155" name="カギ線コネクタ 154"/>
            <p:cNvCxnSpPr/>
            <p:nvPr/>
          </p:nvCxnSpPr>
          <p:spPr>
            <a:xfrm>
              <a:off x="3381127" y="2711450"/>
              <a:ext cx="1028540" cy="126362"/>
            </a:xfrm>
            <a:prstGeom prst="bentConnector2">
              <a:avLst/>
            </a:prstGeom>
            <a:ln w="9525">
              <a:tailEnd type="triangle"/>
            </a:ln>
          </p:spPr>
          <p:style>
            <a:lnRef idx="1">
              <a:schemeClr val="accent1"/>
            </a:lnRef>
            <a:fillRef idx="0">
              <a:schemeClr val="accent1"/>
            </a:fillRef>
            <a:effectRef idx="0">
              <a:schemeClr val="accent1"/>
            </a:effectRef>
            <a:fontRef idx="minor">
              <a:schemeClr val="tx1"/>
            </a:fontRef>
          </p:style>
        </p:cxnSp>
      </p:grpSp>
      <p:sp>
        <p:nvSpPr>
          <p:cNvPr id="156" name="テキスト ボックス 155"/>
          <p:cNvSpPr txBox="1"/>
          <p:nvPr/>
        </p:nvSpPr>
        <p:spPr>
          <a:xfrm>
            <a:off x="5129627" y="5105785"/>
            <a:ext cx="735595" cy="429733"/>
          </a:xfrm>
          <a:prstGeom prst="rect">
            <a:avLst/>
          </a:prstGeom>
          <a:noFill/>
        </p:spPr>
        <p:txBody>
          <a:bodyPr wrap="square" rtlCol="0">
            <a:spAutoFit/>
          </a:bodyPr>
          <a:lstStyle/>
          <a:p>
            <a:r>
              <a:rPr lang="en-US" altLang="ja-JP" sz="731" dirty="0">
                <a:latin typeface="BIZ UDゴシック" panose="020B0400000000000000" pitchFamily="49" charset="-128"/>
                <a:ea typeface="BIZ UDゴシック" panose="020B0400000000000000" pitchFamily="49" charset="-128"/>
              </a:rPr>
              <a:t>※</a:t>
            </a:r>
            <a:r>
              <a:rPr lang="ja-JP" altLang="en-US" sz="731" dirty="0">
                <a:latin typeface="BIZ UDゴシック" panose="020B0400000000000000" pitchFamily="49" charset="-128"/>
                <a:ea typeface="BIZ UDゴシック" panose="020B0400000000000000" pitchFamily="49" charset="-128"/>
              </a:rPr>
              <a:t>７０歳以上の方のみ高齢受給者証交付</a:t>
            </a:r>
          </a:p>
        </p:txBody>
      </p:sp>
      <p:grpSp>
        <p:nvGrpSpPr>
          <p:cNvPr id="157" name="グループ化 156"/>
          <p:cNvGrpSpPr/>
          <p:nvPr/>
        </p:nvGrpSpPr>
        <p:grpSpPr>
          <a:xfrm>
            <a:off x="4433872" y="3831646"/>
            <a:ext cx="1735792" cy="1115867"/>
            <a:chOff x="4860758" y="1305491"/>
            <a:chExt cx="2569945" cy="1582555"/>
          </a:xfrm>
        </p:grpSpPr>
        <p:sp>
          <p:nvSpPr>
            <p:cNvPr id="158" name="角丸四角形 157"/>
            <p:cNvSpPr/>
            <p:nvPr/>
          </p:nvSpPr>
          <p:spPr>
            <a:xfrm>
              <a:off x="4860758" y="1305491"/>
              <a:ext cx="2569945" cy="1524336"/>
            </a:xfrm>
            <a:prstGeom prst="roundRect">
              <a:avLst>
                <a:gd name="adj" fmla="val 6786"/>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8">
                <a:latin typeface="BIZ UDゴシック" panose="020B0400000000000000" pitchFamily="49" charset="-128"/>
                <a:ea typeface="BIZ UDゴシック" panose="020B0400000000000000" pitchFamily="49" charset="-128"/>
              </a:endParaRPr>
            </a:p>
          </p:txBody>
        </p:sp>
        <p:sp>
          <p:nvSpPr>
            <p:cNvPr id="159" name="テキスト ボックス 158"/>
            <p:cNvSpPr txBox="1"/>
            <p:nvPr/>
          </p:nvSpPr>
          <p:spPr>
            <a:xfrm>
              <a:off x="4890632" y="1317718"/>
              <a:ext cx="1310515" cy="519592"/>
            </a:xfrm>
            <a:prstGeom prst="rect">
              <a:avLst/>
            </a:prstGeom>
            <a:noFill/>
          </p:spPr>
          <p:txBody>
            <a:bodyPr wrap="square" rtlCol="0">
              <a:spAutoFit/>
            </a:bodyPr>
            <a:lstStyle/>
            <a:p>
              <a:r>
                <a:rPr lang="ja-JP" altLang="en-US" sz="600" dirty="0">
                  <a:latin typeface="BIZ UDゴシック" panose="020B0400000000000000" pitchFamily="49" charset="-128"/>
                  <a:ea typeface="BIZ UDゴシック" panose="020B0400000000000000" pitchFamily="49" charset="-128"/>
                </a:rPr>
                <a:t>板　  橋　  区</a:t>
              </a:r>
              <a:endParaRPr lang="en-US" altLang="ja-JP" sz="600" dirty="0">
                <a:latin typeface="BIZ UDゴシック" panose="020B0400000000000000" pitchFamily="49" charset="-128"/>
                <a:ea typeface="BIZ UDゴシック" panose="020B0400000000000000" pitchFamily="49" charset="-128"/>
              </a:endParaRPr>
            </a:p>
            <a:p>
              <a:r>
                <a:rPr lang="ja-JP" altLang="en-US" sz="600" dirty="0">
                  <a:latin typeface="BIZ UDゴシック" panose="020B0400000000000000" pitchFamily="49" charset="-128"/>
                  <a:ea typeface="BIZ UDゴシック" panose="020B0400000000000000" pitchFamily="49" charset="-128"/>
                </a:rPr>
                <a:t>国民健康保険</a:t>
              </a:r>
              <a:endParaRPr lang="en-US" altLang="ja-JP" sz="600" dirty="0">
                <a:latin typeface="BIZ UDゴシック" panose="020B0400000000000000" pitchFamily="49" charset="-128"/>
                <a:ea typeface="BIZ UDゴシック" panose="020B0400000000000000" pitchFamily="49" charset="-128"/>
              </a:endParaRPr>
            </a:p>
            <a:p>
              <a:r>
                <a:rPr lang="ja-JP" altLang="en-US" sz="600" dirty="0">
                  <a:latin typeface="BIZ UDゴシック" panose="020B0400000000000000" pitchFamily="49" charset="-128"/>
                  <a:ea typeface="BIZ UDゴシック" panose="020B0400000000000000" pitchFamily="49" charset="-128"/>
                </a:rPr>
                <a:t>資 格 確 認 書</a:t>
              </a:r>
            </a:p>
          </p:txBody>
        </p:sp>
        <p:sp>
          <p:nvSpPr>
            <p:cNvPr id="160" name="テキスト ボックス 159"/>
            <p:cNvSpPr txBox="1"/>
            <p:nvPr/>
          </p:nvSpPr>
          <p:spPr>
            <a:xfrm>
              <a:off x="5920036" y="1407891"/>
              <a:ext cx="1354492"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有効期限　年　月　日</a:t>
              </a:r>
            </a:p>
          </p:txBody>
        </p:sp>
        <p:sp>
          <p:nvSpPr>
            <p:cNvPr id="161" name="テキスト ボックス 160"/>
            <p:cNvSpPr txBox="1"/>
            <p:nvPr/>
          </p:nvSpPr>
          <p:spPr>
            <a:xfrm>
              <a:off x="4890632" y="1723381"/>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記号　　　　　　　　番号　　　　（枝番）</a:t>
              </a:r>
            </a:p>
          </p:txBody>
        </p:sp>
        <p:sp>
          <p:nvSpPr>
            <p:cNvPr id="162" name="テキスト ボックス 161"/>
            <p:cNvSpPr txBox="1"/>
            <p:nvPr/>
          </p:nvSpPr>
          <p:spPr>
            <a:xfrm>
              <a:off x="4890636" y="1846529"/>
              <a:ext cx="2453442"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氏名</a:t>
              </a:r>
            </a:p>
          </p:txBody>
        </p:sp>
        <p:sp>
          <p:nvSpPr>
            <p:cNvPr id="163" name="テキスト ボックス 162"/>
            <p:cNvSpPr txBox="1"/>
            <p:nvPr/>
          </p:nvSpPr>
          <p:spPr>
            <a:xfrm>
              <a:off x="4890632" y="1982475"/>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生年月日　　　　　　　　　　　　　　　　　性別</a:t>
              </a:r>
            </a:p>
          </p:txBody>
        </p:sp>
        <p:sp>
          <p:nvSpPr>
            <p:cNvPr id="164" name="テキスト ボックス 163"/>
            <p:cNvSpPr txBox="1"/>
            <p:nvPr/>
          </p:nvSpPr>
          <p:spPr>
            <a:xfrm>
              <a:off x="4890632" y="2141483"/>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適用開始年月日</a:t>
              </a:r>
            </a:p>
          </p:txBody>
        </p:sp>
        <p:sp>
          <p:nvSpPr>
            <p:cNvPr id="165" name="テキスト ボックス 164"/>
            <p:cNvSpPr txBox="1"/>
            <p:nvPr/>
          </p:nvSpPr>
          <p:spPr>
            <a:xfrm>
              <a:off x="4919008" y="2396288"/>
              <a:ext cx="2453443" cy="217760"/>
            </a:xfrm>
            <a:prstGeom prst="rect">
              <a:avLst/>
            </a:prstGeom>
            <a:noFill/>
          </p:spPr>
          <p:txBody>
            <a:bodyPr wrap="square" rtlCol="0">
              <a:spAutoFit/>
            </a:bodyPr>
            <a:lstStyle/>
            <a:p>
              <a:r>
                <a:rPr lang="ja-JP" altLang="en-US" sz="406" dirty="0">
                  <a:latin typeface="BIZ UDゴシック" panose="020B0400000000000000" pitchFamily="49" charset="-128"/>
                  <a:ea typeface="BIZ UDゴシック" panose="020B0400000000000000" pitchFamily="49" charset="-128"/>
                </a:rPr>
                <a:t>世帯主氏名</a:t>
              </a:r>
            </a:p>
          </p:txBody>
        </p:sp>
        <p:sp>
          <p:nvSpPr>
            <p:cNvPr id="166" name="テキスト ボックス 165"/>
            <p:cNvSpPr txBox="1"/>
            <p:nvPr/>
          </p:nvSpPr>
          <p:spPr>
            <a:xfrm>
              <a:off x="4919008" y="2534114"/>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住所</a:t>
              </a:r>
            </a:p>
          </p:txBody>
        </p:sp>
        <p:sp>
          <p:nvSpPr>
            <p:cNvPr id="167" name="テキスト ボックス 166"/>
            <p:cNvSpPr txBox="1"/>
            <p:nvPr/>
          </p:nvSpPr>
          <p:spPr>
            <a:xfrm>
              <a:off x="4910384" y="2276901"/>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交付年月日</a:t>
              </a:r>
            </a:p>
          </p:txBody>
        </p:sp>
        <p:sp>
          <p:nvSpPr>
            <p:cNvPr id="168" name="テキスト ボックス 167"/>
            <p:cNvSpPr txBox="1"/>
            <p:nvPr/>
          </p:nvSpPr>
          <p:spPr>
            <a:xfrm>
              <a:off x="4928886" y="2649900"/>
              <a:ext cx="2453443" cy="238146"/>
            </a:xfrm>
            <a:prstGeom prst="rect">
              <a:avLst/>
            </a:prstGeom>
            <a:noFill/>
          </p:spPr>
          <p:txBody>
            <a:bodyPr wrap="square" rtlCol="0">
              <a:spAutoFit/>
            </a:bodyPr>
            <a:lstStyle/>
            <a:p>
              <a:r>
                <a:rPr lang="ja-JP" altLang="en-US" sz="500" dirty="0">
                  <a:latin typeface="BIZ UDゴシック" panose="020B0400000000000000" pitchFamily="49" charset="-128"/>
                  <a:ea typeface="BIZ UDゴシック" panose="020B0400000000000000" pitchFamily="49" charset="-128"/>
                </a:rPr>
                <a:t>保険者番号　　　　　　　　　　　交付者名</a:t>
              </a:r>
            </a:p>
          </p:txBody>
        </p:sp>
      </p:grpSp>
      <p:sp>
        <p:nvSpPr>
          <p:cNvPr id="169" name="テキスト ボックス 168"/>
          <p:cNvSpPr txBox="1"/>
          <p:nvPr/>
        </p:nvSpPr>
        <p:spPr>
          <a:xfrm>
            <a:off x="4430026" y="3626261"/>
            <a:ext cx="1803080" cy="207749"/>
          </a:xfrm>
          <a:prstGeom prst="rect">
            <a:avLst/>
          </a:prstGeom>
          <a:noFill/>
        </p:spPr>
        <p:txBody>
          <a:bodyPr wrap="square" rtlCol="0">
            <a:spAutoFit/>
          </a:bodyPr>
          <a:lstStyle/>
          <a:p>
            <a:pPr algn="ctr">
              <a:lnSpc>
                <a:spcPts val="900"/>
              </a:lnSpc>
            </a:pPr>
            <a:r>
              <a:rPr lang="ja-JP" altLang="en-US" sz="1100" b="1" dirty="0">
                <a:latin typeface="BIZ UDゴシック" panose="020B0400000000000000" pitchFamily="49" charset="-128"/>
                <a:ea typeface="BIZ UDゴシック" panose="020B0400000000000000" pitchFamily="49" charset="-128"/>
              </a:rPr>
              <a:t>資格確認書</a:t>
            </a:r>
            <a:r>
              <a:rPr lang="ja-JP" altLang="en-US" sz="900" b="1" dirty="0">
                <a:latin typeface="BIZ UDゴシック" panose="020B0400000000000000" pitchFamily="49" charset="-128"/>
                <a:ea typeface="BIZ UDゴシック" panose="020B0400000000000000" pitchFamily="49" charset="-128"/>
              </a:rPr>
              <a:t>（カード型）</a:t>
            </a:r>
          </a:p>
        </p:txBody>
      </p:sp>
      <p:grpSp>
        <p:nvGrpSpPr>
          <p:cNvPr id="170" name="グループ化 169"/>
          <p:cNvGrpSpPr/>
          <p:nvPr/>
        </p:nvGrpSpPr>
        <p:grpSpPr>
          <a:xfrm>
            <a:off x="2459830" y="3828857"/>
            <a:ext cx="1930303" cy="2012903"/>
            <a:chOff x="2463349" y="3018368"/>
            <a:chExt cx="1673091" cy="1739627"/>
          </a:xfrm>
        </p:grpSpPr>
        <p:sp>
          <p:nvSpPr>
            <p:cNvPr id="171" name="正方形/長方形 170"/>
            <p:cNvSpPr/>
            <p:nvPr/>
          </p:nvSpPr>
          <p:spPr>
            <a:xfrm>
              <a:off x="2479040" y="3018368"/>
              <a:ext cx="1474893" cy="173476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BIZ UDゴシック" panose="020B0400000000000000" pitchFamily="49" charset="-128"/>
                <a:ea typeface="BIZ UDゴシック" panose="020B0400000000000000" pitchFamily="49" charset="-128"/>
              </a:endParaRPr>
            </a:p>
          </p:txBody>
        </p:sp>
        <p:sp>
          <p:nvSpPr>
            <p:cNvPr id="172" name="テキスト ボックス 171"/>
            <p:cNvSpPr txBox="1"/>
            <p:nvPr/>
          </p:nvSpPr>
          <p:spPr>
            <a:xfrm>
              <a:off x="2787505" y="3191284"/>
              <a:ext cx="819688" cy="150248"/>
            </a:xfrm>
            <a:prstGeom prst="rect">
              <a:avLst/>
            </a:prstGeom>
            <a:noFill/>
          </p:spPr>
          <p:txBody>
            <a:bodyPr wrap="square" rtlCol="0">
              <a:spAutoFit/>
            </a:bodyPr>
            <a:lstStyle/>
            <a:p>
              <a:pPr algn="ctr"/>
              <a:r>
                <a:rPr lang="ja-JP" altLang="en-US" sz="569" dirty="0">
                  <a:latin typeface="BIZ UDゴシック" panose="020B0400000000000000" pitchFamily="49" charset="-128"/>
                  <a:ea typeface="BIZ UDゴシック" panose="020B0400000000000000" pitchFamily="49" charset="-128"/>
                </a:rPr>
                <a:t>資格情報通知書</a:t>
              </a:r>
              <a:endParaRPr lang="en-US" altLang="ja-JP" sz="569" dirty="0">
                <a:latin typeface="BIZ UDゴシック" panose="020B0400000000000000" pitchFamily="49" charset="-128"/>
                <a:ea typeface="BIZ UDゴシック" panose="020B0400000000000000" pitchFamily="49" charset="-128"/>
              </a:endParaRPr>
            </a:p>
          </p:txBody>
        </p:sp>
        <p:sp>
          <p:nvSpPr>
            <p:cNvPr id="173" name="テキスト ボックス 172"/>
            <p:cNvSpPr txBox="1"/>
            <p:nvPr/>
          </p:nvSpPr>
          <p:spPr>
            <a:xfrm>
              <a:off x="3401695" y="3309802"/>
              <a:ext cx="683651" cy="125898"/>
            </a:xfrm>
            <a:prstGeom prst="rect">
              <a:avLst/>
            </a:prstGeom>
            <a:noFill/>
          </p:spPr>
          <p:txBody>
            <a:bodyPr wrap="square" rtlCol="0">
              <a:spAutoFit/>
            </a:bodyPr>
            <a:lstStyle/>
            <a:p>
              <a:r>
                <a:rPr lang="ja-JP" altLang="en-US" sz="406" dirty="0">
                  <a:latin typeface="BIZ UDゴシック" panose="020B0400000000000000" pitchFamily="49" charset="-128"/>
                  <a:ea typeface="BIZ UDゴシック" panose="020B0400000000000000" pitchFamily="49" charset="-128"/>
                </a:rPr>
                <a:t>交付者名　板橋区</a:t>
              </a:r>
              <a:endParaRPr lang="en-US" altLang="ja-JP" sz="406" dirty="0">
                <a:latin typeface="BIZ UDゴシック" panose="020B0400000000000000" pitchFamily="49" charset="-128"/>
                <a:ea typeface="BIZ UDゴシック" panose="020B0400000000000000" pitchFamily="49" charset="-128"/>
              </a:endParaRPr>
            </a:p>
          </p:txBody>
        </p:sp>
        <p:sp>
          <p:nvSpPr>
            <p:cNvPr id="174" name="テキスト ボックス 173"/>
            <p:cNvSpPr txBox="1"/>
            <p:nvPr/>
          </p:nvSpPr>
          <p:spPr>
            <a:xfrm>
              <a:off x="2516208" y="3425148"/>
              <a:ext cx="1506274" cy="115781"/>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あなたの加入する国民健康保険の資格情報を下記のとおりお知らせします。</a:t>
              </a:r>
              <a:endParaRPr lang="en-US" altLang="ja-JP" sz="325" dirty="0">
                <a:latin typeface="BIZ UDゴシック" panose="020B0400000000000000" pitchFamily="49" charset="-128"/>
                <a:ea typeface="BIZ UDゴシック" panose="020B0400000000000000" pitchFamily="49" charset="-128"/>
              </a:endParaRPr>
            </a:p>
          </p:txBody>
        </p:sp>
        <p:sp>
          <p:nvSpPr>
            <p:cNvPr id="175" name="正方形/長方形 174"/>
            <p:cNvSpPr/>
            <p:nvPr/>
          </p:nvSpPr>
          <p:spPr>
            <a:xfrm>
              <a:off x="2593340" y="3660380"/>
              <a:ext cx="1275402" cy="298755"/>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latin typeface="BIZ UDゴシック" panose="020B0400000000000000" pitchFamily="49" charset="-128"/>
                <a:ea typeface="BIZ UDゴシック" panose="020B0400000000000000" pitchFamily="49" charset="-128"/>
              </a:endParaRPr>
            </a:p>
          </p:txBody>
        </p:sp>
        <p:sp>
          <p:nvSpPr>
            <p:cNvPr id="176" name="正方形/長方形 175"/>
            <p:cNvSpPr/>
            <p:nvPr/>
          </p:nvSpPr>
          <p:spPr>
            <a:xfrm>
              <a:off x="2593340" y="3717589"/>
              <a:ext cx="1275402" cy="30659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latin typeface="BIZ UDゴシック" panose="020B0400000000000000" pitchFamily="49" charset="-128"/>
                <a:ea typeface="BIZ UDゴシック" panose="020B0400000000000000" pitchFamily="49" charset="-128"/>
              </a:endParaRPr>
            </a:p>
          </p:txBody>
        </p:sp>
        <p:sp>
          <p:nvSpPr>
            <p:cNvPr id="177" name="正方形/長方形 176"/>
            <p:cNvSpPr/>
            <p:nvPr/>
          </p:nvSpPr>
          <p:spPr>
            <a:xfrm>
              <a:off x="2593340" y="3778715"/>
              <a:ext cx="1275402" cy="12720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BIZ UDゴシック" panose="020B0400000000000000" pitchFamily="49" charset="-128"/>
                <a:ea typeface="BIZ UDゴシック" panose="020B0400000000000000" pitchFamily="49" charset="-128"/>
              </a:endParaRPr>
            </a:p>
          </p:txBody>
        </p:sp>
        <p:sp>
          <p:nvSpPr>
            <p:cNvPr id="178" name="正方形/長方形 177"/>
            <p:cNvSpPr/>
            <p:nvPr/>
          </p:nvSpPr>
          <p:spPr>
            <a:xfrm>
              <a:off x="2593340" y="3844453"/>
              <a:ext cx="1275402" cy="24555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BIZ UDゴシック" panose="020B0400000000000000" pitchFamily="49" charset="-128"/>
                <a:ea typeface="BIZ UDゴシック" panose="020B0400000000000000" pitchFamily="49" charset="-128"/>
              </a:endParaRPr>
            </a:p>
          </p:txBody>
        </p:sp>
        <p:cxnSp>
          <p:nvCxnSpPr>
            <p:cNvPr id="179" name="直線コネクタ 178"/>
            <p:cNvCxnSpPr/>
            <p:nvPr/>
          </p:nvCxnSpPr>
          <p:spPr>
            <a:xfrm>
              <a:off x="2965450" y="3660380"/>
              <a:ext cx="424" cy="42962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a:off x="3183371" y="3662799"/>
              <a:ext cx="0" cy="5279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84" name="テキスト ボックス 183"/>
            <p:cNvSpPr txBox="1"/>
            <p:nvPr/>
          </p:nvSpPr>
          <p:spPr>
            <a:xfrm>
              <a:off x="2463349" y="4077902"/>
              <a:ext cx="1506274" cy="160636"/>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スマートフォンをお持ちの方は、以下の</a:t>
              </a:r>
              <a:r>
                <a:rPr lang="en-US" altLang="ja-JP" sz="325" dirty="0">
                  <a:latin typeface="BIZ UDゴシック" panose="020B0400000000000000" pitchFamily="49" charset="-128"/>
                  <a:ea typeface="BIZ UDゴシック" panose="020B0400000000000000" pitchFamily="49" charset="-128"/>
                </a:rPr>
                <a:t>QR</a:t>
              </a:r>
              <a:r>
                <a:rPr lang="ja-JP" altLang="en-US" sz="325" dirty="0">
                  <a:latin typeface="BIZ UDゴシック" panose="020B0400000000000000" pitchFamily="49" charset="-128"/>
                  <a:ea typeface="BIZ UDゴシック" panose="020B0400000000000000" pitchFamily="49" charset="-128"/>
                </a:rPr>
                <a:t>コードからマイナポータルにログインすることで、ご自身の健康保険の資格情報を確認することができます。ぜひご利用ください。</a:t>
              </a:r>
              <a:endParaRPr lang="en-US" altLang="ja-JP" sz="325" dirty="0">
                <a:latin typeface="BIZ UDゴシック" panose="020B0400000000000000" pitchFamily="49" charset="-128"/>
                <a:ea typeface="BIZ UDゴシック" panose="020B0400000000000000" pitchFamily="49" charset="-128"/>
              </a:endParaRPr>
            </a:p>
          </p:txBody>
        </p:sp>
        <p:sp>
          <p:nvSpPr>
            <p:cNvPr id="185" name="テキスト ボックス 184"/>
            <p:cNvSpPr txBox="1"/>
            <p:nvPr/>
          </p:nvSpPr>
          <p:spPr>
            <a:xfrm>
              <a:off x="2516208" y="3513353"/>
              <a:ext cx="1506274" cy="115781"/>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なお、このお知らせのみでは受診できません。</a:t>
              </a:r>
              <a:endParaRPr lang="en-US" altLang="ja-JP" sz="325" dirty="0">
                <a:latin typeface="BIZ UDゴシック" panose="020B0400000000000000" pitchFamily="49" charset="-128"/>
                <a:ea typeface="BIZ UDゴシック" panose="020B0400000000000000" pitchFamily="49" charset="-128"/>
              </a:endParaRPr>
            </a:p>
          </p:txBody>
        </p:sp>
        <p:sp>
          <p:nvSpPr>
            <p:cNvPr id="187" name="正方形/長方形 186"/>
            <p:cNvSpPr/>
            <p:nvPr/>
          </p:nvSpPr>
          <p:spPr>
            <a:xfrm>
              <a:off x="3157731" y="4257102"/>
              <a:ext cx="119919" cy="11446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BIZ UDゴシック" panose="020B0400000000000000" pitchFamily="49" charset="-128"/>
                <a:ea typeface="BIZ UDゴシック" panose="020B0400000000000000" pitchFamily="49" charset="-128"/>
              </a:endParaRPr>
            </a:p>
          </p:txBody>
        </p:sp>
        <p:sp>
          <p:nvSpPr>
            <p:cNvPr id="188" name="正方形/長方形 187"/>
            <p:cNvSpPr/>
            <p:nvPr/>
          </p:nvSpPr>
          <p:spPr>
            <a:xfrm>
              <a:off x="3351501" y="4348441"/>
              <a:ext cx="600156" cy="404694"/>
            </a:xfrm>
            <a:prstGeom prst="rect">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BIZ UDゴシック" panose="020B0400000000000000" pitchFamily="49" charset="-128"/>
                <a:ea typeface="BIZ UDゴシック" panose="020B0400000000000000" pitchFamily="49" charset="-128"/>
              </a:endParaRPr>
            </a:p>
          </p:txBody>
        </p:sp>
        <p:sp>
          <p:nvSpPr>
            <p:cNvPr id="189" name="テキスト ボックス 188"/>
            <p:cNvSpPr txBox="1"/>
            <p:nvPr/>
          </p:nvSpPr>
          <p:spPr>
            <a:xfrm>
              <a:off x="3401695" y="4379453"/>
              <a:ext cx="611063" cy="118871"/>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資格情報通知書</a:t>
              </a:r>
              <a:endParaRPr lang="en-US" altLang="ja-JP" sz="325" dirty="0">
                <a:latin typeface="BIZ UDゴシック" panose="020B0400000000000000" pitchFamily="49" charset="-128"/>
                <a:ea typeface="BIZ UDゴシック" panose="020B0400000000000000" pitchFamily="49" charset="-128"/>
              </a:endParaRPr>
            </a:p>
          </p:txBody>
        </p:sp>
        <p:sp>
          <p:nvSpPr>
            <p:cNvPr id="190" name="テキスト ボックス 189"/>
            <p:cNvSpPr txBox="1"/>
            <p:nvPr/>
          </p:nvSpPr>
          <p:spPr>
            <a:xfrm>
              <a:off x="3566727" y="4435221"/>
              <a:ext cx="569713" cy="115781"/>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年　月　日　発行</a:t>
              </a:r>
              <a:endParaRPr lang="en-US" altLang="ja-JP" sz="325" dirty="0">
                <a:latin typeface="BIZ UDゴシック" panose="020B0400000000000000" pitchFamily="49" charset="-128"/>
                <a:ea typeface="BIZ UDゴシック" panose="020B0400000000000000" pitchFamily="49" charset="-128"/>
              </a:endParaRPr>
            </a:p>
          </p:txBody>
        </p:sp>
        <p:sp>
          <p:nvSpPr>
            <p:cNvPr id="191" name="テキスト ボックス 190"/>
            <p:cNvSpPr txBox="1"/>
            <p:nvPr/>
          </p:nvSpPr>
          <p:spPr>
            <a:xfrm>
              <a:off x="3548466" y="4484636"/>
              <a:ext cx="515778" cy="156460"/>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交付者名</a:t>
              </a:r>
              <a:endParaRPr lang="en-US" altLang="ja-JP" sz="325" dirty="0">
                <a:latin typeface="BIZ UDゴシック" panose="020B0400000000000000" pitchFamily="49" charset="-128"/>
                <a:ea typeface="BIZ UDゴシック" panose="020B0400000000000000" pitchFamily="49" charset="-128"/>
              </a:endParaRPr>
            </a:p>
            <a:p>
              <a:r>
                <a:rPr lang="ja-JP" altLang="en-US" sz="325" dirty="0">
                  <a:latin typeface="BIZ UDゴシック" panose="020B0400000000000000" pitchFamily="49" charset="-128"/>
                  <a:ea typeface="BIZ UDゴシック" panose="020B0400000000000000" pitchFamily="49" charset="-128"/>
                </a:rPr>
                <a:t>保険者番号</a:t>
              </a:r>
              <a:endParaRPr lang="en-US" altLang="ja-JP" sz="325" dirty="0">
                <a:latin typeface="BIZ UDゴシック" panose="020B0400000000000000" pitchFamily="49" charset="-128"/>
                <a:ea typeface="BIZ UDゴシック" panose="020B0400000000000000" pitchFamily="49" charset="-128"/>
              </a:endParaRPr>
            </a:p>
          </p:txBody>
        </p:sp>
        <p:sp>
          <p:nvSpPr>
            <p:cNvPr id="192" name="テキスト ボックス 191"/>
            <p:cNvSpPr txBox="1"/>
            <p:nvPr/>
          </p:nvSpPr>
          <p:spPr>
            <a:xfrm>
              <a:off x="3342285" y="4601535"/>
              <a:ext cx="668840" cy="156460"/>
            </a:xfrm>
            <a:prstGeom prst="rect">
              <a:avLst/>
            </a:prstGeom>
            <a:noFill/>
          </p:spPr>
          <p:txBody>
            <a:bodyPr wrap="square" rtlCol="0">
              <a:spAutoFit/>
            </a:bodyPr>
            <a:lstStyle/>
            <a:p>
              <a:r>
                <a:rPr lang="ja-JP" altLang="en-US" sz="325" dirty="0">
                  <a:latin typeface="BIZ UDゴシック" panose="020B0400000000000000" pitchFamily="49" charset="-128"/>
                  <a:ea typeface="BIZ UDゴシック" panose="020B0400000000000000" pitchFamily="49" charset="-128"/>
                </a:rPr>
                <a:t>記号　　番号　　（枝番）</a:t>
              </a:r>
              <a:endParaRPr lang="en-US" altLang="ja-JP" sz="325" dirty="0">
                <a:latin typeface="BIZ UDゴシック" panose="020B0400000000000000" pitchFamily="49" charset="-128"/>
                <a:ea typeface="BIZ UDゴシック" panose="020B0400000000000000" pitchFamily="49" charset="-128"/>
              </a:endParaRPr>
            </a:p>
            <a:p>
              <a:r>
                <a:rPr lang="ja-JP" altLang="en-US" sz="325" dirty="0">
                  <a:latin typeface="BIZ UDゴシック" panose="020B0400000000000000" pitchFamily="49" charset="-128"/>
                  <a:ea typeface="BIZ UDゴシック" panose="020B0400000000000000" pitchFamily="49" charset="-128"/>
                </a:rPr>
                <a:t>氏名</a:t>
              </a:r>
              <a:endParaRPr lang="en-US" altLang="ja-JP" sz="325" dirty="0">
                <a:latin typeface="BIZ UDゴシック" panose="020B0400000000000000" pitchFamily="49" charset="-128"/>
                <a:ea typeface="BIZ UDゴシック" panose="020B0400000000000000" pitchFamily="49" charset="-128"/>
              </a:endParaRPr>
            </a:p>
          </p:txBody>
        </p:sp>
      </p:grpSp>
      <p:sp>
        <p:nvSpPr>
          <p:cNvPr id="193" name="テキスト ボックス 192"/>
          <p:cNvSpPr txBox="1"/>
          <p:nvPr/>
        </p:nvSpPr>
        <p:spPr>
          <a:xfrm>
            <a:off x="2363083" y="3636038"/>
            <a:ext cx="1936176" cy="207749"/>
          </a:xfrm>
          <a:prstGeom prst="rect">
            <a:avLst/>
          </a:prstGeom>
          <a:noFill/>
        </p:spPr>
        <p:txBody>
          <a:bodyPr wrap="square" rtlCol="0">
            <a:spAutoFit/>
          </a:bodyPr>
          <a:lstStyle/>
          <a:p>
            <a:pPr algn="ctr">
              <a:lnSpc>
                <a:spcPts val="900"/>
              </a:lnSpc>
            </a:pPr>
            <a:r>
              <a:rPr lang="ja-JP" altLang="en-US" sz="1100" b="1" dirty="0">
                <a:latin typeface="BIZ UDゴシック" panose="020B0400000000000000" pitchFamily="49" charset="-128"/>
                <a:ea typeface="BIZ UDゴシック" panose="020B0400000000000000" pitchFamily="49" charset="-128"/>
              </a:rPr>
              <a:t>資格情報通知書</a:t>
            </a:r>
            <a:r>
              <a:rPr lang="ja-JP" altLang="en-US" sz="900" b="1" dirty="0" smtClean="0">
                <a:latin typeface="BIZ UDゴシック" panose="020B0400000000000000" pitchFamily="49" charset="-128"/>
                <a:ea typeface="BIZ UDゴシック" panose="020B0400000000000000" pitchFamily="49" charset="-128"/>
              </a:rPr>
              <a:t>（</a:t>
            </a:r>
            <a:r>
              <a:rPr lang="en-US" altLang="ja-JP" sz="900" b="1" dirty="0" smtClean="0">
                <a:latin typeface="BIZ UDゴシック" panose="020B0400000000000000" pitchFamily="49" charset="-128"/>
                <a:ea typeface="BIZ UDゴシック" panose="020B0400000000000000" pitchFamily="49" charset="-128"/>
              </a:rPr>
              <a:t>A4</a:t>
            </a:r>
            <a:r>
              <a:rPr lang="ja-JP" altLang="en-US" sz="900" b="1" dirty="0" smtClean="0">
                <a:latin typeface="BIZ UDゴシック" panose="020B0400000000000000" pitchFamily="49" charset="-128"/>
                <a:ea typeface="BIZ UDゴシック" panose="020B0400000000000000" pitchFamily="49" charset="-128"/>
              </a:rPr>
              <a:t>サイズ</a:t>
            </a:r>
            <a:r>
              <a:rPr lang="ja-JP" altLang="en-US" sz="900" b="1" dirty="0">
                <a:latin typeface="BIZ UDゴシック" panose="020B0400000000000000" pitchFamily="49" charset="-128"/>
                <a:ea typeface="BIZ UDゴシック" panose="020B0400000000000000" pitchFamily="49" charset="-128"/>
              </a:rPr>
              <a:t>）</a:t>
            </a:r>
          </a:p>
        </p:txBody>
      </p:sp>
      <p:sp>
        <p:nvSpPr>
          <p:cNvPr id="194" name="角丸四角形 193"/>
          <p:cNvSpPr/>
          <p:nvPr/>
        </p:nvSpPr>
        <p:spPr>
          <a:xfrm>
            <a:off x="1993693" y="5594969"/>
            <a:ext cx="4720943" cy="363960"/>
          </a:xfrm>
          <a:prstGeom prst="roundRect">
            <a:avLst/>
          </a:prstGeom>
          <a:solidFill>
            <a:schemeClr val="bg1"/>
          </a:solid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保険証の有効期限が切れる前に、申請いただくことなく交付されます。</a:t>
            </a:r>
          </a:p>
        </p:txBody>
      </p:sp>
      <p:sp>
        <p:nvSpPr>
          <p:cNvPr id="195" name="正方形/長方形 194"/>
          <p:cNvSpPr/>
          <p:nvPr/>
        </p:nvSpPr>
        <p:spPr>
          <a:xfrm>
            <a:off x="4519099" y="4731565"/>
            <a:ext cx="685160" cy="801161"/>
          </a:xfrm>
          <a:prstGeom prst="rect">
            <a:avLst/>
          </a:prstGeom>
          <a:solidFill>
            <a:schemeClr val="accent1">
              <a:lumMod val="40000"/>
              <a:lumOff val="60000"/>
            </a:schemeClr>
          </a:solidFill>
          <a:ln w="9525"/>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731" dirty="0">
                <a:solidFill>
                  <a:schemeClr val="tx1"/>
                </a:solidFill>
                <a:latin typeface="BIZ UDゴシック" panose="020B0400000000000000" pitchFamily="49" charset="-128"/>
                <a:ea typeface="BIZ UDゴシック" panose="020B0400000000000000" pitchFamily="49" charset="-128"/>
              </a:rPr>
              <a:t>高齢</a:t>
            </a:r>
            <a:endParaRPr lang="en-US" altLang="ja-JP" sz="731" dirty="0">
              <a:solidFill>
                <a:schemeClr val="tx1"/>
              </a:solidFill>
              <a:latin typeface="BIZ UDゴシック" panose="020B0400000000000000" pitchFamily="49" charset="-128"/>
              <a:ea typeface="BIZ UDゴシック" panose="020B0400000000000000" pitchFamily="49" charset="-128"/>
            </a:endParaRPr>
          </a:p>
          <a:p>
            <a:pPr algn="ctr"/>
            <a:r>
              <a:rPr lang="ja-JP" altLang="en-US" sz="731" dirty="0">
                <a:solidFill>
                  <a:schemeClr val="tx1"/>
                </a:solidFill>
                <a:latin typeface="BIZ UDゴシック" panose="020B0400000000000000" pitchFamily="49" charset="-128"/>
                <a:ea typeface="BIZ UDゴシック" panose="020B0400000000000000" pitchFamily="49" charset="-128"/>
              </a:rPr>
              <a:t>受給者証</a:t>
            </a:r>
          </a:p>
        </p:txBody>
      </p:sp>
      <p:grpSp>
        <p:nvGrpSpPr>
          <p:cNvPr id="17" name="グループ化 16"/>
          <p:cNvGrpSpPr/>
          <p:nvPr/>
        </p:nvGrpSpPr>
        <p:grpSpPr>
          <a:xfrm>
            <a:off x="97166" y="6233786"/>
            <a:ext cx="6526493" cy="1249979"/>
            <a:chOff x="97166" y="6171164"/>
            <a:chExt cx="6526493" cy="1249979"/>
          </a:xfrm>
        </p:grpSpPr>
        <p:grpSp>
          <p:nvGrpSpPr>
            <p:cNvPr id="7" name="グループ化 6"/>
            <p:cNvGrpSpPr/>
            <p:nvPr/>
          </p:nvGrpSpPr>
          <p:grpSpPr>
            <a:xfrm>
              <a:off x="97166" y="6171164"/>
              <a:ext cx="6526493" cy="1249979"/>
              <a:chOff x="5637714" y="1444708"/>
              <a:chExt cx="10216534" cy="1999965"/>
            </a:xfrm>
          </p:grpSpPr>
          <p:sp>
            <p:nvSpPr>
              <p:cNvPr id="231" name="角丸四角形 230"/>
              <p:cNvSpPr/>
              <p:nvPr/>
            </p:nvSpPr>
            <p:spPr>
              <a:xfrm>
                <a:off x="6700348" y="2917030"/>
                <a:ext cx="8344826" cy="527643"/>
              </a:xfrm>
              <a:prstGeom prst="roundRect">
                <a:avLst/>
              </a:prstGeom>
              <a:solidFill>
                <a:schemeClr val="bg2"/>
              </a:solidFill>
              <a:ln w="28575" cmpd="sng">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u="sng" dirty="0">
                    <a:solidFill>
                      <a:schemeClr val="tx1"/>
                    </a:solidFill>
                    <a:latin typeface="BIZ UDゴシック" panose="020B0400000000000000" pitchFamily="49" charset="-128"/>
                    <a:ea typeface="BIZ UDゴシック" panose="020B0400000000000000" pitchFamily="49" charset="-128"/>
                  </a:rPr>
                  <a:t>マイナ保険証の利用登録をするかは</a:t>
                </a:r>
                <a:r>
                  <a:rPr lang="ja-JP" altLang="en-US" sz="1200" b="1" u="sng" dirty="0" smtClean="0">
                    <a:solidFill>
                      <a:schemeClr val="tx1"/>
                    </a:solidFill>
                    <a:latin typeface="BIZ UDゴシック" panose="020B0400000000000000" pitchFamily="49" charset="-128"/>
                    <a:ea typeface="BIZ UDゴシック" panose="020B0400000000000000" pitchFamily="49" charset="-128"/>
                  </a:rPr>
                  <a:t>、自分</a:t>
                </a:r>
                <a:r>
                  <a:rPr lang="ja-JP" altLang="en-US" sz="1200" b="1" u="sng" dirty="0">
                    <a:solidFill>
                      <a:schemeClr val="tx1"/>
                    </a:solidFill>
                    <a:latin typeface="BIZ UDゴシック" panose="020B0400000000000000" pitchFamily="49" charset="-128"/>
                    <a:ea typeface="BIZ UDゴシック" panose="020B0400000000000000" pitchFamily="49" charset="-128"/>
                  </a:rPr>
                  <a:t>で選ぶことができます。</a:t>
                </a:r>
                <a:endParaRPr lang="ja-JP" altLang="en-US" sz="1200" dirty="0">
                  <a:solidFill>
                    <a:schemeClr val="tx1"/>
                  </a:solidFill>
                  <a:latin typeface="BIZ UDゴシック" panose="020B0400000000000000" pitchFamily="49" charset="-128"/>
                  <a:ea typeface="BIZ UDゴシック" panose="020B0400000000000000" pitchFamily="49" charset="-128"/>
                </a:endParaRPr>
              </a:p>
            </p:txBody>
          </p:sp>
          <p:grpSp>
            <p:nvGrpSpPr>
              <p:cNvPr id="2" name="グループ化 1"/>
              <p:cNvGrpSpPr/>
              <p:nvPr/>
            </p:nvGrpSpPr>
            <p:grpSpPr>
              <a:xfrm>
                <a:off x="5637714" y="1444708"/>
                <a:ext cx="10216534" cy="1466673"/>
                <a:chOff x="164495" y="5488489"/>
                <a:chExt cx="10216534" cy="1522459"/>
              </a:xfrm>
            </p:grpSpPr>
            <p:sp>
              <p:nvSpPr>
                <p:cNvPr id="180" name="テキスト ボックス 179"/>
                <p:cNvSpPr txBox="1"/>
                <p:nvPr/>
              </p:nvSpPr>
              <p:spPr>
                <a:xfrm>
                  <a:off x="164495" y="5937483"/>
                  <a:ext cx="10216534" cy="1073465"/>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　マイナ保険証は、健康保険証の利用登録をしたマイナンバーカードのことです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endParaRPr lang="ja-JP" altLang="en-US" sz="3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a:t>
                  </a:r>
                  <a:r>
                    <a:rPr lang="ja-JP" altLang="en-US" sz="1100" b="1" dirty="0" smtClean="0">
                      <a:latin typeface="BIZ UDゴシック" panose="020B0400000000000000" pitchFamily="49" charset="-128"/>
                      <a:ea typeface="BIZ UDゴシック" panose="020B0400000000000000" pitchFamily="49" charset="-128"/>
                    </a:rPr>
                    <a:t>〇 マイナ</a:t>
                  </a:r>
                  <a:r>
                    <a:rPr lang="ja-JP" altLang="en-US" sz="1100" b="1" dirty="0">
                      <a:latin typeface="BIZ UDゴシック" panose="020B0400000000000000" pitchFamily="49" charset="-128"/>
                      <a:ea typeface="BIZ UDゴシック" panose="020B0400000000000000" pitchFamily="49" charset="-128"/>
                    </a:rPr>
                    <a:t>保険証の</a:t>
                  </a:r>
                  <a:r>
                    <a:rPr lang="ja-JP" altLang="en-US" sz="1100" b="1" dirty="0" smtClean="0">
                      <a:latin typeface="BIZ UDゴシック" panose="020B0400000000000000" pitchFamily="49" charset="-128"/>
                      <a:ea typeface="BIZ UDゴシック" panose="020B0400000000000000" pitchFamily="49" charset="-128"/>
                    </a:rPr>
                    <a:t>メリット</a:t>
                  </a:r>
                  <a:r>
                    <a:rPr lang="ja-JP" altLang="en-US" sz="1100" dirty="0" smtClean="0">
                      <a:latin typeface="BIZ UDゴシック" panose="020B0400000000000000" pitchFamily="49" charset="-128"/>
                      <a:ea typeface="BIZ UDゴシック" panose="020B0400000000000000" pitchFamily="49" charset="-128"/>
                    </a:rPr>
                    <a:t>  </a:t>
                  </a:r>
                  <a:r>
                    <a:rPr lang="ja-JP" altLang="en-US" sz="1100" b="1" dirty="0" smtClean="0">
                      <a:latin typeface="BIZ UDゴシック" panose="020B0400000000000000" pitchFamily="49" charset="-128"/>
                      <a:ea typeface="BIZ UDゴシック" panose="020B0400000000000000" pitchFamily="49" charset="-128"/>
                    </a:rPr>
                    <a:t>〇 保険証</a:t>
                  </a:r>
                  <a:r>
                    <a:rPr lang="ja-JP" altLang="en-US" sz="1100" b="1" dirty="0">
                      <a:latin typeface="BIZ UDゴシック" panose="020B0400000000000000" pitchFamily="49" charset="-128"/>
                      <a:ea typeface="BIZ UDゴシック" panose="020B0400000000000000" pitchFamily="49" charset="-128"/>
                    </a:rPr>
                    <a:t>の利用登録</a:t>
                  </a:r>
                  <a:r>
                    <a:rPr lang="ja-JP" altLang="en-US" sz="1100" b="1" dirty="0" smtClean="0">
                      <a:latin typeface="BIZ UDゴシック" panose="020B0400000000000000" pitchFamily="49" charset="-128"/>
                      <a:ea typeface="BIZ UDゴシック" panose="020B0400000000000000" pitchFamily="49" charset="-128"/>
                    </a:rPr>
                    <a:t>方法</a:t>
                  </a:r>
                  <a:r>
                    <a:rPr lang="ja-JP" altLang="en-US" sz="1100" dirty="0" smtClean="0">
                      <a:latin typeface="BIZ UDゴシック" panose="020B0400000000000000" pitchFamily="49" charset="-128"/>
                      <a:ea typeface="BIZ UDゴシック" panose="020B0400000000000000" pitchFamily="49" charset="-128"/>
                    </a:rPr>
                    <a:t>　</a:t>
                  </a:r>
                  <a:r>
                    <a:rPr lang="ja-JP" altLang="en-US" sz="1100" b="1" dirty="0" smtClean="0">
                      <a:latin typeface="BIZ UDゴシック" panose="020B0400000000000000" pitchFamily="49" charset="-128"/>
                      <a:ea typeface="BIZ UDゴシック" panose="020B0400000000000000" pitchFamily="49" charset="-128"/>
                    </a:rPr>
                    <a:t>〇 医療</a:t>
                  </a:r>
                  <a:r>
                    <a:rPr lang="ja-JP" altLang="en-US" sz="1100" b="1" dirty="0">
                      <a:latin typeface="BIZ UDゴシック" panose="020B0400000000000000" pitchFamily="49" charset="-128"/>
                      <a:ea typeface="BIZ UDゴシック" panose="020B0400000000000000" pitchFamily="49" charset="-128"/>
                    </a:rPr>
                    <a:t>機関での</a:t>
                  </a:r>
                  <a:r>
                    <a:rPr lang="ja-JP" altLang="en-US" sz="1100" b="1" dirty="0" smtClean="0">
                      <a:latin typeface="BIZ UDゴシック" panose="020B0400000000000000" pitchFamily="49" charset="-128"/>
                      <a:ea typeface="BIZ UDゴシック" panose="020B0400000000000000" pitchFamily="49" charset="-128"/>
                    </a:rPr>
                    <a:t>使い方</a:t>
                  </a:r>
                  <a:r>
                    <a:rPr lang="ja-JP" altLang="en-US" sz="1100" dirty="0" smtClean="0">
                      <a:latin typeface="BIZ UDゴシック" panose="020B0400000000000000" pitchFamily="49" charset="-128"/>
                      <a:ea typeface="BIZ UDゴシック" panose="020B0400000000000000" pitchFamily="49" charset="-128"/>
                    </a:rPr>
                    <a:t>　など、</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詳しくは、区</a:t>
                  </a:r>
                  <a:r>
                    <a:rPr lang="ja-JP" altLang="en-US" sz="1100" dirty="0">
                      <a:latin typeface="BIZ UDゴシック" panose="020B0400000000000000" pitchFamily="49" charset="-128"/>
                      <a:ea typeface="BIZ UDゴシック" panose="020B0400000000000000" pitchFamily="49" charset="-128"/>
                    </a:rPr>
                    <a:t>ホームページをご覧ください。</a:t>
                  </a:r>
                </a:p>
              </p:txBody>
            </p:sp>
            <p:sp>
              <p:nvSpPr>
                <p:cNvPr id="251" name="テキスト ボックス 250"/>
                <p:cNvSpPr txBox="1"/>
                <p:nvPr/>
              </p:nvSpPr>
              <p:spPr>
                <a:xfrm>
                  <a:off x="173253" y="5488489"/>
                  <a:ext cx="9445948" cy="460055"/>
                </a:xfrm>
                <a:prstGeom prst="rect">
                  <a:avLst/>
                </a:prstGeom>
                <a:solidFill>
                  <a:schemeClr val="accent1">
                    <a:lumMod val="20000"/>
                    <a:lumOff val="80000"/>
                  </a:schemeClr>
                </a:solidFill>
              </p:spPr>
              <p:txBody>
                <a:bodyPr wrap="square" rtlCol="0">
                  <a:spAutoFit/>
                </a:bodyPr>
                <a:lstStyle/>
                <a:p>
                  <a:r>
                    <a:rPr lang="ja-JP" altLang="en-US" sz="1200" b="1" dirty="0" smtClean="0">
                      <a:latin typeface="BIZ UDゴシック" panose="020B0400000000000000" pitchFamily="49" charset="-128"/>
                      <a:ea typeface="BIZ UDゴシック" panose="020B0400000000000000" pitchFamily="49" charset="-128"/>
                    </a:rPr>
                    <a:t>マイナ</a:t>
                  </a:r>
                  <a:r>
                    <a:rPr lang="ja-JP" altLang="en-US" sz="1200" b="1" dirty="0">
                      <a:latin typeface="BIZ UDゴシック" panose="020B0400000000000000" pitchFamily="49" charset="-128"/>
                      <a:ea typeface="BIZ UDゴシック" panose="020B0400000000000000" pitchFamily="49" charset="-128"/>
                    </a:rPr>
                    <a:t>保険証 とは</a:t>
                  </a:r>
                  <a:endParaRPr lang="en-US" altLang="ja-JP" sz="1200" b="1" dirty="0">
                    <a:latin typeface="BIZ UDゴシック" panose="020B0400000000000000" pitchFamily="49" charset="-128"/>
                    <a:ea typeface="BIZ UDゴシック" panose="020B0400000000000000" pitchFamily="49" charset="-128"/>
                  </a:endParaRPr>
                </a:p>
              </p:txBody>
            </p:sp>
          </p:grpSp>
        </p:grpSp>
        <p:sp>
          <p:nvSpPr>
            <p:cNvPr id="196" name="テキスト ボックス 195"/>
            <p:cNvSpPr txBox="1"/>
            <p:nvPr/>
          </p:nvSpPr>
          <p:spPr>
            <a:xfrm>
              <a:off x="4544651" y="6173854"/>
              <a:ext cx="1632566" cy="261610"/>
            </a:xfrm>
            <a:prstGeom prst="rect">
              <a:avLst/>
            </a:prstGeom>
            <a:noFill/>
          </p:spPr>
          <p:txBody>
            <a:bodyPr wrap="square" rtlCol="0">
              <a:spAutoFit/>
            </a:bodyPr>
            <a:lstStyle/>
            <a:p>
              <a:pPr algn="r"/>
              <a:r>
                <a:rPr lang="ja-JP" altLang="en-US" sz="1100" dirty="0">
                  <a:latin typeface="BIZ UDゴシック" panose="020B0400000000000000" pitchFamily="49" charset="-128"/>
                  <a:ea typeface="BIZ UDゴシック" panose="020B0400000000000000" pitchFamily="49" charset="-128"/>
                </a:rPr>
                <a:t>詳しく</a:t>
              </a:r>
              <a:r>
                <a:rPr lang="ja-JP" altLang="en-US" sz="1100" dirty="0" smtClean="0">
                  <a:latin typeface="BIZ UDゴシック" panose="020B0400000000000000" pitchFamily="49" charset="-128"/>
                  <a:ea typeface="BIZ UDゴシック" panose="020B0400000000000000" pitchFamily="49" charset="-128"/>
                </a:rPr>
                <a:t>はこちら→</a:t>
              </a:r>
              <a:endParaRPr lang="ja-JP" altLang="en-US" sz="1100" dirty="0">
                <a:latin typeface="BIZ UDゴシック" panose="020B0400000000000000" pitchFamily="49" charset="-128"/>
                <a:ea typeface="BIZ UDゴシック" panose="020B0400000000000000" pitchFamily="49" charset="-128"/>
              </a:endParaRPr>
            </a:p>
          </p:txBody>
        </p:sp>
      </p:grpSp>
      <p:sp>
        <p:nvSpPr>
          <p:cNvPr id="202" name="テキスト ボックス 201"/>
          <p:cNvSpPr txBox="1"/>
          <p:nvPr/>
        </p:nvSpPr>
        <p:spPr>
          <a:xfrm>
            <a:off x="4338693" y="1657785"/>
            <a:ext cx="1632566" cy="261610"/>
          </a:xfrm>
          <a:prstGeom prst="rect">
            <a:avLst/>
          </a:prstGeom>
          <a:noFill/>
        </p:spPr>
        <p:txBody>
          <a:bodyPr wrap="square" rtlCol="0">
            <a:spAutoFit/>
          </a:bodyPr>
          <a:lstStyle/>
          <a:p>
            <a:pPr algn="r"/>
            <a:r>
              <a:rPr lang="ja-JP" altLang="en-US" sz="1100" dirty="0">
                <a:latin typeface="BIZ UDゴシック" panose="020B0400000000000000" pitchFamily="49" charset="-128"/>
                <a:ea typeface="BIZ UDゴシック" panose="020B0400000000000000" pitchFamily="49" charset="-128"/>
              </a:rPr>
              <a:t>詳しく</a:t>
            </a:r>
            <a:r>
              <a:rPr lang="ja-JP" altLang="en-US" sz="1100" dirty="0" smtClean="0">
                <a:latin typeface="BIZ UDゴシック" panose="020B0400000000000000" pitchFamily="49" charset="-128"/>
                <a:ea typeface="BIZ UDゴシック" panose="020B0400000000000000" pitchFamily="49" charset="-128"/>
              </a:rPr>
              <a:t>はこちら→</a:t>
            </a:r>
            <a:endParaRPr lang="ja-JP" altLang="en-US" sz="1100" dirty="0">
              <a:latin typeface="BIZ UDゴシック" panose="020B0400000000000000" pitchFamily="49" charset="-128"/>
              <a:ea typeface="BIZ UDゴシック" panose="020B0400000000000000" pitchFamily="49" charset="-128"/>
            </a:endParaRPr>
          </a:p>
        </p:txBody>
      </p:sp>
      <p:sp>
        <p:nvSpPr>
          <p:cNvPr id="73" name="テキスト ボックス 72"/>
          <p:cNvSpPr txBox="1"/>
          <p:nvPr/>
        </p:nvSpPr>
        <p:spPr>
          <a:xfrm>
            <a:off x="2241047" y="5911851"/>
            <a:ext cx="4229101" cy="246221"/>
          </a:xfrm>
          <a:prstGeom prst="rect">
            <a:avLst/>
          </a:prstGeom>
          <a:noFill/>
        </p:spPr>
        <p:txBody>
          <a:bodyPr wrap="square" rtlCol="0">
            <a:spAutoFit/>
          </a:bodyPr>
          <a:lstStyle/>
          <a:p>
            <a:r>
              <a:rPr lang="en-US" altLang="ja-JP" sz="1000" dirty="0" smtClean="0">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在留</a:t>
            </a:r>
            <a:r>
              <a:rPr lang="ja-JP" altLang="en-US" sz="1000" dirty="0" smtClean="0">
                <a:latin typeface="BIZ UDゴシック" panose="020B0400000000000000" pitchFamily="49" charset="-128"/>
                <a:ea typeface="BIZ UDゴシック" panose="020B0400000000000000" pitchFamily="49" charset="-128"/>
              </a:rPr>
              <a:t>期限が切れた方は、国民健康保険の資格がなくなります。</a:t>
            </a:r>
            <a:endParaRPr lang="en-US" altLang="ja-JP" sz="1000" dirty="0" smtClean="0">
              <a:latin typeface="BIZ UDゴシック" panose="020B0400000000000000" pitchFamily="49" charset="-128"/>
              <a:ea typeface="BIZ UDゴシック" panose="020B0400000000000000" pitchFamily="49" charset="-128"/>
            </a:endParaRPr>
          </a:p>
        </p:txBody>
      </p:sp>
      <p:pic>
        <p:nvPicPr>
          <p:cNvPr id="74" name="図 7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758" y="1122827"/>
            <a:ext cx="810079" cy="810079"/>
          </a:xfrm>
          <a:prstGeom prst="rect">
            <a:avLst/>
          </a:prstGeom>
        </p:spPr>
      </p:pic>
      <p:pic>
        <p:nvPicPr>
          <p:cNvPr id="3" name="図 2"/>
          <p:cNvPicPr>
            <a:picLocks noChangeAspect="1"/>
          </p:cNvPicPr>
          <p:nvPr/>
        </p:nvPicPr>
        <p:blipFill>
          <a:blip r:embed="rId3"/>
          <a:stretch>
            <a:fillRect/>
          </a:stretch>
        </p:blipFill>
        <p:spPr>
          <a:xfrm>
            <a:off x="6146876" y="6204490"/>
            <a:ext cx="456792" cy="456792"/>
          </a:xfrm>
          <a:prstGeom prst="rect">
            <a:avLst/>
          </a:prstGeom>
        </p:spPr>
      </p:pic>
    </p:spTree>
    <p:extLst>
      <p:ext uri="{BB962C8B-B14F-4D97-AF65-F5344CB8AC3E}">
        <p14:creationId xmlns:p14="http://schemas.microsoft.com/office/powerpoint/2010/main" val="3672340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049224" y="9233061"/>
            <a:ext cx="3919016" cy="42999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作成：板橋区健康生きがい部国保年金課</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　　　問合せ先は、区ホームページをご覧ください。　</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p:txBody>
      </p:sp>
      <p:sp>
        <p:nvSpPr>
          <p:cNvPr id="21" name="角丸四角形 20"/>
          <p:cNvSpPr/>
          <p:nvPr/>
        </p:nvSpPr>
        <p:spPr>
          <a:xfrm>
            <a:off x="150111" y="6300073"/>
            <a:ext cx="5941077" cy="35098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latin typeface="BIZ UDゴシック" panose="020B0400000000000000" pitchFamily="49" charset="-128"/>
                <a:ea typeface="BIZ UDゴシック" panose="020B0400000000000000" pitchFamily="49" charset="-128"/>
              </a:rPr>
              <a:t>特別療養費の支給（全額自己負担）への切替え</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202770666"/>
              </p:ext>
            </p:extLst>
          </p:nvPr>
        </p:nvGraphicFramePr>
        <p:xfrm>
          <a:off x="373655" y="7066438"/>
          <a:ext cx="5947826" cy="1229645"/>
        </p:xfrm>
        <a:graphic>
          <a:graphicData uri="http://schemas.openxmlformats.org/drawingml/2006/table">
            <a:tbl>
              <a:tblPr firstRow="1" bandRow="1">
                <a:tableStyleId>{5940675A-B579-460E-94D1-54222C63F5DA}</a:tableStyleId>
              </a:tblPr>
              <a:tblGrid>
                <a:gridCol w="1378446">
                  <a:extLst>
                    <a:ext uri="{9D8B030D-6E8A-4147-A177-3AD203B41FA5}">
                      <a16:colId xmlns:a16="http://schemas.microsoft.com/office/drawing/2014/main" val="1196582029"/>
                    </a:ext>
                  </a:extLst>
                </a:gridCol>
                <a:gridCol w="1275696">
                  <a:extLst>
                    <a:ext uri="{9D8B030D-6E8A-4147-A177-3AD203B41FA5}">
                      <a16:colId xmlns:a16="http://schemas.microsoft.com/office/drawing/2014/main" val="2465230304"/>
                    </a:ext>
                  </a:extLst>
                </a:gridCol>
                <a:gridCol w="2180999">
                  <a:extLst>
                    <a:ext uri="{9D8B030D-6E8A-4147-A177-3AD203B41FA5}">
                      <a16:colId xmlns:a16="http://schemas.microsoft.com/office/drawing/2014/main" val="2420765974"/>
                    </a:ext>
                  </a:extLst>
                </a:gridCol>
                <a:gridCol w="1112685">
                  <a:extLst>
                    <a:ext uri="{9D8B030D-6E8A-4147-A177-3AD203B41FA5}">
                      <a16:colId xmlns:a16="http://schemas.microsoft.com/office/drawing/2014/main" val="1252486803"/>
                    </a:ext>
                  </a:extLst>
                </a:gridCol>
              </a:tblGrid>
              <a:tr h="328907">
                <a:tc>
                  <a:txBody>
                    <a:bodyPr/>
                    <a:lstStyle/>
                    <a:p>
                      <a:endParaRPr kumimoji="1" lang="ja-JP" altLang="en-US" sz="700" b="1" dirty="0">
                        <a:latin typeface="BIZ UDゴシック" panose="020B0400000000000000" pitchFamily="49" charset="-128"/>
                        <a:ea typeface="BIZ UDゴシック" panose="020B0400000000000000" pitchFamily="49"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bg1">
                          <a:lumMod val="50000"/>
                        </a:schemeClr>
                      </a:solidFill>
                      <a:prstDash val="solid"/>
                      <a:round/>
                      <a:headEnd type="none" w="med" len="med"/>
                      <a:tailEnd type="none" w="med" len="med"/>
                    </a:lnTlToBr>
                    <a:solidFill>
                      <a:schemeClr val="accent1">
                        <a:lumMod val="20000"/>
                        <a:lumOff val="80000"/>
                      </a:schemeClr>
                    </a:solidFill>
                  </a:tcPr>
                </a:tc>
                <a:tc>
                  <a:txBody>
                    <a:bodyPr/>
                    <a:lstStyle/>
                    <a:p>
                      <a:pPr algn="ctr"/>
                      <a:r>
                        <a:rPr kumimoji="1" lang="ja-JP" altLang="en-US" sz="1000" b="1" dirty="0" smtClean="0">
                          <a:latin typeface="BIZ UDゴシック" panose="020B0400000000000000" pitchFamily="49" charset="-128"/>
                          <a:ea typeface="BIZ UDゴシック" panose="020B0400000000000000" pitchFamily="49" charset="-128"/>
                        </a:rPr>
                        <a:t>１２月１日まで</a:t>
                      </a:r>
                      <a:endParaRPr kumimoji="1" lang="ja-JP" altLang="en-US" sz="1000" b="1" dirty="0">
                        <a:latin typeface="BIZ UDゴシック" panose="020B0400000000000000" pitchFamily="49" charset="-128"/>
                        <a:ea typeface="BIZ UDゴシック" panose="020B0400000000000000" pitchFamily="49"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b="1" dirty="0" smtClean="0">
                          <a:latin typeface="BIZ UDゴシック" panose="020B0400000000000000" pitchFamily="49" charset="-128"/>
                          <a:ea typeface="BIZ UDゴシック" panose="020B0400000000000000" pitchFamily="49" charset="-128"/>
                        </a:rPr>
                        <a:t>１２月２日以降</a:t>
                      </a:r>
                      <a:endParaRPr kumimoji="1" lang="ja-JP" altLang="en-US" sz="1000" b="1" dirty="0">
                        <a:latin typeface="BIZ UDゴシック" panose="020B0400000000000000" pitchFamily="49" charset="-128"/>
                        <a:ea typeface="BIZ UDゴシック" panose="020B0400000000000000" pitchFamily="49"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b="1" dirty="0" smtClean="0">
                          <a:latin typeface="BIZ UDゴシック" panose="020B0400000000000000" pitchFamily="49" charset="-128"/>
                          <a:ea typeface="BIZ UDゴシック" panose="020B0400000000000000" pitchFamily="49" charset="-128"/>
                        </a:rPr>
                        <a:t>負担割合</a:t>
                      </a:r>
                      <a:endParaRPr kumimoji="1" lang="ja-JP" altLang="en-US" sz="1000" b="1" dirty="0">
                        <a:latin typeface="BIZ UDゴシック" panose="020B0400000000000000" pitchFamily="49" charset="-128"/>
                        <a:ea typeface="BIZ UDゴシック" panose="020B0400000000000000" pitchFamily="49"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989433"/>
                  </a:ext>
                </a:extLst>
              </a:tr>
              <a:tr h="450369">
                <a:tc>
                  <a:txBody>
                    <a:bodyPr/>
                    <a:lstStyle/>
                    <a:p>
                      <a:pPr algn="ctr"/>
                      <a:r>
                        <a:rPr kumimoji="1" lang="ja-JP" altLang="en-US" sz="1000" dirty="0" smtClean="0">
                          <a:latin typeface="+mn-ea"/>
                          <a:ea typeface="+mn-ea"/>
                        </a:rPr>
                        <a:t>マイナ保険証 </a:t>
                      </a:r>
                      <a:r>
                        <a:rPr kumimoji="1" lang="ja-JP" altLang="en-US" sz="1000" b="1" dirty="0" smtClean="0">
                          <a:latin typeface="+mn-ea"/>
                          <a:ea typeface="+mn-ea"/>
                        </a:rPr>
                        <a:t>あり</a:t>
                      </a:r>
                      <a:endParaRPr kumimoji="1" lang="ja-JP" altLang="en-US" sz="1000" b="1"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smtClean="0">
                          <a:latin typeface="+mn-ea"/>
                          <a:ea typeface="+mn-ea"/>
                        </a:rPr>
                        <a:t>資格証明書</a:t>
                      </a:r>
                      <a:endParaRPr kumimoji="1" lang="en-US" altLang="ja-JP" sz="1000" dirty="0" smtClean="0">
                        <a:latin typeface="+mn-ea"/>
                        <a:ea typeface="+mn-ea"/>
                      </a:endParaRPr>
                    </a:p>
                    <a:p>
                      <a:pPr algn="ctr"/>
                      <a:r>
                        <a:rPr kumimoji="1" lang="ja-JP" altLang="en-US" sz="1000" dirty="0" smtClean="0">
                          <a:latin typeface="+mn-ea"/>
                          <a:ea typeface="+mn-ea"/>
                        </a:rPr>
                        <a:t>交付</a:t>
                      </a:r>
                      <a:endParaRPr kumimoji="1" lang="ja-JP" altLang="en-US" sz="1000"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n-ea"/>
                          <a:ea typeface="+mn-ea"/>
                        </a:rPr>
                        <a:t>資格情報通知書（特別療養）</a:t>
                      </a:r>
                      <a:endParaRPr kumimoji="1" lang="en-US" altLang="ja-JP" sz="1000" dirty="0" smtClean="0">
                        <a:latin typeface="+mn-ea"/>
                        <a:ea typeface="+mn-ea"/>
                      </a:endParaRPr>
                    </a:p>
                    <a:p>
                      <a:pPr algn="ctr"/>
                      <a:r>
                        <a:rPr kumimoji="1" lang="ja-JP" altLang="en-US" sz="1000" dirty="0" smtClean="0">
                          <a:latin typeface="+mn-ea"/>
                          <a:ea typeface="+mn-ea"/>
                        </a:rPr>
                        <a:t>交付</a:t>
                      </a:r>
                      <a:endParaRPr kumimoji="1" lang="ja-JP" altLang="en-US" sz="1000"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smtClean="0">
                          <a:latin typeface="+mn-ea"/>
                          <a:ea typeface="+mn-ea"/>
                        </a:rPr>
                        <a:t>全額自己負担</a:t>
                      </a:r>
                      <a:endParaRPr kumimoji="1" lang="en-US" altLang="ja-JP" sz="1000" dirty="0" smtClean="0">
                        <a:latin typeface="+mn-ea"/>
                        <a:ea typeface="+mn-ea"/>
                      </a:endParaRPr>
                    </a:p>
                    <a:p>
                      <a:pPr algn="ctr"/>
                      <a:r>
                        <a:rPr kumimoji="1" lang="ja-JP" altLang="en-US" sz="1000" dirty="0" smtClean="0">
                          <a:latin typeface="+mn-ea"/>
                          <a:ea typeface="+mn-ea"/>
                        </a:rPr>
                        <a:t>（１０割）</a:t>
                      </a:r>
                      <a:endParaRPr kumimoji="1" lang="ja-JP" altLang="en-US" sz="1000"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069651"/>
                  </a:ext>
                </a:extLst>
              </a:tr>
              <a:tr h="450369">
                <a:tc>
                  <a:txBody>
                    <a:bodyPr/>
                    <a:lstStyle/>
                    <a:p>
                      <a:pPr algn="ctr"/>
                      <a:r>
                        <a:rPr kumimoji="1" lang="ja-JP" altLang="en-US" sz="1000" dirty="0" smtClean="0">
                          <a:latin typeface="+mn-ea"/>
                          <a:ea typeface="+mn-ea"/>
                        </a:rPr>
                        <a:t>マイナ保険証 </a:t>
                      </a:r>
                      <a:r>
                        <a:rPr kumimoji="1" lang="ja-JP" altLang="en-US" sz="1000" b="1" dirty="0" smtClean="0">
                          <a:latin typeface="+mn-ea"/>
                          <a:ea typeface="+mn-ea"/>
                        </a:rPr>
                        <a:t>なし</a:t>
                      </a:r>
                      <a:endParaRPr kumimoji="1" lang="ja-JP" altLang="en-US" sz="1000" b="1"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900" dirty="0"/>
                    </a:p>
                  </a:txBody>
                  <a:tcPr anchor="ctr"/>
                </a:tc>
                <a:tc>
                  <a:txBody>
                    <a:bodyPr/>
                    <a:lstStyle/>
                    <a:p>
                      <a:pPr algn="ctr"/>
                      <a:r>
                        <a:rPr kumimoji="1" lang="ja-JP" altLang="en-US" sz="1000" dirty="0" smtClean="0">
                          <a:latin typeface="+mn-ea"/>
                          <a:ea typeface="+mn-ea"/>
                        </a:rPr>
                        <a:t>資格確認書（特別療養）</a:t>
                      </a:r>
                      <a:endParaRPr kumimoji="1" lang="en-US" altLang="ja-JP" sz="1000" dirty="0" smtClean="0">
                        <a:latin typeface="+mn-ea"/>
                        <a:ea typeface="+mn-ea"/>
                      </a:endParaRPr>
                    </a:p>
                    <a:p>
                      <a:pPr algn="ctr"/>
                      <a:r>
                        <a:rPr kumimoji="1" lang="ja-JP" altLang="en-US" sz="1000" dirty="0" smtClean="0">
                          <a:latin typeface="+mn-ea"/>
                          <a:ea typeface="+mn-ea"/>
                        </a:rPr>
                        <a:t>交付</a:t>
                      </a:r>
                      <a:endParaRPr kumimoji="1" lang="ja-JP" altLang="en-US" sz="1000" dirty="0">
                        <a:latin typeface="+mn-ea"/>
                        <a:ea typeface="+mn-ea"/>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endParaRPr kumimoji="1" lang="ja-JP" altLang="en-US" sz="700" dirty="0"/>
                    </a:p>
                  </a:txBody>
                  <a:tcPr marL="74295" marR="74295" marT="37148" marB="37148" anchor="ctr"/>
                </a:tc>
                <a:extLst>
                  <a:ext uri="{0D108BD9-81ED-4DB2-BD59-A6C34878D82A}">
                    <a16:rowId xmlns:a16="http://schemas.microsoft.com/office/drawing/2014/main" val="1767193573"/>
                  </a:ext>
                </a:extLst>
              </a:tr>
            </a:tbl>
          </a:graphicData>
        </a:graphic>
      </p:graphicFrame>
      <p:sp>
        <p:nvSpPr>
          <p:cNvPr id="26" name="テキスト ボックス 25"/>
          <p:cNvSpPr txBox="1"/>
          <p:nvPr/>
        </p:nvSpPr>
        <p:spPr>
          <a:xfrm>
            <a:off x="143000" y="2269145"/>
            <a:ext cx="6481695" cy="261610"/>
          </a:xfrm>
          <a:prstGeom prst="rect">
            <a:avLst/>
          </a:prstGeom>
          <a:noFill/>
        </p:spPr>
        <p:txBody>
          <a:bodyPr wrap="square" rtlCol="0">
            <a:spAutoFit/>
          </a:bodyPr>
          <a:lstStyle/>
          <a:p>
            <a:r>
              <a:rPr kumimoji="1" lang="ja-JP" altLang="en-US" sz="1100" dirty="0" smtClean="0">
                <a:latin typeface="BIZ UDゴシック" panose="020B0400000000000000" pitchFamily="49" charset="-128"/>
                <a:ea typeface="BIZ UDゴシック" panose="020B0400000000000000" pitchFamily="49" charset="-128"/>
              </a:rPr>
              <a:t>　■ 受診するときに必要なもの</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27" name="テキスト ボックス 26"/>
          <p:cNvSpPr txBox="1"/>
          <p:nvPr/>
        </p:nvSpPr>
        <p:spPr>
          <a:xfrm>
            <a:off x="0" y="8364351"/>
            <a:ext cx="6857999" cy="677108"/>
          </a:xfrm>
          <a:prstGeom prst="rect">
            <a:avLst/>
          </a:prstGeom>
          <a:noFill/>
        </p:spPr>
        <p:txBody>
          <a:bodyPr wrap="square" rtlCol="0">
            <a:spAutoFit/>
          </a:bodyPr>
          <a:lstStyle/>
          <a:p>
            <a:r>
              <a:rPr kumimoji="1" lang="ja-JP" altLang="en-US" sz="1100" dirty="0" smtClean="0">
                <a:latin typeface="BIZ UDゴシック" panose="020B0400000000000000" pitchFamily="49" charset="-128"/>
                <a:ea typeface="BIZ UDゴシック" panose="020B0400000000000000" pitchFamily="49" charset="-128"/>
              </a:rPr>
              <a:t>　後日、国民健康保険からの給付分を請求できますが、給付分は滞納保険料に充当させていただきます。</a:t>
            </a:r>
            <a:endParaRPr kumimoji="1" lang="en-US" altLang="ja-JP" sz="1100" dirty="0" smtClean="0">
              <a:latin typeface="BIZ UDゴシック" panose="020B0400000000000000" pitchFamily="49" charset="-128"/>
              <a:ea typeface="BIZ UDゴシック" panose="020B0400000000000000" pitchFamily="49" charset="-128"/>
            </a:endParaRPr>
          </a:p>
          <a:p>
            <a:endParaRPr kumimoji="1" lang="en-US" altLang="ja-JP" sz="500" dirty="0" smtClean="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通常の健康保険の適用へ切り替えるには、滞納金額を全額納付していただく必要があります。</a:t>
            </a:r>
            <a:endParaRPr kumimoji="1" lang="en-US" altLang="ja-JP" sz="1100" dirty="0" smtClean="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お早め</a:t>
            </a:r>
            <a:r>
              <a:rPr kumimoji="1" lang="ja-JP" altLang="en-US" sz="1100" dirty="0" smtClean="0">
                <a:latin typeface="BIZ UDゴシック" panose="020B0400000000000000" pitchFamily="49" charset="-128"/>
                <a:ea typeface="BIZ UDゴシック" panose="020B0400000000000000" pitchFamily="49" charset="-128"/>
              </a:rPr>
              <a:t>にご相談ください。</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29" name="テキスト ボックス 28"/>
          <p:cNvSpPr txBox="1"/>
          <p:nvPr/>
        </p:nvSpPr>
        <p:spPr>
          <a:xfrm>
            <a:off x="4458622" y="6348669"/>
            <a:ext cx="1632566" cy="261610"/>
          </a:xfrm>
          <a:prstGeom prst="rect">
            <a:avLst/>
          </a:prstGeom>
          <a:solidFill>
            <a:schemeClr val="accent1"/>
          </a:solidFill>
        </p:spPr>
        <p:txBody>
          <a:bodyPr wrap="square" rtlCol="0">
            <a:spAutoFit/>
          </a:bodyPr>
          <a:lstStyle/>
          <a:p>
            <a:pPr algn="r"/>
            <a:r>
              <a:rPr lang="ja-JP" altLang="en-US" sz="1100" b="1" dirty="0">
                <a:solidFill>
                  <a:schemeClr val="bg1"/>
                </a:solidFill>
                <a:latin typeface="BIZ UDゴシック" panose="020B0400000000000000" pitchFamily="49" charset="-128"/>
                <a:ea typeface="BIZ UDゴシック" panose="020B0400000000000000" pitchFamily="49" charset="-128"/>
              </a:rPr>
              <a:t>詳しく</a:t>
            </a:r>
            <a:r>
              <a:rPr lang="ja-JP" altLang="en-US" sz="1100" b="1" dirty="0" smtClean="0">
                <a:solidFill>
                  <a:schemeClr val="bg1"/>
                </a:solidFill>
                <a:latin typeface="BIZ UDゴシック" panose="020B0400000000000000" pitchFamily="49" charset="-128"/>
                <a:ea typeface="BIZ UDゴシック" panose="020B0400000000000000" pitchFamily="49" charset="-128"/>
              </a:rPr>
              <a:t>はこちら→</a:t>
            </a:r>
            <a:endParaRPr lang="ja-JP" altLang="en-US" sz="1100" b="1" dirty="0">
              <a:solidFill>
                <a:schemeClr val="bg1"/>
              </a:solidFill>
              <a:latin typeface="BIZ UDゴシック" panose="020B0400000000000000" pitchFamily="49" charset="-128"/>
              <a:ea typeface="BIZ UDゴシック" panose="020B0400000000000000" pitchFamily="49"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597528612"/>
              </p:ext>
            </p:extLst>
          </p:nvPr>
        </p:nvGraphicFramePr>
        <p:xfrm>
          <a:off x="311269" y="2596272"/>
          <a:ext cx="6010212" cy="1105792"/>
        </p:xfrm>
        <a:graphic>
          <a:graphicData uri="http://schemas.openxmlformats.org/drawingml/2006/table">
            <a:tbl>
              <a:tblPr firstRow="1" bandRow="1">
                <a:tableStyleId>{5940675A-B579-460E-94D1-54222C63F5DA}</a:tableStyleId>
              </a:tblPr>
              <a:tblGrid>
                <a:gridCol w="1680037">
                  <a:extLst>
                    <a:ext uri="{9D8B030D-6E8A-4147-A177-3AD203B41FA5}">
                      <a16:colId xmlns:a16="http://schemas.microsoft.com/office/drawing/2014/main" val="1196582029"/>
                    </a:ext>
                  </a:extLst>
                </a:gridCol>
                <a:gridCol w="1283003">
                  <a:extLst>
                    <a:ext uri="{9D8B030D-6E8A-4147-A177-3AD203B41FA5}">
                      <a16:colId xmlns:a16="http://schemas.microsoft.com/office/drawing/2014/main" val="2465230304"/>
                    </a:ext>
                  </a:extLst>
                </a:gridCol>
                <a:gridCol w="3047172">
                  <a:extLst>
                    <a:ext uri="{9D8B030D-6E8A-4147-A177-3AD203B41FA5}">
                      <a16:colId xmlns:a16="http://schemas.microsoft.com/office/drawing/2014/main" val="2420765974"/>
                    </a:ext>
                  </a:extLst>
                </a:gridCol>
              </a:tblGrid>
              <a:tr h="347999">
                <a:tc>
                  <a:txBody>
                    <a:bodyPr/>
                    <a:lstStyle/>
                    <a:p>
                      <a:pPr algn="ctr"/>
                      <a:endParaRPr kumimoji="1" lang="ja-JP" altLang="en-US" sz="1000" b="1" i="0" dirty="0">
                        <a:latin typeface="BIZ UDゴシック" panose="020B0400000000000000" pitchFamily="49" charset="-128"/>
                        <a:ea typeface="BIZ UDゴシック" panose="020B0400000000000000" pitchFamily="49" charset="-128"/>
                      </a:endParaRP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9525" cap="flat" cmpd="sng" algn="ctr">
                      <a:solidFill>
                        <a:schemeClr val="bg1">
                          <a:lumMod val="50000"/>
                        </a:schemeClr>
                      </a:solidFill>
                      <a:prstDash val="solid"/>
                      <a:round/>
                      <a:headEnd type="none" w="med" len="med"/>
                      <a:tailEnd type="none" w="med" len="med"/>
                    </a:lnTlToBr>
                    <a:lnBlToTr w="12700" cmpd="sng">
                      <a:noFill/>
                      <a:prstDash val="solid"/>
                    </a:lnBlToTr>
                    <a:solidFill>
                      <a:schemeClr val="accent1">
                        <a:lumMod val="20000"/>
                        <a:lumOff val="80000"/>
                      </a:schemeClr>
                    </a:solidFill>
                  </a:tcPr>
                </a:tc>
                <a:tc>
                  <a:txBody>
                    <a:bodyPr/>
                    <a:lstStyle/>
                    <a:p>
                      <a:pPr algn="ctr"/>
                      <a:r>
                        <a:rPr kumimoji="1" lang="ja-JP" altLang="en-US" sz="1000" b="1" i="0" dirty="0">
                          <a:latin typeface="BIZ UDゴシック" panose="020B0400000000000000" pitchFamily="49" charset="-128"/>
                          <a:ea typeface="BIZ UDゴシック" panose="020B0400000000000000" pitchFamily="49" charset="-128"/>
                        </a:rPr>
                        <a:t>１２月１日まで</a:t>
                      </a: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b="1" i="0" dirty="0">
                          <a:latin typeface="BIZ UDゴシック" panose="020B0400000000000000" pitchFamily="49" charset="-128"/>
                          <a:ea typeface="BIZ UDゴシック" panose="020B0400000000000000" pitchFamily="49" charset="-128"/>
                        </a:rPr>
                        <a:t>１２月２日以降</a:t>
                      </a: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8989433"/>
                  </a:ext>
                </a:extLst>
              </a:tr>
              <a:tr h="409794">
                <a:tc>
                  <a:txBody>
                    <a:bodyPr/>
                    <a:lstStyle/>
                    <a:p>
                      <a:pPr algn="ctr"/>
                      <a:r>
                        <a:rPr kumimoji="1" lang="ja-JP" altLang="en-US" sz="1000" dirty="0">
                          <a:latin typeface="+mn-ea"/>
                          <a:ea typeface="+mn-ea"/>
                        </a:rPr>
                        <a:t>マイナ</a:t>
                      </a:r>
                      <a:r>
                        <a:rPr kumimoji="1" lang="ja-JP" altLang="en-US" sz="1000" dirty="0" smtClean="0">
                          <a:latin typeface="+mn-ea"/>
                          <a:ea typeface="+mn-ea"/>
                        </a:rPr>
                        <a:t>保険証</a:t>
                      </a:r>
                      <a:r>
                        <a:rPr kumimoji="1" lang="ja-JP" altLang="en-US" sz="1000" baseline="0" dirty="0" smtClean="0">
                          <a:latin typeface="+mn-ea"/>
                          <a:ea typeface="+mn-ea"/>
                        </a:rPr>
                        <a:t> </a:t>
                      </a:r>
                      <a:r>
                        <a:rPr kumimoji="1" lang="ja-JP" altLang="en-US" sz="1000" b="1" dirty="0" smtClean="0">
                          <a:latin typeface="+mn-ea"/>
                          <a:ea typeface="+mn-ea"/>
                        </a:rPr>
                        <a:t>あり</a:t>
                      </a:r>
                      <a:r>
                        <a:rPr kumimoji="1" lang="ja-JP" altLang="en-US" sz="1000" dirty="0" smtClean="0">
                          <a:latin typeface="+mn-ea"/>
                          <a:ea typeface="+mn-ea"/>
                        </a:rPr>
                        <a:t> </a:t>
                      </a:r>
                      <a:endParaRPr kumimoji="1" lang="ja-JP" altLang="en-US" sz="1000" b="1" dirty="0">
                        <a:latin typeface="+mn-ea"/>
                        <a:ea typeface="+mn-ea"/>
                      </a:endParaRP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sz="1000" dirty="0">
                          <a:latin typeface="+mn-ea"/>
                          <a:ea typeface="+mn-ea"/>
                        </a:rPr>
                        <a:t>保険証と</a:t>
                      </a:r>
                      <a:endParaRPr kumimoji="1" lang="en-US" altLang="ja-JP" sz="1000" dirty="0">
                        <a:latin typeface="+mn-ea"/>
                        <a:ea typeface="+mn-ea"/>
                      </a:endParaRPr>
                    </a:p>
                    <a:p>
                      <a:pPr algn="ctr"/>
                      <a:r>
                        <a:rPr kumimoji="1" lang="ja-JP" altLang="en-US" sz="1000" dirty="0">
                          <a:latin typeface="+mn-ea"/>
                          <a:ea typeface="+mn-ea"/>
                        </a:rPr>
                        <a:t>高齢受給者証</a:t>
                      </a: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a:latin typeface="+mn-ea"/>
                          <a:ea typeface="+mn-ea"/>
                        </a:rPr>
                        <a:t>マイナ保険証</a:t>
                      </a:r>
                      <a:endParaRPr kumimoji="1" lang="en-US" altLang="ja-JP" sz="1000" dirty="0">
                        <a:latin typeface="+mn-ea"/>
                        <a:ea typeface="+mn-ea"/>
                      </a:endParaRPr>
                    </a:p>
                    <a:p>
                      <a:pPr algn="ctr"/>
                      <a:r>
                        <a:rPr kumimoji="1" lang="ja-JP" altLang="en-US" sz="1000" dirty="0" smtClean="0">
                          <a:latin typeface="+mn-ea"/>
                          <a:ea typeface="+mn-ea"/>
                        </a:rPr>
                        <a:t>（または</a:t>
                      </a:r>
                      <a:r>
                        <a:rPr kumimoji="1" lang="ja-JP" altLang="en-US" sz="1000" dirty="0">
                          <a:latin typeface="+mn-ea"/>
                          <a:ea typeface="+mn-ea"/>
                        </a:rPr>
                        <a:t>、保険証と高齢受給者証）</a:t>
                      </a: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2069651"/>
                  </a:ext>
                </a:extLst>
              </a:tr>
              <a:tr h="347999">
                <a:tc>
                  <a:txBody>
                    <a:bodyPr/>
                    <a:lstStyle/>
                    <a:p>
                      <a:pPr algn="ctr"/>
                      <a:r>
                        <a:rPr kumimoji="1" lang="ja-JP" altLang="en-US" sz="1000" dirty="0">
                          <a:latin typeface="+mn-ea"/>
                          <a:ea typeface="+mn-ea"/>
                        </a:rPr>
                        <a:t>マイナ</a:t>
                      </a:r>
                      <a:r>
                        <a:rPr kumimoji="1" lang="ja-JP" altLang="en-US" sz="1000" dirty="0" smtClean="0">
                          <a:latin typeface="+mn-ea"/>
                          <a:ea typeface="+mn-ea"/>
                        </a:rPr>
                        <a:t>保険証 </a:t>
                      </a:r>
                      <a:r>
                        <a:rPr kumimoji="1" lang="ja-JP" altLang="en-US" sz="1000" b="1" dirty="0" smtClean="0">
                          <a:latin typeface="+mn-ea"/>
                          <a:ea typeface="+mn-ea"/>
                        </a:rPr>
                        <a:t>なし</a:t>
                      </a:r>
                      <a:r>
                        <a:rPr kumimoji="1" lang="ja-JP" altLang="en-US" sz="1000" dirty="0" smtClean="0">
                          <a:latin typeface="+mn-ea"/>
                          <a:ea typeface="+mn-ea"/>
                        </a:rPr>
                        <a:t> </a:t>
                      </a:r>
                      <a:endParaRPr kumimoji="1" lang="ja-JP" altLang="en-US" sz="1000" b="1" dirty="0">
                        <a:latin typeface="+mn-ea"/>
                        <a:ea typeface="+mn-ea"/>
                      </a:endParaRP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900" dirty="0"/>
                    </a:p>
                  </a:txBody>
                  <a:tcPr anchor="ctr"/>
                </a:tc>
                <a:tc>
                  <a:txBody>
                    <a:bodyPr/>
                    <a:lstStyle/>
                    <a:p>
                      <a:pPr algn="ctr"/>
                      <a:r>
                        <a:rPr kumimoji="1" lang="ja-JP" altLang="en-US" sz="1000" dirty="0">
                          <a:latin typeface="+mn-ea"/>
                          <a:ea typeface="+mn-ea"/>
                        </a:rPr>
                        <a:t>保険証</a:t>
                      </a:r>
                      <a:r>
                        <a:rPr kumimoji="1" lang="ja-JP" altLang="en-US" sz="1000" dirty="0" smtClean="0">
                          <a:latin typeface="+mn-ea"/>
                          <a:ea typeface="+mn-ea"/>
                        </a:rPr>
                        <a:t>（または</a:t>
                      </a:r>
                      <a:r>
                        <a:rPr kumimoji="1" lang="ja-JP" altLang="en-US" sz="1000" dirty="0">
                          <a:latin typeface="+mn-ea"/>
                          <a:ea typeface="+mn-ea"/>
                        </a:rPr>
                        <a:t>資格確認書）と高齢受給者証</a:t>
                      </a:r>
                      <a:endParaRPr kumimoji="1" lang="ja-JP" altLang="en-US" sz="1000" b="1" dirty="0">
                        <a:latin typeface="+mn-ea"/>
                        <a:ea typeface="+mn-ea"/>
                      </a:endParaRPr>
                    </a:p>
                  </a:txBody>
                  <a:tcPr marL="74295" marR="74295" marT="37148" marB="3714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7193573"/>
                  </a:ext>
                </a:extLst>
              </a:tr>
            </a:tbl>
          </a:graphicData>
        </a:graphic>
      </p:graphicFrame>
      <p:sp>
        <p:nvSpPr>
          <p:cNvPr id="37" name="角丸四角形 36"/>
          <p:cNvSpPr/>
          <p:nvPr/>
        </p:nvSpPr>
        <p:spPr>
          <a:xfrm>
            <a:off x="282282" y="854713"/>
            <a:ext cx="5392633" cy="293918"/>
          </a:xfrm>
          <a:prstGeom prst="roundRect">
            <a:avLst>
              <a:gd name="adj" fmla="val 10000"/>
            </a:avLst>
          </a:prstGeom>
          <a:solidFill>
            <a:schemeClr val="bg1">
              <a:lumMod val="95000"/>
            </a:schemeClr>
          </a:solidFill>
          <a:ln>
            <a:solidFill>
              <a:schemeClr val="tx1"/>
            </a:solidFill>
          </a:ln>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r>
              <a:rPr lang="ja-JP" altLang="en-US" sz="1200" b="1" dirty="0">
                <a:latin typeface="BIZ UDゴシック" panose="020B0400000000000000" pitchFamily="49" charset="-128"/>
                <a:ea typeface="BIZ UDゴシック" panose="020B0400000000000000" pitchFamily="49" charset="-128"/>
              </a:rPr>
              <a:t>① マイナ保険証を利用する（高齢受給者証の提示は必要ありません）</a:t>
            </a:r>
          </a:p>
        </p:txBody>
      </p:sp>
      <p:grpSp>
        <p:nvGrpSpPr>
          <p:cNvPr id="8" name="グループ化 7"/>
          <p:cNvGrpSpPr/>
          <p:nvPr/>
        </p:nvGrpSpPr>
        <p:grpSpPr>
          <a:xfrm>
            <a:off x="116823" y="126937"/>
            <a:ext cx="6582360" cy="1956227"/>
            <a:chOff x="116823" y="146187"/>
            <a:chExt cx="6582360" cy="1956227"/>
          </a:xfrm>
        </p:grpSpPr>
        <p:grpSp>
          <p:nvGrpSpPr>
            <p:cNvPr id="20" name="グループ化 19"/>
            <p:cNvGrpSpPr/>
            <p:nvPr/>
          </p:nvGrpSpPr>
          <p:grpSpPr>
            <a:xfrm>
              <a:off x="116823" y="146187"/>
              <a:ext cx="6582360" cy="1497002"/>
              <a:chOff x="116823" y="146187"/>
              <a:chExt cx="6582360" cy="1497002"/>
            </a:xfrm>
          </p:grpSpPr>
          <p:grpSp>
            <p:nvGrpSpPr>
              <p:cNvPr id="19" name="グループ化 18"/>
              <p:cNvGrpSpPr/>
              <p:nvPr/>
            </p:nvGrpSpPr>
            <p:grpSpPr>
              <a:xfrm>
                <a:off x="116823" y="146187"/>
                <a:ext cx="6582360" cy="1497002"/>
                <a:chOff x="116823" y="146187"/>
                <a:chExt cx="6582360" cy="1497002"/>
              </a:xfrm>
            </p:grpSpPr>
            <p:sp>
              <p:nvSpPr>
                <p:cNvPr id="12" name="テキスト ボックス 11"/>
                <p:cNvSpPr txBox="1"/>
                <p:nvPr/>
              </p:nvSpPr>
              <p:spPr>
                <a:xfrm>
                  <a:off x="116823" y="522369"/>
                  <a:ext cx="6582360" cy="112082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　令和</a:t>
                  </a:r>
                  <a:r>
                    <a:rPr lang="ja-JP" altLang="en-US" sz="1100" dirty="0" smtClean="0">
                      <a:latin typeface="BIZ UDゴシック" panose="020B0400000000000000" pitchFamily="49" charset="-128"/>
                      <a:ea typeface="BIZ UDゴシック" panose="020B0400000000000000" pitchFamily="49" charset="-128"/>
                    </a:rPr>
                    <a:t>６年</a:t>
                  </a:r>
                  <a:r>
                    <a:rPr lang="ja-JP" altLang="en-US" sz="1100" dirty="0">
                      <a:latin typeface="BIZ UDゴシック" panose="020B0400000000000000" pitchFamily="49" charset="-128"/>
                      <a:ea typeface="BIZ UDゴシック" panose="020B0400000000000000" pitchFamily="49" charset="-128"/>
                    </a:rPr>
                    <a:t>１２</a:t>
                  </a:r>
                  <a:r>
                    <a:rPr lang="ja-JP" altLang="en-US" sz="1100" dirty="0" smtClean="0">
                      <a:latin typeface="BIZ UDゴシック" panose="020B0400000000000000" pitchFamily="49" charset="-128"/>
                      <a:ea typeface="BIZ UDゴシック" panose="020B0400000000000000" pitchFamily="49" charset="-128"/>
                    </a:rPr>
                    <a:t>月</a:t>
                  </a:r>
                  <a:r>
                    <a:rPr lang="ja-JP" altLang="en-US" sz="1100" dirty="0">
                      <a:latin typeface="BIZ UDゴシック" panose="020B0400000000000000" pitchFamily="49" charset="-128"/>
                      <a:ea typeface="BIZ UDゴシック" panose="020B0400000000000000" pitchFamily="49" charset="-128"/>
                    </a:rPr>
                    <a:t>２日以降、医療機関の受診方法は、次のとおりです</a:t>
                  </a:r>
                  <a:r>
                    <a:rPr lang="ja-JP" altLang="en-US" sz="1100" dirty="0" smtClean="0">
                      <a:latin typeface="BIZ UDゴシック" panose="020B0400000000000000" pitchFamily="49" charset="-128"/>
                      <a:ea typeface="BIZ UDゴシック" panose="020B0400000000000000" pitchFamily="49" charset="-128"/>
                    </a:rPr>
                    <a:t>。</a:t>
                  </a:r>
                  <a:endParaRPr lang="en-US" altLang="ja-JP" sz="1100" dirty="0" smtClean="0">
                    <a:latin typeface="BIZ UDゴシック" panose="020B0400000000000000" pitchFamily="49" charset="-128"/>
                    <a:ea typeface="BIZ UDゴシック" panose="020B0400000000000000" pitchFamily="49" charset="-128"/>
                  </a:endParaRPr>
                </a:p>
                <a:p>
                  <a:endParaRPr lang="en-US" altLang="ja-JP" sz="1100" dirty="0" smtClean="0">
                    <a:latin typeface="BIZ UDゴシック" panose="020B0400000000000000" pitchFamily="49" charset="-128"/>
                    <a:ea typeface="BIZ UDゴシック" panose="020B0400000000000000" pitchFamily="49" charset="-128"/>
                  </a:endParaRPr>
                </a:p>
                <a:p>
                  <a:endParaRPr lang="en-US" altLang="ja-JP" sz="300" dirty="0">
                    <a:latin typeface="BIZ UDゴシック" panose="020B0400000000000000" pitchFamily="49" charset="-128"/>
                    <a:ea typeface="BIZ UDゴシック" panose="020B0400000000000000" pitchFamily="49" charset="-128"/>
                  </a:endParaRPr>
                </a:p>
                <a:p>
                  <a:endParaRPr lang="ja-JP" altLang="en-US" sz="300" dirty="0">
                    <a:latin typeface="BIZ UDゴシック" panose="020B0400000000000000" pitchFamily="49" charset="-128"/>
                    <a:ea typeface="BIZ UDゴシック" panose="020B0400000000000000" pitchFamily="49" charset="-128"/>
                  </a:endParaRPr>
                </a:p>
                <a:p>
                  <a:endParaRPr lang="en-US" altLang="ja-JP" sz="800" dirty="0" smtClean="0">
                    <a:latin typeface="BIZ UDゴシック" panose="020B0400000000000000" pitchFamily="49" charset="-128"/>
                    <a:ea typeface="BIZ UDゴシック" panose="020B0400000000000000" pitchFamily="49" charset="-128"/>
                  </a:endParaRPr>
                </a:p>
                <a:p>
                  <a:pPr>
                    <a:lnSpc>
                      <a:spcPts val="1100"/>
                    </a:lnSpc>
                    <a:spcAft>
                      <a:spcPts val="200"/>
                    </a:spcAft>
                  </a:pP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100"/>
                    </a:lnSpc>
                    <a:spcAft>
                      <a:spcPts val="200"/>
                    </a:spcAft>
                  </a:pPr>
                  <a:r>
                    <a:rPr kumimoji="1" lang="ja-JP" altLang="en-US" sz="1100" dirty="0" smtClean="0">
                      <a:latin typeface="BIZ UDゴシック" panose="020B0400000000000000" pitchFamily="49" charset="-128"/>
                      <a:ea typeface="BIZ UDゴシック" panose="020B0400000000000000" pitchFamily="49" charset="-128"/>
                    </a:rPr>
                    <a:t>　マイナ保険証をお持ちの</a:t>
                  </a:r>
                  <a:r>
                    <a:rPr kumimoji="1" lang="ja-JP" altLang="en-US" sz="1100" dirty="0">
                      <a:latin typeface="BIZ UDゴシック" panose="020B0400000000000000" pitchFamily="49" charset="-128"/>
                      <a:ea typeface="BIZ UDゴシック" panose="020B0400000000000000" pitchFamily="49" charset="-128"/>
                    </a:rPr>
                    <a:t>方</a:t>
                  </a:r>
                  <a:r>
                    <a:rPr kumimoji="1" lang="ja-JP" altLang="en-US" sz="1100" dirty="0" smtClean="0">
                      <a:latin typeface="BIZ UDゴシック" panose="020B0400000000000000" pitchFamily="49" charset="-128"/>
                      <a:ea typeface="BIZ UDゴシック" panose="020B0400000000000000" pitchFamily="49" charset="-128"/>
                    </a:rPr>
                    <a:t>には</a:t>
                  </a:r>
                  <a:r>
                    <a:rPr kumimoji="1" lang="ja-JP" altLang="en-US" sz="1100" dirty="0">
                      <a:latin typeface="BIZ UDゴシック" panose="020B0400000000000000" pitchFamily="49" charset="-128"/>
                      <a:ea typeface="BIZ UDゴシック" panose="020B0400000000000000" pitchFamily="49" charset="-128"/>
                    </a:rPr>
                    <a:t>、資格情報</a:t>
                  </a:r>
                  <a:r>
                    <a:rPr kumimoji="1" lang="ja-JP" altLang="en-US" sz="1100" dirty="0" smtClean="0">
                      <a:latin typeface="BIZ UDゴシック" panose="020B0400000000000000" pitchFamily="49" charset="-128"/>
                      <a:ea typeface="BIZ UDゴシック" panose="020B0400000000000000" pitchFamily="49" charset="-128"/>
                    </a:rPr>
                    <a:t>通知書が発行されます。</a:t>
                  </a:r>
                  <a:r>
                    <a:rPr kumimoji="1" lang="ja-JP" altLang="en-US" sz="1100" dirty="0">
                      <a:latin typeface="BIZ UDゴシック" panose="020B0400000000000000" pitchFamily="49" charset="-128"/>
                      <a:ea typeface="BIZ UDゴシック" panose="020B0400000000000000" pitchFamily="49" charset="-128"/>
                    </a:rPr>
                    <a:t>マイナ保険証</a:t>
                  </a:r>
                  <a:r>
                    <a:rPr kumimoji="1" lang="ja-JP" altLang="en-US" sz="1100" dirty="0" smtClean="0">
                      <a:latin typeface="BIZ UDゴシック" panose="020B0400000000000000" pitchFamily="49" charset="-128"/>
                      <a:ea typeface="BIZ UDゴシック" panose="020B0400000000000000" pitchFamily="49" charset="-128"/>
                    </a:rPr>
                    <a:t>が利用できない</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100"/>
                    </a:lnSpc>
                    <a:spcAft>
                      <a:spcPts val="200"/>
                    </a:spcAft>
                  </a:pPr>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医療</a:t>
                  </a:r>
                  <a:r>
                    <a:rPr kumimoji="1" lang="ja-JP" altLang="en-US" sz="1100" dirty="0">
                      <a:latin typeface="BIZ UDゴシック" panose="020B0400000000000000" pitchFamily="49" charset="-128"/>
                      <a:ea typeface="BIZ UDゴシック" panose="020B0400000000000000" pitchFamily="49" charset="-128"/>
                    </a:rPr>
                    <a:t>機関の場合は</a:t>
                  </a:r>
                  <a:r>
                    <a:rPr kumimoji="1" lang="ja-JP" altLang="en-US" sz="1100" dirty="0" smtClean="0">
                      <a:latin typeface="BIZ UDゴシック" panose="020B0400000000000000" pitchFamily="49" charset="-128"/>
                      <a:ea typeface="BIZ UDゴシック" panose="020B0400000000000000" pitchFamily="49" charset="-128"/>
                    </a:rPr>
                    <a:t>、「マイナ保険証と資格</a:t>
                  </a:r>
                  <a:r>
                    <a:rPr kumimoji="1" lang="ja-JP" altLang="en-US" sz="1100" dirty="0">
                      <a:latin typeface="BIZ UDゴシック" panose="020B0400000000000000" pitchFamily="49" charset="-128"/>
                      <a:ea typeface="BIZ UDゴシック" panose="020B0400000000000000" pitchFamily="49" charset="-128"/>
                    </a:rPr>
                    <a:t>情報</a:t>
                  </a:r>
                  <a:r>
                    <a:rPr kumimoji="1" lang="ja-JP" altLang="en-US" sz="1100" dirty="0" smtClean="0">
                      <a:latin typeface="BIZ UDゴシック" panose="020B0400000000000000" pitchFamily="49" charset="-128"/>
                      <a:ea typeface="BIZ UDゴシック" panose="020B0400000000000000" pitchFamily="49" charset="-128"/>
                    </a:rPr>
                    <a:t>通知書」を</a:t>
                  </a:r>
                  <a:r>
                    <a:rPr kumimoji="1" lang="ja-JP" altLang="en-US" sz="1100" dirty="0">
                      <a:latin typeface="BIZ UDゴシック" panose="020B0400000000000000" pitchFamily="49" charset="-128"/>
                      <a:ea typeface="BIZ UDゴシック" panose="020B0400000000000000" pitchFamily="49" charset="-128"/>
                    </a:rPr>
                    <a:t>お持ち</a:t>
                  </a:r>
                  <a:r>
                    <a:rPr kumimoji="1" lang="ja-JP" altLang="en-US" sz="1100" dirty="0" smtClean="0">
                      <a:latin typeface="BIZ UDゴシック" panose="020B0400000000000000" pitchFamily="49" charset="-128"/>
                      <a:ea typeface="BIZ UDゴシック" panose="020B0400000000000000" pitchFamily="49" charset="-128"/>
                    </a:rPr>
                    <a:t>ください。</a:t>
                  </a:r>
                  <a:endParaRPr lang="en-US" altLang="ja-JP" sz="1100" dirty="0" smtClean="0">
                    <a:latin typeface="BIZ UDゴシック" panose="020B0400000000000000" pitchFamily="49" charset="-128"/>
                    <a:ea typeface="BIZ UDゴシック" panose="020B0400000000000000" pitchFamily="49" charset="-128"/>
                  </a:endParaRPr>
                </a:p>
              </p:txBody>
            </p:sp>
            <p:sp>
              <p:nvSpPr>
                <p:cNvPr id="18" name="角丸四角形 17"/>
                <p:cNvSpPr/>
                <p:nvPr/>
              </p:nvSpPr>
              <p:spPr>
                <a:xfrm>
                  <a:off x="151334" y="146187"/>
                  <a:ext cx="5940000" cy="3528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ts val="1200"/>
                    </a:lnSpc>
                  </a:pPr>
                  <a:r>
                    <a:rPr lang="ja-JP" altLang="en-US" sz="1400" b="1" dirty="0" smtClean="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７０～７４歳の方）高齢受給者証 について</a:t>
                  </a:r>
                </a:p>
              </p:txBody>
            </p:sp>
          </p:grpSp>
          <p:sp>
            <p:nvSpPr>
              <p:cNvPr id="14" name="テキスト ボックス 13"/>
              <p:cNvSpPr txBox="1"/>
              <p:nvPr/>
            </p:nvSpPr>
            <p:spPr>
              <a:xfrm>
                <a:off x="4432775" y="187568"/>
                <a:ext cx="1622222" cy="261610"/>
              </a:xfrm>
              <a:prstGeom prst="rect">
                <a:avLst/>
              </a:prstGeom>
              <a:solidFill>
                <a:schemeClr val="accent1"/>
              </a:solidFill>
            </p:spPr>
            <p:txBody>
              <a:bodyPr wrap="square" rtlCol="0">
                <a:spAutoFit/>
              </a:bodyPr>
              <a:lstStyle/>
              <a:p>
                <a:pPr algn="r"/>
                <a:r>
                  <a:rPr lang="ja-JP" altLang="en-US" sz="1100" b="1" dirty="0">
                    <a:solidFill>
                      <a:schemeClr val="bg1"/>
                    </a:solidFill>
                    <a:latin typeface="BIZ UDゴシック" panose="020B0400000000000000" pitchFamily="49" charset="-128"/>
                    <a:ea typeface="BIZ UDゴシック" panose="020B0400000000000000" pitchFamily="49" charset="-128"/>
                  </a:rPr>
                  <a:t>詳しく</a:t>
                </a:r>
                <a:r>
                  <a:rPr lang="ja-JP" altLang="en-US" sz="1100" b="1" dirty="0" smtClean="0">
                    <a:solidFill>
                      <a:schemeClr val="bg1"/>
                    </a:solidFill>
                    <a:latin typeface="BIZ UDゴシック" panose="020B0400000000000000" pitchFamily="49" charset="-128"/>
                    <a:ea typeface="BIZ UDゴシック" panose="020B0400000000000000" pitchFamily="49" charset="-128"/>
                  </a:rPr>
                  <a:t>はこちら→</a:t>
                </a:r>
                <a:endParaRPr lang="ja-JP" altLang="en-US" sz="1100" b="1" dirty="0">
                  <a:solidFill>
                    <a:schemeClr val="bg1"/>
                  </a:solidFill>
                  <a:latin typeface="BIZ UDゴシック" panose="020B0400000000000000" pitchFamily="49" charset="-128"/>
                  <a:ea typeface="BIZ UDゴシック" panose="020B0400000000000000" pitchFamily="49" charset="-128"/>
                </a:endParaRPr>
              </a:p>
            </p:txBody>
          </p:sp>
        </p:grpSp>
        <p:sp>
          <p:nvSpPr>
            <p:cNvPr id="38" name="角丸四角形 37"/>
            <p:cNvSpPr/>
            <p:nvPr/>
          </p:nvSpPr>
          <p:spPr>
            <a:xfrm>
              <a:off x="267021" y="1759579"/>
              <a:ext cx="5392633" cy="342835"/>
            </a:xfrm>
            <a:prstGeom prst="roundRect">
              <a:avLst>
                <a:gd name="adj" fmla="val 10000"/>
              </a:avLst>
            </a:prstGeom>
            <a:solidFill>
              <a:schemeClr val="bg1">
                <a:lumMod val="95000"/>
              </a:schemeClr>
            </a:solidFill>
            <a:ln>
              <a:solidFill>
                <a:schemeClr val="tx1"/>
              </a:solidFill>
            </a:ln>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r>
                <a:rPr lang="ja-JP" altLang="en-US" sz="1200" b="1" dirty="0">
                  <a:latin typeface="BIZ UDゴシック" panose="020B0400000000000000" pitchFamily="49" charset="-128"/>
                  <a:ea typeface="BIZ UDゴシック" panose="020B0400000000000000" pitchFamily="49" charset="-128"/>
                </a:rPr>
                <a:t>② 有効期限内の保険証（または資格確認書）と、高齢受給者証を提示する</a:t>
              </a:r>
            </a:p>
          </p:txBody>
        </p:sp>
      </p:grpSp>
      <p:sp>
        <p:nvSpPr>
          <p:cNvPr id="39" name="テキスト ボックス 38"/>
          <p:cNvSpPr txBox="1"/>
          <p:nvPr/>
        </p:nvSpPr>
        <p:spPr>
          <a:xfrm>
            <a:off x="178121" y="6709255"/>
            <a:ext cx="6481695" cy="261610"/>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滞納</a:t>
            </a:r>
            <a:r>
              <a:rPr kumimoji="1" lang="ja-JP" altLang="en-US" sz="1100" dirty="0" smtClean="0">
                <a:latin typeface="BIZ UDゴシック" panose="020B0400000000000000" pitchFamily="49" charset="-128"/>
                <a:ea typeface="BIZ UDゴシック" panose="020B0400000000000000" pitchFamily="49" charset="-128"/>
              </a:rPr>
              <a:t>が続くと、医療機関の受診時に、一旦、医療費を全額自己負担していただきます。</a:t>
            </a:r>
            <a:endParaRPr kumimoji="1" lang="en-US" altLang="ja-JP" sz="1100" dirty="0">
              <a:latin typeface="BIZ UDゴシック" panose="020B0400000000000000" pitchFamily="49" charset="-128"/>
              <a:ea typeface="BIZ UDゴシック" panose="020B0400000000000000" pitchFamily="49" charset="-128"/>
            </a:endParaRPr>
          </a:p>
        </p:txBody>
      </p:sp>
      <p:grpSp>
        <p:nvGrpSpPr>
          <p:cNvPr id="6" name="グループ化 5"/>
          <p:cNvGrpSpPr/>
          <p:nvPr/>
        </p:nvGrpSpPr>
        <p:grpSpPr>
          <a:xfrm>
            <a:off x="150110" y="4144143"/>
            <a:ext cx="6335908" cy="1861437"/>
            <a:chOff x="175957" y="3747042"/>
            <a:chExt cx="6335908" cy="1756118"/>
          </a:xfrm>
        </p:grpSpPr>
        <p:grpSp>
          <p:nvGrpSpPr>
            <p:cNvPr id="23" name="グループ化 22"/>
            <p:cNvGrpSpPr/>
            <p:nvPr/>
          </p:nvGrpSpPr>
          <p:grpSpPr>
            <a:xfrm>
              <a:off x="175957" y="3747042"/>
              <a:ext cx="6335908" cy="1756118"/>
              <a:chOff x="175957" y="1841241"/>
              <a:chExt cx="6335908" cy="1756118"/>
            </a:xfrm>
          </p:grpSpPr>
          <p:grpSp>
            <p:nvGrpSpPr>
              <p:cNvPr id="17" name="グループ化 16"/>
              <p:cNvGrpSpPr/>
              <p:nvPr/>
            </p:nvGrpSpPr>
            <p:grpSpPr>
              <a:xfrm>
                <a:off x="175957" y="1841241"/>
                <a:ext cx="6335908" cy="1756118"/>
                <a:chOff x="175957" y="1841241"/>
                <a:chExt cx="6335908" cy="1756118"/>
              </a:xfrm>
            </p:grpSpPr>
            <p:sp>
              <p:nvSpPr>
                <p:cNvPr id="4" name="Rectangle 13"/>
                <p:cNvSpPr>
                  <a:spLocks noChangeArrowheads="1"/>
                </p:cNvSpPr>
                <p:nvPr/>
              </p:nvSpPr>
              <p:spPr bwMode="auto">
                <a:xfrm>
                  <a:off x="175958" y="2158878"/>
                  <a:ext cx="6335907" cy="143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728" tIns="18864" rIns="37728" bIns="18864" numCol="1" anchor="ctr" anchorCtr="0" compatLnSpc="1">
                  <a:prstTxWarp prst="textNoShape">
                    <a:avLst/>
                  </a:prstTxWarp>
                  <a:spAutoFit/>
                </a:bodyPr>
                <a:lstStyle/>
                <a:p>
                  <a:pPr defTabSz="377293" eaLnBrk="0" fontAlgn="base" hangingPunct="0">
                    <a:spcBef>
                      <a:spcPct val="0"/>
                    </a:spcBef>
                    <a:spcAft>
                      <a:spcPct val="0"/>
                    </a:spcAft>
                  </a:pPr>
                  <a:r>
                    <a:rPr lang="ja-JP" altLang="en-US"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〇 板橋区に転入したとき・板橋区から転出したとき</a:t>
                  </a:r>
                  <a:endParaRPr lang="en-US" altLang="ja-JP"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endParaRPr lang="en-US" altLang="ja-JP" sz="3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r>
                    <a:rPr lang="ja-JP" altLang="en-US"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〇 子どもが生まれたとき</a:t>
                  </a:r>
                  <a:endParaRPr lang="en-US" altLang="ja-JP"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endParaRPr lang="en-US" altLang="ja-JP" sz="3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r>
                    <a:rPr lang="ja-JP" altLang="en-US"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〇 世帯主が変更になったとき</a:t>
                  </a:r>
                  <a:endParaRPr lang="en-US" altLang="ja-JP"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endParaRPr lang="en-US" altLang="ja-JP" sz="3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r>
                    <a:rPr lang="ja-JP" altLang="en-US"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〇 職場の健康保険に入るとき・やめたとき</a:t>
                  </a:r>
                  <a:endParaRPr lang="en-US" altLang="ja-JP" sz="1100"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endParaRPr lang="en-US" altLang="ja-JP" sz="1100" b="1"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r>
                    <a:rPr lang="ja-JP" altLang="en-US" sz="1100" b="1"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b="1"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手続きに必要な書類 や 手続きができる窓口</a:t>
                  </a:r>
                  <a:r>
                    <a:rPr lang="ja-JP" altLang="en-US" sz="1200" b="1"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200" b="1" dirty="0" smtClean="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電子</a:t>
                  </a:r>
                  <a:r>
                    <a:rPr lang="ja-JP" altLang="ja-JP" sz="1200" b="1"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・郵送</a:t>
                  </a:r>
                  <a:r>
                    <a:rPr lang="ja-JP" altLang="ja-JP" sz="1200" b="1" dirty="0">
                      <a:latin typeface="BIZ UDゴシック" panose="020B0400000000000000" pitchFamily="49" charset="-128"/>
                      <a:ea typeface="BIZ UDゴシック" panose="020B0400000000000000" pitchFamily="49" charset="-128"/>
                      <a:cs typeface="Times New Roman" panose="02020603050405020304" pitchFamily="18" charset="0"/>
                    </a:rPr>
                    <a:t>申請</a:t>
                  </a:r>
                  <a:r>
                    <a:rPr lang="ja-JP" altLang="en-US" sz="1200" b="1" dirty="0">
                      <a:latin typeface="BIZ UDゴシック" panose="020B0400000000000000" pitchFamily="49" charset="-128"/>
                      <a:ea typeface="BIZ UDゴシック" panose="020B0400000000000000" pitchFamily="49" charset="-128"/>
                      <a:cs typeface="Times New Roman" panose="02020603050405020304" pitchFamily="18" charset="0"/>
                    </a:rPr>
                    <a:t>に</a:t>
                  </a:r>
                  <a:r>
                    <a:rPr lang="ja-JP" altLang="en-US" sz="1200" b="1" dirty="0" smtClean="0">
                      <a:latin typeface="BIZ UDゴシック" panose="020B0400000000000000" pitchFamily="49" charset="-128"/>
                      <a:ea typeface="BIZ UDゴシック" panose="020B0400000000000000" pitchFamily="49" charset="-128"/>
                      <a:cs typeface="Times New Roman" panose="02020603050405020304" pitchFamily="18" charset="0"/>
                    </a:rPr>
                    <a:t>よる手続き</a:t>
                  </a:r>
                  <a:endParaRPr lang="en-US" altLang="ja-JP" sz="1200" b="1" dirty="0" smtClean="0">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endParaRPr lang="en-US" altLang="ja-JP" sz="300" dirty="0" smtClean="0">
                    <a:latin typeface="BIZ UDゴシック" panose="020B0400000000000000" pitchFamily="49" charset="-128"/>
                    <a:ea typeface="BIZ UDゴシック" panose="020B0400000000000000" pitchFamily="49" charset="-128"/>
                    <a:cs typeface="Times New Roman" panose="02020603050405020304" pitchFamily="18" charset="0"/>
                  </a:endParaRPr>
                </a:p>
                <a:p>
                  <a:pPr defTabSz="377293" eaLnBrk="0" fontAlgn="base" hangingPunct="0">
                    <a:spcBef>
                      <a:spcPct val="0"/>
                    </a:spcBef>
                    <a:spcAft>
                      <a:spcPct val="0"/>
                    </a:spcAft>
                  </a:pPr>
                  <a:r>
                    <a:rPr lang="ja-JP" altLang="en-US" sz="1200" dirty="0" smtClean="0">
                      <a:latin typeface="BIZ UDゴシック" panose="020B0400000000000000" pitchFamily="49" charset="-128"/>
                      <a:ea typeface="BIZ UDゴシック" panose="020B0400000000000000" pitchFamily="49" charset="-128"/>
                      <a:cs typeface="Times New Roman" panose="02020603050405020304" pitchFamily="18" charset="0"/>
                    </a:rPr>
                    <a:t>　　　　　　　　　　　　　　　　　　などについては</a:t>
                  </a: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、区ホームページをご覧ください。</a:t>
                  </a:r>
                  <a:endParaRPr lang="ja-JP" altLang="en-US" sz="1200" dirty="0">
                    <a:latin typeface="BIZ UDゴシック" panose="020B0400000000000000" pitchFamily="49" charset="-128"/>
                    <a:ea typeface="BIZ UDゴシック" panose="020B0400000000000000" pitchFamily="49" charset="-128"/>
                  </a:endParaRPr>
                </a:p>
              </p:txBody>
            </p:sp>
            <p:sp>
              <p:nvSpPr>
                <p:cNvPr id="16" name="角丸四角形 15"/>
                <p:cNvSpPr/>
                <p:nvPr/>
              </p:nvSpPr>
              <p:spPr>
                <a:xfrm>
                  <a:off x="175957" y="1841241"/>
                  <a:ext cx="5940000" cy="33283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ts val="1200"/>
                    </a:lnSpc>
                  </a:pPr>
                  <a:r>
                    <a:rPr lang="ja-JP" altLang="en-US" sz="1400" b="1" dirty="0" smtClean="0">
                      <a:latin typeface="BIZ UDゴシック" panose="020B0400000000000000" pitchFamily="49" charset="-128"/>
                      <a:ea typeface="BIZ UDゴシック" panose="020B0400000000000000" pitchFamily="49" charset="-128"/>
                    </a:rPr>
                    <a:t>国保</a:t>
                  </a:r>
                  <a:r>
                    <a:rPr lang="ja-JP" altLang="en-US" sz="1400" b="1" dirty="0">
                      <a:latin typeface="BIZ UDゴシック" panose="020B0400000000000000" pitchFamily="49" charset="-128"/>
                      <a:ea typeface="BIZ UDゴシック" panose="020B0400000000000000" pitchFamily="49" charset="-128"/>
                    </a:rPr>
                    <a:t>に入る</a:t>
                  </a:r>
                  <a:r>
                    <a:rPr lang="ja-JP" altLang="en-US" sz="1400" b="1" dirty="0" smtClean="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やめる手続きは１４日以内に</a:t>
                  </a:r>
                </a:p>
              </p:txBody>
            </p:sp>
          </p:grpSp>
          <p:sp>
            <p:nvSpPr>
              <p:cNvPr id="22" name="テキスト ボックス 21"/>
              <p:cNvSpPr txBox="1"/>
              <p:nvPr/>
            </p:nvSpPr>
            <p:spPr>
              <a:xfrm>
                <a:off x="4458622" y="1887209"/>
                <a:ext cx="1632566" cy="261610"/>
              </a:xfrm>
              <a:prstGeom prst="rect">
                <a:avLst/>
              </a:prstGeom>
              <a:solidFill>
                <a:schemeClr val="accent1"/>
              </a:solidFill>
            </p:spPr>
            <p:txBody>
              <a:bodyPr wrap="square" rtlCol="0">
                <a:spAutoFit/>
              </a:bodyPr>
              <a:lstStyle/>
              <a:p>
                <a:pPr algn="r"/>
                <a:r>
                  <a:rPr lang="ja-JP" altLang="en-US" sz="1100" b="1" dirty="0">
                    <a:solidFill>
                      <a:schemeClr val="bg1"/>
                    </a:solidFill>
                    <a:latin typeface="BIZ UDゴシック" panose="020B0400000000000000" pitchFamily="49" charset="-128"/>
                    <a:ea typeface="BIZ UDゴシック" panose="020B0400000000000000" pitchFamily="49" charset="-128"/>
                  </a:rPr>
                  <a:t>詳しく</a:t>
                </a:r>
                <a:r>
                  <a:rPr lang="ja-JP" altLang="en-US" sz="1100" b="1" dirty="0" smtClean="0">
                    <a:solidFill>
                      <a:schemeClr val="bg1"/>
                    </a:solidFill>
                    <a:latin typeface="BIZ UDゴシック" panose="020B0400000000000000" pitchFamily="49" charset="-128"/>
                    <a:ea typeface="BIZ UDゴシック" panose="020B0400000000000000" pitchFamily="49" charset="-128"/>
                  </a:rPr>
                  <a:t>はこちら→</a:t>
                </a:r>
                <a:endParaRPr lang="ja-JP" altLang="en-US" sz="1100" b="1" dirty="0">
                  <a:solidFill>
                    <a:schemeClr val="bg1"/>
                  </a:solidFill>
                  <a:latin typeface="BIZ UDゴシック" panose="020B0400000000000000" pitchFamily="49" charset="-128"/>
                  <a:ea typeface="BIZ UDゴシック" panose="020B0400000000000000" pitchFamily="49" charset="-128"/>
                </a:endParaRPr>
              </a:p>
            </p:txBody>
          </p:sp>
        </p:grpSp>
        <p:sp>
          <p:nvSpPr>
            <p:cNvPr id="40" name="テキスト ボックス 39"/>
            <p:cNvSpPr txBox="1"/>
            <p:nvPr/>
          </p:nvSpPr>
          <p:spPr>
            <a:xfrm>
              <a:off x="3849096" y="4372321"/>
              <a:ext cx="2516087" cy="276999"/>
            </a:xfrm>
            <a:prstGeom prst="rect">
              <a:avLst/>
            </a:prstGeom>
            <a:noFill/>
          </p:spPr>
          <p:txBody>
            <a:bodyPr wrap="square" rtlCol="0">
              <a:spAutoFit/>
            </a:bodyPr>
            <a:lstStyle/>
            <a:p>
              <a:r>
                <a:rPr kumimoji="1" lang="ja-JP" altLang="en-US" sz="1200" dirty="0" smtClean="0">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など</a:t>
              </a:r>
              <a:r>
                <a:rPr kumimoji="1" lang="ja-JP" altLang="en-US" sz="1200" dirty="0" smtClean="0">
                  <a:latin typeface="BIZ UDゴシック" panose="020B0400000000000000" pitchFamily="49" charset="-128"/>
                  <a:ea typeface="BIZ UDゴシック" panose="020B0400000000000000" pitchFamily="49" charset="-128"/>
                </a:rPr>
                <a:t>の場合、手続きが必要です。</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5" name="右中かっこ 4"/>
            <p:cNvSpPr/>
            <p:nvPr/>
          </p:nvSpPr>
          <p:spPr>
            <a:xfrm>
              <a:off x="3627416" y="4135243"/>
              <a:ext cx="318195" cy="795149"/>
            </a:xfrm>
            <a:prstGeom prst="rightBrace">
              <a:avLst>
                <a:gd name="adj1" fmla="val 31363"/>
                <a:gd name="adj2" fmla="val 50000"/>
              </a:avLst>
            </a:prstGeom>
            <a:ln w="190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pic>
        <p:nvPicPr>
          <p:cNvPr id="41" name="図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25912" y="89766"/>
            <a:ext cx="482681" cy="482681"/>
          </a:xfrm>
          <a:prstGeom prst="rect">
            <a:avLst/>
          </a:prstGeom>
        </p:spPr>
      </p:pic>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7140" y="9171800"/>
            <a:ext cx="552514" cy="552514"/>
          </a:xfrm>
          <a:prstGeom prst="rect">
            <a:avLst/>
          </a:prstGeom>
        </p:spPr>
      </p:pic>
      <p:sp>
        <p:nvSpPr>
          <p:cNvPr id="31" name="テキスト ボックス 30"/>
          <p:cNvSpPr txBox="1"/>
          <p:nvPr/>
        </p:nvSpPr>
        <p:spPr>
          <a:xfrm>
            <a:off x="801079" y="9663053"/>
            <a:ext cx="5112000" cy="230832"/>
          </a:xfrm>
          <a:prstGeom prst="rect">
            <a:avLst/>
          </a:prstGeom>
          <a:noFill/>
        </p:spPr>
        <p:txBody>
          <a:bodyPr wrap="square" rtlCol="0">
            <a:spAutoFit/>
          </a:bodyPr>
          <a:lstStyle/>
          <a:p>
            <a:r>
              <a:rPr kumimoji="1" lang="en-US" altLang="ja-JP" sz="900" dirty="0" smtClean="0">
                <a:latin typeface="BIZ UDゴシック" panose="020B0400000000000000" pitchFamily="49" charset="-128"/>
                <a:ea typeface="BIZ UDゴシック" panose="020B0400000000000000" pitchFamily="49" charset="-128"/>
              </a:rPr>
              <a:t>※</a:t>
            </a:r>
            <a:r>
              <a:rPr kumimoji="1" lang="ja-JP" altLang="en-US" sz="900" dirty="0" smtClean="0">
                <a:latin typeface="BIZ UDゴシック" panose="020B0400000000000000" pitchFamily="49" charset="-128"/>
                <a:ea typeface="BIZ UDゴシック" panose="020B0400000000000000" pitchFamily="49" charset="-128"/>
              </a:rPr>
              <a:t>このチラシは、外国人の方に伝わるように、やさしい日本語を できるだけ 使用しています。</a:t>
            </a:r>
            <a:endParaRPr kumimoji="1" lang="en-US" altLang="ja-JP" sz="900" dirty="0">
              <a:latin typeface="BIZ UDゴシック" panose="020B0400000000000000" pitchFamily="49" charset="-128"/>
              <a:ea typeface="BIZ UDゴシック" panose="020B0400000000000000" pitchFamily="49" charset="-128"/>
            </a:endParaRPr>
          </a:p>
        </p:txBody>
      </p:sp>
      <p:sp>
        <p:nvSpPr>
          <p:cNvPr id="33" name="Rectangle 15"/>
          <p:cNvSpPr>
            <a:spLocks noChangeArrowheads="1"/>
          </p:cNvSpPr>
          <p:nvPr/>
        </p:nvSpPr>
        <p:spPr bwMode="auto">
          <a:xfrm>
            <a:off x="2437674" y="3687469"/>
            <a:ext cx="4074192"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r>
              <a:rPr kumimoji="0" lang="ja-JP" altLang="ja-JP" sz="900" dirty="0">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en-US" sz="900" dirty="0">
                <a:latin typeface="BIZ UDゴシック" panose="020B0400000000000000" pitchFamily="49" charset="-128"/>
                <a:ea typeface="BIZ UDゴシック" panose="020B0400000000000000" pitchFamily="49" charset="-128"/>
                <a:cs typeface="Times New Roman" panose="02020603050405020304" pitchFamily="18" charset="0"/>
              </a:rPr>
              <a:t>保険証は、券面の記載事項に変更がなく有効期限内のものに限ります。</a:t>
            </a:r>
            <a:endParaRPr kumimoji="0" lang="ja-JP" altLang="ja-JP" sz="900" dirty="0">
              <a:latin typeface="BIZ UDゴシック" panose="020B0400000000000000" pitchFamily="49" charset="-128"/>
              <a:ea typeface="BIZ UDゴシック" panose="020B0400000000000000" pitchFamily="49" charset="-128"/>
            </a:endParaRPr>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21960" y="4120024"/>
            <a:ext cx="492071" cy="492071"/>
          </a:xfrm>
          <a:prstGeom prst="rect">
            <a:avLst/>
          </a:prstGeom>
        </p:spPr>
      </p:pic>
      <p:pic>
        <p:nvPicPr>
          <p:cNvPr id="2" name="図 1"/>
          <p:cNvPicPr>
            <a:picLocks noChangeAspect="1"/>
          </p:cNvPicPr>
          <p:nvPr/>
        </p:nvPicPr>
        <p:blipFill>
          <a:blip r:embed="rId5"/>
          <a:stretch>
            <a:fillRect/>
          </a:stretch>
        </p:blipFill>
        <p:spPr>
          <a:xfrm>
            <a:off x="6153503" y="6297699"/>
            <a:ext cx="431447" cy="428440"/>
          </a:xfrm>
          <a:prstGeom prst="rect">
            <a:avLst/>
          </a:prstGeom>
        </p:spPr>
      </p:pic>
    </p:spTree>
    <p:extLst>
      <p:ext uri="{BB962C8B-B14F-4D97-AF65-F5344CB8AC3E}">
        <p14:creationId xmlns:p14="http://schemas.microsoft.com/office/powerpoint/2010/main" val="1618396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935</TotalTime>
  <Words>1081</Words>
  <Application>Microsoft Office PowerPoint</Application>
  <PresentationFormat>A4 210 x 297 mm</PresentationFormat>
  <Paragraphs>130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板橋区IT推進室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平賀 かいら</dc:creator>
  <cp:lastModifiedBy>西山 隆子</cp:lastModifiedBy>
  <cp:revision>105</cp:revision>
  <cp:lastPrinted>2024-11-21T05:09:26Z</cp:lastPrinted>
  <dcterms:created xsi:type="dcterms:W3CDTF">2024-11-08T04:26:18Z</dcterms:created>
  <dcterms:modified xsi:type="dcterms:W3CDTF">2024-11-21T05:11:16Z</dcterms:modified>
</cp:coreProperties>
</file>