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Lst>
  <p:notesMasterIdLst>
    <p:notesMasterId r:id="rId23"/>
  </p:notesMasterIdLst>
  <p:handoutMasterIdLst>
    <p:handoutMasterId r:id="rId24"/>
  </p:handoutMasterIdLst>
  <p:sldIdLst>
    <p:sldId id="256" r:id="rId3"/>
    <p:sldId id="309" r:id="rId4"/>
    <p:sldId id="312" r:id="rId5"/>
    <p:sldId id="322" r:id="rId6"/>
    <p:sldId id="336" r:id="rId7"/>
    <p:sldId id="344" r:id="rId8"/>
    <p:sldId id="345" r:id="rId9"/>
    <p:sldId id="333" r:id="rId10"/>
    <p:sldId id="352" r:id="rId11"/>
    <p:sldId id="359" r:id="rId12"/>
    <p:sldId id="328" r:id="rId13"/>
    <p:sldId id="354" r:id="rId14"/>
    <p:sldId id="342" r:id="rId15"/>
    <p:sldId id="311" r:id="rId16"/>
    <p:sldId id="350" r:id="rId17"/>
    <p:sldId id="335" r:id="rId18"/>
    <p:sldId id="351" r:id="rId19"/>
    <p:sldId id="356" r:id="rId20"/>
    <p:sldId id="361" r:id="rId21"/>
    <p:sldId id="348" r:id="rId22"/>
  </p:sldIdLst>
  <p:sldSz cx="12192000" cy="6858000"/>
  <p:notesSz cx="6807200" cy="9939338"/>
  <p:custShowLst>
    <p:custShow name="管理職" id="0">
      <p:sldLst>
        <p:sld r:id="rId3"/>
      </p:sldLst>
    </p:custShow>
  </p:custShowLst>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BC43A003-F2C4-4BE7-AB8C-7B0BB199F8E8}">
          <p14:sldIdLst>
            <p14:sldId id="256"/>
            <p14:sldId id="309"/>
            <p14:sldId id="312"/>
            <p14:sldId id="322"/>
            <p14:sldId id="336"/>
            <p14:sldId id="344"/>
            <p14:sldId id="345"/>
            <p14:sldId id="333"/>
            <p14:sldId id="352"/>
            <p14:sldId id="359"/>
            <p14:sldId id="328"/>
            <p14:sldId id="354"/>
            <p14:sldId id="342"/>
          </p14:sldIdLst>
        </p14:section>
        <p14:section name="タイトルなしのセクション" id="{891E074E-3B48-4DEC-8B60-18FD5E5F3335}">
          <p14:sldIdLst>
            <p14:sldId id="311"/>
            <p14:sldId id="350"/>
            <p14:sldId id="335"/>
            <p14:sldId id="351"/>
            <p14:sldId id="356"/>
            <p14:sldId id="361"/>
            <p14:sldId id="348"/>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CC"/>
    <a:srgbClr val="FF6161"/>
    <a:srgbClr val="FED2EC"/>
    <a:srgbClr val="D3F5F6"/>
    <a:srgbClr val="CC0000"/>
    <a:srgbClr val="D1E7F6"/>
    <a:srgbClr val="9FFFD4"/>
    <a:srgbClr val="CDD9EA"/>
    <a:srgbClr val="1F44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38B1855-1B75-4FBE-930C-398BA8C253C6}" styleName="テーマ スタイル 2 - アクセント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82953" autoAdjust="0"/>
  </p:normalViewPr>
  <p:slideViewPr>
    <p:cSldViewPr snapToGrid="0">
      <p:cViewPr varScale="1">
        <p:scale>
          <a:sx n="61" d="100"/>
          <a:sy n="61" d="100"/>
        </p:scale>
        <p:origin x="1074" y="6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30" d="100"/>
        <a:sy n="130" d="100"/>
      </p:scale>
      <p:origin x="0" y="0"/>
    </p:cViewPr>
  </p:sorterViewPr>
  <p:notesViewPr>
    <p:cSldViewPr snapToGrid="0">
      <p:cViewPr>
        <p:scale>
          <a:sx n="124" d="100"/>
          <a:sy n="124" d="100"/>
        </p:scale>
        <p:origin x="1392" y="-222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3AB80B-9FFB-4D47-A0CC-32C15C7D0558}" type="doc">
      <dgm:prSet loTypeId="urn:microsoft.com/office/officeart/2005/8/layout/chevron1" loCatId="process" qsTypeId="urn:microsoft.com/office/officeart/2005/8/quickstyle/simple4" qsCatId="simple" csTypeId="urn:microsoft.com/office/officeart/2005/8/colors/colorful1" csCatId="colorful" phldr="1"/>
      <dgm:spPr/>
    </dgm:pt>
    <dgm:pt modelId="{DE066EED-29A1-4A65-8D80-F9590895D356}">
      <dgm:prSet phldrT="[テキスト]" custT="1"/>
      <dgm:spPr>
        <a:solidFill>
          <a:schemeClr val="accent2">
            <a:lumMod val="75000"/>
          </a:schemeClr>
        </a:solidFill>
        <a:ln>
          <a:solidFill>
            <a:srgbClr val="FFCCCC"/>
          </a:solidFill>
        </a:ln>
      </dgm:spPr>
      <dgm:t>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障害者虐待防止法ホームページ</a:t>
          </a:r>
        </a:p>
      </dgm:t>
    </dgm:pt>
    <dgm:pt modelId="{EFF384E5-DDC0-4426-BF36-8ACD8EF7F10A}" type="parTrans" cxnId="{A5861C38-F34A-4C30-95A4-098620B28E40}">
      <dgm:prSet/>
      <dgm:spPr/>
      <dgm:t>
        <a:bodyPr/>
        <a:lstStyle/>
        <a:p>
          <a:endParaRPr kumimoji="1" lang="ja-JP" altLang="en-US" b="1">
            <a:latin typeface="メイリオ" panose="020B0604030504040204" pitchFamily="50" charset="-128"/>
            <a:ea typeface="メイリオ" panose="020B0604030504040204" pitchFamily="50" charset="-128"/>
          </a:endParaRPr>
        </a:p>
      </dgm:t>
    </dgm:pt>
    <dgm:pt modelId="{641AB3C1-3234-4AD7-B56D-DCECD8A85843}" type="sibTrans" cxnId="{A5861C38-F34A-4C30-95A4-098620B28E40}">
      <dgm:prSet/>
      <dgm:spPr/>
      <dgm:t>
        <a:bodyPr/>
        <a:lstStyle/>
        <a:p>
          <a:endParaRPr kumimoji="1" lang="ja-JP" altLang="en-US" b="1">
            <a:latin typeface="メイリオ" panose="020B0604030504040204" pitchFamily="50" charset="-128"/>
            <a:ea typeface="メイリオ" panose="020B0604030504040204" pitchFamily="50" charset="-128"/>
          </a:endParaRPr>
        </a:p>
      </dgm:t>
    </dgm:pt>
    <dgm:pt modelId="{078462FC-99BD-41E4-937D-CC89A0997992}" type="pres">
      <dgm:prSet presAssocID="{FB3AB80B-9FFB-4D47-A0CC-32C15C7D0558}" presName="Name0" presStyleCnt="0">
        <dgm:presLayoutVars>
          <dgm:dir/>
          <dgm:animLvl val="lvl"/>
          <dgm:resizeHandles val="exact"/>
        </dgm:presLayoutVars>
      </dgm:prSet>
      <dgm:spPr/>
    </dgm:pt>
    <dgm:pt modelId="{F786E7BD-D830-4A74-BF64-6F8F34F34A8E}" type="pres">
      <dgm:prSet presAssocID="{DE066EED-29A1-4A65-8D80-F9590895D356}" presName="parTxOnly" presStyleLbl="node1" presStyleIdx="0" presStyleCnt="1" custScaleX="37838" custScaleY="13832" custLinFactNeighborX="-30128" custLinFactNeighborY="-33997">
        <dgm:presLayoutVars>
          <dgm:chMax val="0"/>
          <dgm:chPref val="0"/>
          <dgm:bulletEnabled val="1"/>
        </dgm:presLayoutVars>
      </dgm:prSet>
      <dgm:spPr/>
      <dgm:t>
        <a:bodyPr/>
        <a:lstStyle/>
        <a:p>
          <a:endParaRPr kumimoji="1" lang="ja-JP" altLang="en-US"/>
        </a:p>
      </dgm:t>
    </dgm:pt>
  </dgm:ptLst>
  <dgm:cxnLst>
    <dgm:cxn modelId="{2126BA10-1104-42A8-B866-997DA8F35657}" type="presOf" srcId="{FB3AB80B-9FFB-4D47-A0CC-32C15C7D0558}" destId="{078462FC-99BD-41E4-937D-CC89A0997992}" srcOrd="0" destOrd="0" presId="urn:microsoft.com/office/officeart/2005/8/layout/chevron1"/>
    <dgm:cxn modelId="{A5861C38-F34A-4C30-95A4-098620B28E40}" srcId="{FB3AB80B-9FFB-4D47-A0CC-32C15C7D0558}" destId="{DE066EED-29A1-4A65-8D80-F9590895D356}" srcOrd="0" destOrd="0" parTransId="{EFF384E5-DDC0-4426-BF36-8ACD8EF7F10A}" sibTransId="{641AB3C1-3234-4AD7-B56D-DCECD8A85843}"/>
    <dgm:cxn modelId="{2703A8C0-A6BF-4140-B513-DEAFE4682920}" type="presOf" srcId="{DE066EED-29A1-4A65-8D80-F9590895D356}" destId="{F786E7BD-D830-4A74-BF64-6F8F34F34A8E}" srcOrd="0" destOrd="0" presId="urn:microsoft.com/office/officeart/2005/8/layout/chevron1"/>
    <dgm:cxn modelId="{F6914F23-FBE5-48B4-BB92-D0946A7D16DD}" type="presParOf" srcId="{078462FC-99BD-41E4-937D-CC89A0997992}" destId="{F786E7BD-D830-4A74-BF64-6F8F34F34A8E}" srcOrd="0" destOrd="0" presId="urn:microsoft.com/office/officeart/2005/8/layout/chevron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B3AB80B-9FFB-4D47-A0CC-32C15C7D0558}" type="doc">
      <dgm:prSet loTypeId="urn:microsoft.com/office/officeart/2005/8/layout/chevron1" loCatId="process" qsTypeId="urn:microsoft.com/office/officeart/2005/8/quickstyle/simple4" qsCatId="simple" csTypeId="urn:microsoft.com/office/officeart/2005/8/colors/colorful1" csCatId="colorful" phldr="1"/>
      <dgm:spPr/>
    </dgm:pt>
    <dgm:pt modelId="{DE066EED-29A1-4A65-8D80-F9590895D356}">
      <dgm:prSet phldrT="[テキスト]" custT="1"/>
      <dgm:spPr>
        <a:solidFill>
          <a:schemeClr val="accent2">
            <a:lumMod val="75000"/>
          </a:schemeClr>
        </a:solidFill>
        <a:ln>
          <a:solidFill>
            <a:srgbClr val="FFCCCC"/>
          </a:solidFill>
        </a:ln>
      </dgm:spPr>
      <dgm:t>
        <a:bodyPr/>
        <a:lstStyle/>
        <a:p>
          <a:r>
            <a:rPr kumimoji="1" lang="ja-JP" altLang="en-US" sz="2000" b="1" dirty="0" smtClean="0">
              <a:solidFill>
                <a:schemeClr val="bg1"/>
              </a:solidFill>
              <a:latin typeface="メイリオ" panose="020B0604030504040204" pitchFamily="50" charset="-128"/>
              <a:ea typeface="メイリオ" panose="020B0604030504040204" pitchFamily="50" charset="-128"/>
            </a:rPr>
            <a:t>地域</a:t>
          </a:r>
          <a:r>
            <a:rPr kumimoji="1" lang="ja-JP" altLang="en-US" sz="2000" b="1" dirty="0">
              <a:solidFill>
                <a:schemeClr val="bg1"/>
              </a:solidFill>
              <a:latin typeface="メイリオ" panose="020B0604030504040204" pitchFamily="50" charset="-128"/>
              <a:ea typeface="メイリオ" panose="020B0604030504040204" pitchFamily="50" charset="-128"/>
            </a:rPr>
            <a:t>自立支援協議会のホームページ</a:t>
          </a:r>
        </a:p>
      </dgm:t>
    </dgm:pt>
    <dgm:pt modelId="{EFF384E5-DDC0-4426-BF36-8ACD8EF7F10A}" type="parTrans" cxnId="{A5861C38-F34A-4C30-95A4-098620B28E40}">
      <dgm:prSet/>
      <dgm:spPr/>
      <dgm:t>
        <a:bodyPr/>
        <a:lstStyle/>
        <a:p>
          <a:endParaRPr kumimoji="1" lang="ja-JP" altLang="en-US" b="1">
            <a:latin typeface="メイリオ" panose="020B0604030504040204" pitchFamily="50" charset="-128"/>
            <a:ea typeface="メイリオ" panose="020B0604030504040204" pitchFamily="50" charset="-128"/>
          </a:endParaRPr>
        </a:p>
      </dgm:t>
    </dgm:pt>
    <dgm:pt modelId="{641AB3C1-3234-4AD7-B56D-DCECD8A85843}" type="sibTrans" cxnId="{A5861C38-F34A-4C30-95A4-098620B28E40}">
      <dgm:prSet/>
      <dgm:spPr/>
      <dgm:t>
        <a:bodyPr/>
        <a:lstStyle/>
        <a:p>
          <a:endParaRPr kumimoji="1" lang="ja-JP" altLang="en-US" b="1">
            <a:latin typeface="メイリオ" panose="020B0604030504040204" pitchFamily="50" charset="-128"/>
            <a:ea typeface="メイリオ" panose="020B0604030504040204" pitchFamily="50" charset="-128"/>
          </a:endParaRPr>
        </a:p>
      </dgm:t>
    </dgm:pt>
    <dgm:pt modelId="{078462FC-99BD-41E4-937D-CC89A0997992}" type="pres">
      <dgm:prSet presAssocID="{FB3AB80B-9FFB-4D47-A0CC-32C15C7D0558}" presName="Name0" presStyleCnt="0">
        <dgm:presLayoutVars>
          <dgm:dir/>
          <dgm:animLvl val="lvl"/>
          <dgm:resizeHandles val="exact"/>
        </dgm:presLayoutVars>
      </dgm:prSet>
      <dgm:spPr/>
    </dgm:pt>
    <dgm:pt modelId="{F786E7BD-D830-4A74-BF64-6F8F34F34A8E}" type="pres">
      <dgm:prSet presAssocID="{DE066EED-29A1-4A65-8D80-F9590895D356}" presName="parTxOnly" presStyleLbl="node1" presStyleIdx="0" presStyleCnt="1" custScaleX="49038" custScaleY="13832" custLinFactNeighborX="-23881" custLinFactNeighborY="-34229">
        <dgm:presLayoutVars>
          <dgm:chMax val="0"/>
          <dgm:chPref val="0"/>
          <dgm:bulletEnabled val="1"/>
        </dgm:presLayoutVars>
      </dgm:prSet>
      <dgm:spPr/>
      <dgm:t>
        <a:bodyPr/>
        <a:lstStyle/>
        <a:p>
          <a:endParaRPr kumimoji="1" lang="ja-JP" altLang="en-US"/>
        </a:p>
      </dgm:t>
    </dgm:pt>
  </dgm:ptLst>
  <dgm:cxnLst>
    <dgm:cxn modelId="{2126BA10-1104-42A8-B866-997DA8F35657}" type="presOf" srcId="{FB3AB80B-9FFB-4D47-A0CC-32C15C7D0558}" destId="{078462FC-99BD-41E4-937D-CC89A0997992}" srcOrd="0" destOrd="0" presId="urn:microsoft.com/office/officeart/2005/8/layout/chevron1"/>
    <dgm:cxn modelId="{A5861C38-F34A-4C30-95A4-098620B28E40}" srcId="{FB3AB80B-9FFB-4D47-A0CC-32C15C7D0558}" destId="{DE066EED-29A1-4A65-8D80-F9590895D356}" srcOrd="0" destOrd="0" parTransId="{EFF384E5-DDC0-4426-BF36-8ACD8EF7F10A}" sibTransId="{641AB3C1-3234-4AD7-B56D-DCECD8A85843}"/>
    <dgm:cxn modelId="{2703A8C0-A6BF-4140-B513-DEAFE4682920}" type="presOf" srcId="{DE066EED-29A1-4A65-8D80-F9590895D356}" destId="{F786E7BD-D830-4A74-BF64-6F8F34F34A8E}" srcOrd="0" destOrd="0" presId="urn:microsoft.com/office/officeart/2005/8/layout/chevron1"/>
    <dgm:cxn modelId="{F6914F23-FBE5-48B4-BB92-D0946A7D16DD}" type="presParOf" srcId="{078462FC-99BD-41E4-937D-CC89A0997992}" destId="{F786E7BD-D830-4A74-BF64-6F8F34F34A8E}" srcOrd="0" destOrd="0" presId="urn:microsoft.com/office/officeart/2005/8/layout/chevron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86E7BD-D830-4A74-BF64-6F8F34F34A8E}">
      <dsp:nvSpPr>
        <dsp:cNvPr id="0" name=""/>
        <dsp:cNvSpPr/>
      </dsp:nvSpPr>
      <dsp:spPr>
        <a:xfrm>
          <a:off x="111405" y="1126080"/>
          <a:ext cx="4423253" cy="646782"/>
        </a:xfrm>
        <a:prstGeom prst="chevron">
          <a:avLst/>
        </a:prstGeom>
        <a:solidFill>
          <a:schemeClr val="accent2">
            <a:lumMod val="75000"/>
          </a:schemeClr>
        </a:solidFill>
        <a:ln>
          <a:solidFill>
            <a:srgbClr val="FFCCCC"/>
          </a:solid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kumimoji="1" lang="ja-JP" altLang="en-US" sz="2000" b="1" kern="1200" dirty="0">
              <a:solidFill>
                <a:schemeClr val="bg1"/>
              </a:solidFill>
              <a:latin typeface="メイリオ" panose="020B0604030504040204" pitchFamily="50" charset="-128"/>
              <a:ea typeface="メイリオ" panose="020B0604030504040204" pitchFamily="50" charset="-128"/>
            </a:rPr>
            <a:t>障害者虐待防止法ホームページ</a:t>
          </a:r>
        </a:p>
      </dsp:txBody>
      <dsp:txXfrm>
        <a:off x="434796" y="1126080"/>
        <a:ext cx="3776471" cy="6467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86E7BD-D830-4A74-BF64-6F8F34F34A8E}">
      <dsp:nvSpPr>
        <dsp:cNvPr id="0" name=""/>
        <dsp:cNvSpPr/>
      </dsp:nvSpPr>
      <dsp:spPr>
        <a:xfrm>
          <a:off x="187039" y="1115231"/>
          <a:ext cx="5732530" cy="646782"/>
        </a:xfrm>
        <a:prstGeom prst="chevron">
          <a:avLst/>
        </a:prstGeom>
        <a:solidFill>
          <a:schemeClr val="accent2">
            <a:lumMod val="75000"/>
          </a:schemeClr>
        </a:solidFill>
        <a:ln>
          <a:solidFill>
            <a:srgbClr val="FFCCCC"/>
          </a:solid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kumimoji="1" lang="ja-JP" altLang="en-US" sz="2000" b="1" kern="1200" dirty="0" smtClean="0">
              <a:solidFill>
                <a:schemeClr val="bg1"/>
              </a:solidFill>
              <a:latin typeface="メイリオ" panose="020B0604030504040204" pitchFamily="50" charset="-128"/>
              <a:ea typeface="メイリオ" panose="020B0604030504040204" pitchFamily="50" charset="-128"/>
            </a:rPr>
            <a:t>地域</a:t>
          </a:r>
          <a:r>
            <a:rPr kumimoji="1" lang="ja-JP" altLang="en-US" sz="2000" b="1" kern="1200" dirty="0">
              <a:solidFill>
                <a:schemeClr val="bg1"/>
              </a:solidFill>
              <a:latin typeface="メイリオ" panose="020B0604030504040204" pitchFamily="50" charset="-128"/>
              <a:ea typeface="メイリオ" panose="020B0604030504040204" pitchFamily="50" charset="-128"/>
            </a:rPr>
            <a:t>自立支援協議会のホームページ</a:t>
          </a:r>
        </a:p>
      </dsp:txBody>
      <dsp:txXfrm>
        <a:off x="510430" y="1115231"/>
        <a:ext cx="5085748" cy="646782"/>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3"/>
          </p:nvPr>
        </p:nvSpPr>
        <p:spPr>
          <a:xfrm>
            <a:off x="1928813" y="9440863"/>
            <a:ext cx="2949575" cy="498475"/>
          </a:xfrm>
          <a:prstGeom prst="rect">
            <a:avLst/>
          </a:prstGeom>
        </p:spPr>
        <p:txBody>
          <a:bodyPr vert="horz" lIns="91440" tIns="45720" rIns="91440" bIns="45720" rtlCol="0" anchor="b"/>
          <a:lstStyle>
            <a:lvl1pPr algn="r">
              <a:defRPr sz="1200"/>
            </a:lvl1pPr>
          </a:lstStyle>
          <a:p>
            <a:pPr algn="ctr"/>
            <a:fld id="{314BE675-34F1-4432-827E-F2ED9E9C9A41}" type="slidenum">
              <a:rPr kumimoji="1" lang="ja-JP" altLang="en-US" sz="2000" smtClean="0">
                <a:latin typeface="HGSｺﾞｼｯｸM" panose="020B0600000000000000" pitchFamily="50" charset="-128"/>
                <a:ea typeface="HGSｺﾞｼｯｸM" panose="020B0600000000000000" pitchFamily="50" charset="-128"/>
              </a:rPr>
              <a:pPr algn="ctr"/>
              <a:t>‹#›</a:t>
            </a:fld>
            <a:endParaRPr kumimoji="1" lang="ja-JP" altLang="en-US" dirty="0">
              <a:latin typeface="HGSｺﾞｼｯｸM" panose="020B0600000000000000" pitchFamily="50" charset="-128"/>
              <a:ea typeface="HGSｺﾞｼｯｸM" panose="020B0600000000000000" pitchFamily="50" charset="-128"/>
            </a:endParaRPr>
          </a:p>
        </p:txBody>
      </p:sp>
    </p:spTree>
    <p:extLst>
      <p:ext uri="{BB962C8B-B14F-4D97-AF65-F5344CB8AC3E}">
        <p14:creationId xmlns:p14="http://schemas.microsoft.com/office/powerpoint/2010/main" val="141980205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9" y="0"/>
            <a:ext cx="2949787" cy="498693"/>
          </a:xfrm>
          <a:prstGeom prst="rect">
            <a:avLst/>
          </a:prstGeom>
        </p:spPr>
        <p:txBody>
          <a:bodyPr vert="horz" lIns="91440" tIns="45720" rIns="91440" bIns="45720" rtlCol="0"/>
          <a:lstStyle>
            <a:lvl1pPr algn="r">
              <a:defRPr sz="1200"/>
            </a:lvl1pPr>
          </a:lstStyle>
          <a:p>
            <a:fld id="{AF560F4D-D7C9-47E0-9C99-6F6D6716C559}" type="datetimeFigureOut">
              <a:rPr kumimoji="1" lang="ja-JP" altLang="en-US" smtClean="0"/>
              <a:t>2022/2/16</a:t>
            </a:fld>
            <a:endParaRPr kumimoji="1" lang="ja-JP" altLang="en-US"/>
          </a:p>
        </p:txBody>
      </p:sp>
      <p:sp>
        <p:nvSpPr>
          <p:cNvPr id="4" name="スライド イメージ プレースホルダー 3"/>
          <p:cNvSpPr>
            <a:spLocks noGrp="1" noRot="1" noChangeAspect="1"/>
          </p:cNvSpPr>
          <p:nvPr>
            <p:ph type="sldImg" idx="2"/>
          </p:nvPr>
        </p:nvSpPr>
        <p:spPr>
          <a:xfrm>
            <a:off x="423863" y="1243013"/>
            <a:ext cx="5959475" cy="33528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648"/>
            <a:ext cx="2949787" cy="498691"/>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9" y="9440648"/>
            <a:ext cx="2949787" cy="498691"/>
          </a:xfrm>
          <a:prstGeom prst="rect">
            <a:avLst/>
          </a:prstGeom>
        </p:spPr>
        <p:txBody>
          <a:bodyPr vert="horz" lIns="91440" tIns="45720" rIns="91440" bIns="45720" rtlCol="0" anchor="b"/>
          <a:lstStyle>
            <a:lvl1pPr algn="r">
              <a:defRPr sz="1200"/>
            </a:lvl1pPr>
          </a:lstStyle>
          <a:p>
            <a:fld id="{E58D94FE-BFDA-4C53-98C5-27F6CA0261B6}" type="slidenum">
              <a:rPr kumimoji="1" lang="ja-JP" altLang="en-US" smtClean="0"/>
              <a:t>‹#›</a:t>
            </a:fld>
            <a:endParaRPr kumimoji="1" lang="ja-JP" altLang="en-US"/>
          </a:p>
        </p:txBody>
      </p:sp>
    </p:spTree>
    <p:extLst>
      <p:ext uri="{BB962C8B-B14F-4D97-AF65-F5344CB8AC3E}">
        <p14:creationId xmlns:p14="http://schemas.microsoft.com/office/powerpoint/2010/main" val="416371540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4834077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日付プレースホルダー 3"/>
          <p:cNvSpPr>
            <a:spLocks noGrp="1"/>
          </p:cNvSpPr>
          <p:nvPr>
            <p:ph type="dt"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5949788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41015972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3967751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3397617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673072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403423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8704851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599130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日付プレースホルダー 3"/>
          <p:cNvSpPr>
            <a:spLocks noGrp="1"/>
          </p:cNvSpPr>
          <p:nvPr>
            <p:ph type="dt"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7247450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393258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2706357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1106801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7473413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日付プレースホルダー 3"/>
          <p:cNvSpPr>
            <a:spLocks noGrp="1"/>
          </p:cNvSpPr>
          <p:nvPr>
            <p:ph type="dt"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728494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b="1" spc="-50" baseline="0">
                <a:solidFill>
                  <a:schemeClr val="tx1">
                    <a:lumMod val="85000"/>
                    <a:lumOff val="15000"/>
                  </a:schemeClr>
                </a:solidFill>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b="1" cap="all" spc="200" baseline="0">
                <a:solidFill>
                  <a:schemeClr val="tx2"/>
                </a:solidFill>
                <a:latin typeface="メイリオ" panose="020B0604030504040204" pitchFamily="50" charset="-128"/>
                <a:ea typeface="メイリオ" panose="020B0604030504040204" pitchFamily="50" charset="-128"/>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5B9EDDD6-AA98-4D8D-AB2E-60B77E656E34}" type="datetime1">
              <a:rPr kumimoji="1" lang="ja-JP" altLang="en-US" smtClean="0"/>
              <a:t>2022/2/16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3334D7B-CA64-4E4D-9449-5C6E79CC158A}"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913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DCDE2A0-6DCF-4768-A402-B8BECB9C3582}" type="datetime1">
              <a:rPr kumimoji="1" lang="ja-JP" altLang="en-US" smtClean="0"/>
              <a:t>2022/2/16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3334D7B-CA64-4E4D-9449-5C6E79CC158A}" type="slidenum">
              <a:rPr kumimoji="1" lang="ja-JP" altLang="en-US" smtClean="0"/>
              <a:t>‹#›</a:t>
            </a:fld>
            <a:endParaRPr kumimoji="1" lang="ja-JP" altLang="en-US"/>
          </a:p>
        </p:txBody>
      </p:sp>
    </p:spTree>
    <p:extLst>
      <p:ext uri="{BB962C8B-B14F-4D97-AF65-F5344CB8AC3E}">
        <p14:creationId xmlns:p14="http://schemas.microsoft.com/office/powerpoint/2010/main" val="3447351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AAFBA-1862-4EC6-AC49-E8C7D5ECAB97}" type="datetime1">
              <a:rPr kumimoji="1" lang="ja-JP" altLang="en-US" smtClean="0"/>
              <a:t>2022/2/16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3334D7B-CA64-4E4D-9449-5C6E79CC158A}" type="slidenum">
              <a:rPr kumimoji="1" lang="ja-JP" altLang="en-US" smtClean="0"/>
              <a:t>‹#›</a:t>
            </a:fld>
            <a:endParaRPr kumimoji="1" lang="ja-JP" altLang="en-US"/>
          </a:p>
        </p:txBody>
      </p:sp>
    </p:spTree>
    <p:extLst>
      <p:ext uri="{BB962C8B-B14F-4D97-AF65-F5344CB8AC3E}">
        <p14:creationId xmlns:p14="http://schemas.microsoft.com/office/powerpoint/2010/main" val="14950381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b="1" spc="-50" baseline="0">
                <a:solidFill>
                  <a:schemeClr val="tx1">
                    <a:lumMod val="85000"/>
                    <a:lumOff val="15000"/>
                  </a:schemeClr>
                </a:solidFill>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b="1" cap="all" spc="200" baseline="0">
                <a:solidFill>
                  <a:schemeClr val="tx2"/>
                </a:solidFill>
                <a:latin typeface="メイリオ" panose="020B0604030504040204" pitchFamily="50" charset="-128"/>
                <a:ea typeface="メイリオ" panose="020B0604030504040204" pitchFamily="50" charset="-128"/>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47E82041-4929-4FBB-9E0B-4C10B1EF8AFE}" type="datetime1">
              <a:rPr lang="ja-JP" altLang="en-US" smtClean="0"/>
              <a:pPr/>
              <a:t>2022/2/16</a:t>
            </a:fld>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F3334D7B-CA64-4E4D-9449-5C6E79CC158A}" type="slidenum">
              <a:rPr lang="ja-JP" altLang="en-US" smtClean="0"/>
              <a:pPr/>
              <a:t>‹#›</a:t>
            </a:fld>
            <a:endParaRPr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07030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Content Placeholder 2"/>
          <p:cNvSpPr>
            <a:spLocks noGrp="1"/>
          </p:cNvSpPr>
          <p:nvPr>
            <p:ph idx="1"/>
          </p:nvPr>
        </p:nvSpPr>
        <p:spPr/>
        <p:txBody>
          <a:bodyPr>
            <a:normAutofit/>
          </a:bodyPr>
          <a:lstStyle>
            <a:lvl1pPr>
              <a:lnSpc>
                <a:spcPts val="2600"/>
              </a:lnSpc>
              <a:spcBef>
                <a:spcPts val="600"/>
              </a:spcBef>
              <a:spcAft>
                <a:spcPts val="600"/>
              </a:spcAft>
              <a:defRPr sz="2000">
                <a:latin typeface="メイリオ" panose="020B0604030504040204" pitchFamily="50" charset="-128"/>
                <a:ea typeface="メイリオ" panose="020B0604030504040204" pitchFamily="50" charset="-128"/>
              </a:defRPr>
            </a:lvl1pPr>
            <a:lvl2pPr>
              <a:lnSpc>
                <a:spcPts val="2600"/>
              </a:lnSpc>
              <a:spcBef>
                <a:spcPts val="600"/>
              </a:spcBef>
              <a:spcAft>
                <a:spcPts val="600"/>
              </a:spcAft>
              <a:defRPr sz="2000">
                <a:latin typeface="メイリオ" panose="020B0604030504040204" pitchFamily="50" charset="-128"/>
                <a:ea typeface="メイリオ" panose="020B0604030504040204" pitchFamily="50" charset="-128"/>
              </a:defRPr>
            </a:lvl2pPr>
            <a:lvl3pPr>
              <a:defRPr sz="2000">
                <a:latin typeface="メイリオ" panose="020B0604030504040204" pitchFamily="50" charset="-128"/>
                <a:ea typeface="メイリオ" panose="020B0604030504040204" pitchFamily="50" charset="-128"/>
              </a:defRPr>
            </a:lvl3pPr>
            <a:lvl4pPr>
              <a:defRPr sz="2000">
                <a:latin typeface="メイリオ" panose="020B0604030504040204" pitchFamily="50" charset="-128"/>
                <a:ea typeface="メイリオ" panose="020B0604030504040204" pitchFamily="50" charset="-128"/>
              </a:defRPr>
            </a:lvl4pPr>
            <a:lvl5pPr>
              <a:defRPr sz="2000">
                <a:latin typeface="メイリオ" panose="020B0604030504040204" pitchFamily="50" charset="-128"/>
                <a:ea typeface="メイリオ" panose="020B0604030504040204"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fld id="{7C5B1A18-06A7-4713-AA0B-CDE008BF636C}" type="datetime1">
              <a:rPr lang="ja-JP" altLang="en-US" smtClean="0"/>
              <a:pPr/>
              <a:t>2022/2/16</a:t>
            </a:fld>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F3334D7B-CA64-4E4D-9449-5C6E79CC158A}" type="slidenum">
              <a:rPr lang="ja-JP" altLang="en-US" smtClean="0"/>
              <a:pPr/>
              <a:t>‹#›</a:t>
            </a:fld>
            <a:endParaRPr lang="ja-JP" altLang="en-US" dirty="0"/>
          </a:p>
        </p:txBody>
      </p:sp>
    </p:spTree>
    <p:extLst>
      <p:ext uri="{BB962C8B-B14F-4D97-AF65-F5344CB8AC3E}">
        <p14:creationId xmlns:p14="http://schemas.microsoft.com/office/powerpoint/2010/main" val="22127849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6"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6"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1">
                <a:solidFill>
                  <a:schemeClr val="tx1">
                    <a:lumMod val="85000"/>
                    <a:lumOff val="15000"/>
                  </a:schemeClr>
                </a:solidFill>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b="1" cap="all" spc="200" baseline="0">
                <a:solidFill>
                  <a:schemeClr val="tx2"/>
                </a:solidFill>
                <a:latin typeface="メイリオ" panose="020B0604030504040204" pitchFamily="50" charset="-128"/>
                <a:ea typeface="メイリオ" panose="020B0604030504040204" pitchFamily="50" charset="-128"/>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dirty="0"/>
              <a:t>マスター テキストの書式設定</a:t>
            </a:r>
          </a:p>
        </p:txBody>
      </p:sp>
      <p:sp>
        <p:nvSpPr>
          <p:cNvPr id="4" name="Date Placeholder 3"/>
          <p:cNvSpPr>
            <a:spLocks noGrp="1"/>
          </p:cNvSpPr>
          <p:nvPr>
            <p:ph type="dt" sz="half" idx="10"/>
          </p:nvPr>
        </p:nvSpPr>
        <p:spPr/>
        <p:txBody>
          <a:bodyPr/>
          <a:lstStyle/>
          <a:p>
            <a:fld id="{8A0E91CA-7743-4AD1-98D8-54271B67E0DA}" type="datetime1">
              <a:rPr lang="ja-JP" altLang="en-US" smtClean="0"/>
              <a:pPr/>
              <a:t>2022/2/16</a:t>
            </a:fld>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F3334D7B-CA64-4E4D-9449-5C6E79CC158A}" type="slidenum">
              <a:rPr lang="ja-JP" altLang="en-US" smtClean="0"/>
              <a:pPr/>
              <a:t>‹#›</a:t>
            </a:fld>
            <a:endParaRPr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21009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5"/>
            <a:ext cx="10058400" cy="1450757"/>
          </a:xfrm>
        </p:spPr>
        <p:txBody>
          <a:bodyPr/>
          <a:lstStyle>
            <a:lvl1pPr>
              <a:defRPr b="1">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Content Placeholder 2"/>
          <p:cNvSpPr>
            <a:spLocks noGrp="1"/>
          </p:cNvSpPr>
          <p:nvPr>
            <p:ph sz="half" idx="1"/>
          </p:nvPr>
        </p:nvSpPr>
        <p:spPr>
          <a:xfrm>
            <a:off x="1097280" y="1845736"/>
            <a:ext cx="4937760" cy="4023359"/>
          </a:xfrm>
        </p:spPr>
        <p:txBody>
          <a:bodyPr>
            <a:normAutofit/>
          </a:bodyPr>
          <a:lstStyle>
            <a:lvl1pPr>
              <a:defRPr sz="2000">
                <a:latin typeface="メイリオ" panose="020B0604030504040204" pitchFamily="50" charset="-128"/>
                <a:ea typeface="メイリオ" panose="020B0604030504040204" pitchFamily="50" charset="-128"/>
              </a:defRPr>
            </a:lvl1pPr>
            <a:lvl2pPr>
              <a:defRPr sz="2000">
                <a:latin typeface="メイリオ" panose="020B0604030504040204" pitchFamily="50" charset="-128"/>
                <a:ea typeface="メイリオ" panose="020B0604030504040204" pitchFamily="50" charset="-128"/>
              </a:defRPr>
            </a:lvl2pPr>
            <a:lvl3pPr>
              <a:defRPr sz="2000">
                <a:latin typeface="メイリオ" panose="020B0604030504040204" pitchFamily="50" charset="-128"/>
                <a:ea typeface="メイリオ" panose="020B0604030504040204" pitchFamily="50" charset="-128"/>
              </a:defRPr>
            </a:lvl3pPr>
            <a:lvl4pPr>
              <a:defRPr sz="2000">
                <a:latin typeface="メイリオ" panose="020B0604030504040204" pitchFamily="50" charset="-128"/>
                <a:ea typeface="メイリオ" panose="020B0604030504040204" pitchFamily="50" charset="-128"/>
              </a:defRPr>
            </a:lvl4pPr>
            <a:lvl5pPr>
              <a:defRPr sz="2000">
                <a:latin typeface="メイリオ" panose="020B0604030504040204" pitchFamily="50" charset="-128"/>
                <a:ea typeface="メイリオ" panose="020B0604030504040204"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Content Placeholder 3"/>
          <p:cNvSpPr>
            <a:spLocks noGrp="1"/>
          </p:cNvSpPr>
          <p:nvPr>
            <p:ph sz="half" idx="2"/>
          </p:nvPr>
        </p:nvSpPr>
        <p:spPr>
          <a:xfrm>
            <a:off x="6217921" y="1845735"/>
            <a:ext cx="4937760" cy="4023360"/>
          </a:xfrm>
        </p:spPr>
        <p:txBody>
          <a:bodyPr>
            <a:normAutofit/>
          </a:bodyPr>
          <a:lstStyle>
            <a:lvl1pPr>
              <a:defRPr sz="2000">
                <a:latin typeface="メイリオ" panose="020B0604030504040204" pitchFamily="50" charset="-128"/>
                <a:ea typeface="メイリオ" panose="020B0604030504040204" pitchFamily="50" charset="-128"/>
              </a:defRPr>
            </a:lvl1pPr>
            <a:lvl2pPr>
              <a:defRPr sz="2000">
                <a:latin typeface="メイリオ" panose="020B0604030504040204" pitchFamily="50" charset="-128"/>
                <a:ea typeface="メイリオ" panose="020B0604030504040204" pitchFamily="50" charset="-128"/>
              </a:defRPr>
            </a:lvl2pPr>
            <a:lvl3pPr>
              <a:defRPr sz="2000">
                <a:latin typeface="メイリオ" panose="020B0604030504040204" pitchFamily="50" charset="-128"/>
                <a:ea typeface="メイリオ" panose="020B0604030504040204" pitchFamily="50" charset="-128"/>
              </a:defRPr>
            </a:lvl3pPr>
            <a:lvl4pPr>
              <a:defRPr sz="2000">
                <a:latin typeface="メイリオ" panose="020B0604030504040204" pitchFamily="50" charset="-128"/>
                <a:ea typeface="メイリオ" panose="020B0604030504040204" pitchFamily="50" charset="-128"/>
              </a:defRPr>
            </a:lvl4pPr>
            <a:lvl5pPr>
              <a:defRPr sz="2000">
                <a:latin typeface="メイリオ" panose="020B0604030504040204" pitchFamily="50" charset="-128"/>
                <a:ea typeface="メイリオ" panose="020B0604030504040204"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5" name="Date Placeholder 4"/>
          <p:cNvSpPr>
            <a:spLocks noGrp="1"/>
          </p:cNvSpPr>
          <p:nvPr>
            <p:ph type="dt" sz="half" idx="10"/>
          </p:nvPr>
        </p:nvSpPr>
        <p:spPr/>
        <p:txBody>
          <a:bodyPr/>
          <a:lstStyle/>
          <a:p>
            <a:fld id="{5E7E6E26-B037-43D3-8DFD-CC7C7AD54B92}" type="datetime1">
              <a:rPr lang="ja-JP" altLang="en-US" smtClean="0"/>
              <a:pPr/>
              <a:t>2022/2/16</a:t>
            </a:fld>
            <a:endParaRPr lang="ja-JP" altLang="en-US"/>
          </a:p>
        </p:txBody>
      </p:sp>
      <p:sp>
        <p:nvSpPr>
          <p:cNvPr id="6" name="Footer Placeholder 5"/>
          <p:cNvSpPr>
            <a:spLocks noGrp="1"/>
          </p:cNvSpPr>
          <p:nvPr>
            <p:ph type="ftr" sz="quarter" idx="11"/>
          </p:nvPr>
        </p:nvSpPr>
        <p:spPr/>
        <p:txBody>
          <a:bodyPr/>
          <a:lstStyle/>
          <a:p>
            <a:endParaRPr lang="ja-JP" altLang="en-US"/>
          </a:p>
        </p:txBody>
      </p:sp>
      <p:sp>
        <p:nvSpPr>
          <p:cNvPr id="7" name="Slide Number Placeholder 6"/>
          <p:cNvSpPr>
            <a:spLocks noGrp="1"/>
          </p:cNvSpPr>
          <p:nvPr>
            <p:ph type="sldNum" sz="quarter" idx="12"/>
          </p:nvPr>
        </p:nvSpPr>
        <p:spPr/>
        <p:txBody>
          <a:bodyPr/>
          <a:lstStyle/>
          <a:p>
            <a:fld id="{F3334D7B-CA64-4E4D-9449-5C6E79CC158A}" type="slidenum">
              <a:rPr lang="ja-JP" altLang="en-US" smtClean="0"/>
              <a:pPr/>
              <a:t>‹#›</a:t>
            </a:fld>
            <a:endParaRPr lang="ja-JP" altLang="en-US"/>
          </a:p>
        </p:txBody>
      </p:sp>
    </p:spTree>
    <p:extLst>
      <p:ext uri="{BB962C8B-B14F-4D97-AF65-F5344CB8AC3E}">
        <p14:creationId xmlns:p14="http://schemas.microsoft.com/office/powerpoint/2010/main" val="39061915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5"/>
            <a:ext cx="10058400" cy="145075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97280" y="2582335"/>
            <a:ext cx="493776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217921"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921" y="2582334"/>
            <a:ext cx="493776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A6CA93B-6A04-4119-846A-058DAC1DA672}" type="datetime1">
              <a:rPr lang="ja-JP" altLang="en-US" smtClean="0"/>
              <a:pPr/>
              <a:t>2022/2/16</a:t>
            </a:fld>
            <a:endParaRPr lang="ja-JP" altLang="en-US"/>
          </a:p>
        </p:txBody>
      </p:sp>
      <p:sp>
        <p:nvSpPr>
          <p:cNvPr id="8" name="Footer Placeholder 7"/>
          <p:cNvSpPr>
            <a:spLocks noGrp="1"/>
          </p:cNvSpPr>
          <p:nvPr>
            <p:ph type="ftr" sz="quarter" idx="11"/>
          </p:nvPr>
        </p:nvSpPr>
        <p:spPr/>
        <p:txBody>
          <a:bodyPr/>
          <a:lstStyle/>
          <a:p>
            <a:endParaRPr lang="ja-JP" altLang="en-US"/>
          </a:p>
        </p:txBody>
      </p:sp>
      <p:sp>
        <p:nvSpPr>
          <p:cNvPr id="9" name="Slide Number Placeholder 8"/>
          <p:cNvSpPr>
            <a:spLocks noGrp="1"/>
          </p:cNvSpPr>
          <p:nvPr>
            <p:ph type="sldNum" sz="quarter" idx="12"/>
          </p:nvPr>
        </p:nvSpPr>
        <p:spPr/>
        <p:txBody>
          <a:bodyPr/>
          <a:lstStyle/>
          <a:p>
            <a:fld id="{F3334D7B-CA64-4E4D-9449-5C6E79CC158A}" type="slidenum">
              <a:rPr lang="ja-JP" altLang="en-US" smtClean="0"/>
              <a:pPr/>
              <a:t>‹#›</a:t>
            </a:fld>
            <a:endParaRPr lang="ja-JP" altLang="en-US"/>
          </a:p>
        </p:txBody>
      </p:sp>
    </p:spTree>
    <p:extLst>
      <p:ext uri="{BB962C8B-B14F-4D97-AF65-F5344CB8AC3E}">
        <p14:creationId xmlns:p14="http://schemas.microsoft.com/office/powerpoint/2010/main" val="40801871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E6350FA6-B10C-4E86-BCF6-F398DFD4D3DC}" type="datetime1">
              <a:rPr lang="ja-JP" altLang="en-US" smtClean="0"/>
              <a:pPr/>
              <a:t>2022/2/16</a:t>
            </a:fld>
            <a:endParaRPr lang="ja-JP" altLang="en-US"/>
          </a:p>
        </p:txBody>
      </p:sp>
      <p:sp>
        <p:nvSpPr>
          <p:cNvPr id="4" name="Footer Placeholder 3"/>
          <p:cNvSpPr>
            <a:spLocks noGrp="1"/>
          </p:cNvSpPr>
          <p:nvPr>
            <p:ph type="ftr" sz="quarter" idx="11"/>
          </p:nvPr>
        </p:nvSpPr>
        <p:spPr/>
        <p:txBody>
          <a:bodyPr/>
          <a:lstStyle/>
          <a:p>
            <a:endParaRPr lang="ja-JP" altLang="en-US"/>
          </a:p>
        </p:txBody>
      </p:sp>
      <p:sp>
        <p:nvSpPr>
          <p:cNvPr id="5" name="Slide Number Placeholder 4"/>
          <p:cNvSpPr>
            <a:spLocks noGrp="1"/>
          </p:cNvSpPr>
          <p:nvPr>
            <p:ph type="sldNum" sz="quarter" idx="12"/>
          </p:nvPr>
        </p:nvSpPr>
        <p:spPr/>
        <p:txBody>
          <a:bodyPr/>
          <a:lstStyle/>
          <a:p>
            <a:fld id="{F3334D7B-CA64-4E4D-9449-5C6E79CC158A}" type="slidenum">
              <a:rPr lang="ja-JP" altLang="en-US" smtClean="0"/>
              <a:pPr/>
              <a:t>‹#›</a:t>
            </a:fld>
            <a:endParaRPr lang="ja-JP" altLang="en-US"/>
          </a:p>
        </p:txBody>
      </p:sp>
    </p:spTree>
    <p:extLst>
      <p:ext uri="{BB962C8B-B14F-4D97-AF65-F5344CB8AC3E}">
        <p14:creationId xmlns:p14="http://schemas.microsoft.com/office/powerpoint/2010/main" val="2800591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6"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6"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7A3036D-C6D5-46C6-A7BA-AB7FEA0FE1F0}" type="datetime1">
              <a:rPr lang="ja-JP" altLang="en-US" smtClean="0"/>
              <a:pPr/>
              <a:t>2022/2/16</a:t>
            </a:fld>
            <a:endParaRPr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ja-JP" altLang="en-US"/>
          </a:p>
        </p:txBody>
      </p:sp>
      <p:sp>
        <p:nvSpPr>
          <p:cNvPr id="9" name="Slide Number Placeholder 8"/>
          <p:cNvSpPr>
            <a:spLocks noGrp="1"/>
          </p:cNvSpPr>
          <p:nvPr>
            <p:ph type="sldNum" sz="quarter" idx="12"/>
          </p:nvPr>
        </p:nvSpPr>
        <p:spPr/>
        <p:txBody>
          <a:bodyPr/>
          <a:lstStyle/>
          <a:p>
            <a:fld id="{F3334D7B-CA64-4E4D-9449-5C6E79CC158A}" type="slidenum">
              <a:rPr lang="ja-JP" altLang="en-US" smtClean="0"/>
              <a:pPr/>
              <a:t>‹#›</a:t>
            </a:fld>
            <a:endParaRPr lang="ja-JP" altLang="en-US"/>
          </a:p>
        </p:txBody>
      </p:sp>
    </p:spTree>
    <p:extLst>
      <p:ext uri="{BB962C8B-B14F-4D97-AF65-F5344CB8AC3E}">
        <p14:creationId xmlns:p14="http://schemas.microsoft.com/office/powerpoint/2010/main" val="34489548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7"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465513" y="6459787"/>
            <a:ext cx="2618510" cy="365125"/>
          </a:xfrm>
        </p:spPr>
        <p:txBody>
          <a:bodyPr/>
          <a:lstStyle>
            <a:lvl1pPr algn="l">
              <a:defRPr/>
            </a:lvl1pPr>
          </a:lstStyle>
          <a:p>
            <a:fld id="{7DD73DA1-8282-47D6-A01B-31A6EC89F92C}" type="datetime1">
              <a:rPr lang="ja-JP" altLang="en-US" smtClean="0"/>
              <a:pPr/>
              <a:t>2022/2/16</a:t>
            </a:fld>
            <a:endParaRPr lang="ja-JP" altLang="en-US"/>
          </a:p>
        </p:txBody>
      </p:sp>
      <p:sp>
        <p:nvSpPr>
          <p:cNvPr id="6" name="Footer Placeholder 5"/>
          <p:cNvSpPr>
            <a:spLocks noGrp="1"/>
          </p:cNvSpPr>
          <p:nvPr>
            <p:ph type="ftr" sz="quarter" idx="11"/>
          </p:nvPr>
        </p:nvSpPr>
        <p:spPr>
          <a:xfrm>
            <a:off x="4800600" y="6459787"/>
            <a:ext cx="4648200" cy="365125"/>
          </a:xfrm>
        </p:spPr>
        <p:txBody>
          <a:bodyPr/>
          <a:lstStyle>
            <a:lvl1pPr algn="l">
              <a:defRPr>
                <a:solidFill>
                  <a:schemeClr val="tx2"/>
                </a:solidFill>
              </a:defRPr>
            </a:lvl1pPr>
          </a:lstStyle>
          <a:p>
            <a:endParaRPr lang="ja-JP" altLang="en-US">
              <a:solidFill>
                <a:srgbClr val="344068"/>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F3334D7B-CA64-4E4D-9449-5C6E79CC158A}" type="slidenum">
              <a:rPr lang="ja-JP" altLang="en-US" smtClean="0">
                <a:solidFill>
                  <a:srgbClr val="344068"/>
                </a:solidFill>
              </a:rPr>
              <a:pPr/>
              <a:t>‹#›</a:t>
            </a:fld>
            <a:endParaRPr lang="ja-JP" altLang="en-US">
              <a:solidFill>
                <a:srgbClr val="344068"/>
              </a:solidFill>
            </a:endParaRPr>
          </a:p>
        </p:txBody>
      </p:sp>
    </p:spTree>
    <p:extLst>
      <p:ext uri="{BB962C8B-B14F-4D97-AF65-F5344CB8AC3E}">
        <p14:creationId xmlns:p14="http://schemas.microsoft.com/office/powerpoint/2010/main" val="678620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Content Placeholder 2"/>
          <p:cNvSpPr>
            <a:spLocks noGrp="1"/>
          </p:cNvSpPr>
          <p:nvPr>
            <p:ph idx="1"/>
          </p:nvPr>
        </p:nvSpPr>
        <p:spPr/>
        <p:txBody>
          <a:bodyPr>
            <a:normAutofit/>
          </a:bodyPr>
          <a:lstStyle>
            <a:lvl1pPr>
              <a:lnSpc>
                <a:spcPts val="2600"/>
              </a:lnSpc>
              <a:spcBef>
                <a:spcPts val="600"/>
              </a:spcBef>
              <a:spcAft>
                <a:spcPts val="600"/>
              </a:spcAft>
              <a:defRPr sz="2000">
                <a:latin typeface="メイリオ" panose="020B0604030504040204" pitchFamily="50" charset="-128"/>
                <a:ea typeface="メイリオ" panose="020B0604030504040204" pitchFamily="50" charset="-128"/>
              </a:defRPr>
            </a:lvl1pPr>
            <a:lvl2pPr>
              <a:lnSpc>
                <a:spcPts val="2600"/>
              </a:lnSpc>
              <a:spcBef>
                <a:spcPts val="600"/>
              </a:spcBef>
              <a:spcAft>
                <a:spcPts val="600"/>
              </a:spcAft>
              <a:defRPr sz="2000">
                <a:latin typeface="メイリオ" panose="020B0604030504040204" pitchFamily="50" charset="-128"/>
                <a:ea typeface="メイリオ" panose="020B0604030504040204" pitchFamily="50" charset="-128"/>
              </a:defRPr>
            </a:lvl2pPr>
            <a:lvl3pPr>
              <a:defRPr sz="2000">
                <a:latin typeface="メイリオ" panose="020B0604030504040204" pitchFamily="50" charset="-128"/>
                <a:ea typeface="メイリオ" panose="020B0604030504040204" pitchFamily="50" charset="-128"/>
              </a:defRPr>
            </a:lvl3pPr>
            <a:lvl4pPr>
              <a:defRPr sz="2000">
                <a:latin typeface="メイリオ" panose="020B0604030504040204" pitchFamily="50" charset="-128"/>
                <a:ea typeface="メイリオ" panose="020B0604030504040204" pitchFamily="50" charset="-128"/>
              </a:defRPr>
            </a:lvl4pPr>
            <a:lvl5pPr>
              <a:defRPr sz="2000">
                <a:latin typeface="メイリオ" panose="020B0604030504040204" pitchFamily="50" charset="-128"/>
                <a:ea typeface="メイリオ" panose="020B0604030504040204"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fld id="{5F688FE1-34A5-49AA-9E70-3D5E22D66E88}" type="datetime1">
              <a:rPr kumimoji="1" lang="ja-JP" altLang="en-US" smtClean="0"/>
              <a:t>2022/2/16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3334D7B-CA64-4E4D-9449-5C6E79CC158A}" type="slidenum">
              <a:rPr lang="ja-JP" altLang="en-US" smtClean="0"/>
              <a:pPr/>
              <a:t>‹#›</a:t>
            </a:fld>
            <a:endParaRPr lang="ja-JP" altLang="en-US" dirty="0"/>
          </a:p>
        </p:txBody>
      </p:sp>
    </p:spTree>
    <p:extLst>
      <p:ext uri="{BB962C8B-B14F-4D97-AF65-F5344CB8AC3E}">
        <p14:creationId xmlns:p14="http://schemas.microsoft.com/office/powerpoint/2010/main" val="25029425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1"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6"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D080C1D-9D53-4CBE-B5BC-55F408086C52}" type="datetime1">
              <a:rPr lang="ja-JP" altLang="en-US" smtClean="0"/>
              <a:pPr/>
              <a:t>2022/2/16</a:t>
            </a:fld>
            <a:endParaRPr lang="ja-JP" altLang="en-US"/>
          </a:p>
        </p:txBody>
      </p:sp>
      <p:sp>
        <p:nvSpPr>
          <p:cNvPr id="6" name="Footer Placeholder 5"/>
          <p:cNvSpPr>
            <a:spLocks noGrp="1"/>
          </p:cNvSpPr>
          <p:nvPr>
            <p:ph type="ftr" sz="quarter" idx="11"/>
          </p:nvPr>
        </p:nvSpPr>
        <p:spPr/>
        <p:txBody>
          <a:bodyPr/>
          <a:lstStyle/>
          <a:p>
            <a:endParaRPr lang="ja-JP" altLang="en-US"/>
          </a:p>
        </p:txBody>
      </p:sp>
      <p:sp>
        <p:nvSpPr>
          <p:cNvPr id="7" name="Slide Number Placeholder 6"/>
          <p:cNvSpPr>
            <a:spLocks noGrp="1"/>
          </p:cNvSpPr>
          <p:nvPr>
            <p:ph type="sldNum" sz="quarter" idx="12"/>
          </p:nvPr>
        </p:nvSpPr>
        <p:spPr/>
        <p:txBody>
          <a:bodyPr/>
          <a:lstStyle/>
          <a:p>
            <a:fld id="{F3334D7B-CA64-4E4D-9449-5C6E79CC158A}" type="slidenum">
              <a:rPr lang="ja-JP" altLang="en-US" smtClean="0"/>
              <a:pPr/>
              <a:t>‹#›</a:t>
            </a:fld>
            <a:endParaRPr lang="ja-JP" altLang="en-US"/>
          </a:p>
        </p:txBody>
      </p:sp>
    </p:spTree>
    <p:extLst>
      <p:ext uri="{BB962C8B-B14F-4D97-AF65-F5344CB8AC3E}">
        <p14:creationId xmlns:p14="http://schemas.microsoft.com/office/powerpoint/2010/main" val="14707154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FF222D1-91D2-4FB4-8150-BD623B95B5A1}" type="datetime1">
              <a:rPr lang="ja-JP" altLang="en-US" smtClean="0"/>
              <a:pPr/>
              <a:t>2022/2/16</a:t>
            </a:fld>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F3334D7B-CA64-4E4D-9449-5C6E79CC158A}" type="slidenum">
              <a:rPr lang="ja-JP" altLang="en-US" smtClean="0"/>
              <a:pPr/>
              <a:t>‹#›</a:t>
            </a:fld>
            <a:endParaRPr lang="ja-JP" altLang="en-US"/>
          </a:p>
        </p:txBody>
      </p:sp>
    </p:spTree>
    <p:extLst>
      <p:ext uri="{BB962C8B-B14F-4D97-AF65-F5344CB8AC3E}">
        <p14:creationId xmlns:p14="http://schemas.microsoft.com/office/powerpoint/2010/main" val="1213397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3176"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6"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C255F1C-F294-44FA-B4D2-2C666E22DE73}" type="datetime1">
              <a:rPr lang="ja-JP" altLang="en-US" smtClean="0"/>
              <a:pPr/>
              <a:t>2022/2/16</a:t>
            </a:fld>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F3334D7B-CA64-4E4D-9449-5C6E79CC158A}" type="slidenum">
              <a:rPr lang="ja-JP" altLang="en-US" smtClean="0"/>
              <a:pPr/>
              <a:t>‹#›</a:t>
            </a:fld>
            <a:endParaRPr lang="ja-JP" altLang="en-US"/>
          </a:p>
        </p:txBody>
      </p:sp>
    </p:spTree>
    <p:extLst>
      <p:ext uri="{BB962C8B-B14F-4D97-AF65-F5344CB8AC3E}">
        <p14:creationId xmlns:p14="http://schemas.microsoft.com/office/powerpoint/2010/main" val="3701256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1">
                <a:solidFill>
                  <a:schemeClr val="tx1">
                    <a:lumMod val="85000"/>
                    <a:lumOff val="15000"/>
                  </a:schemeClr>
                </a:solidFill>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b="1" cap="all" spc="200" baseline="0">
                <a:solidFill>
                  <a:schemeClr val="tx2"/>
                </a:solidFill>
                <a:latin typeface="メイリオ" panose="020B0604030504040204" pitchFamily="50" charset="-128"/>
                <a:ea typeface="メイリオ" panose="020B0604030504040204" pitchFamily="50" charset="-128"/>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dirty="0"/>
              <a:t>マスター テキストの書式設定</a:t>
            </a:r>
          </a:p>
        </p:txBody>
      </p:sp>
      <p:sp>
        <p:nvSpPr>
          <p:cNvPr id="4" name="Date Placeholder 3"/>
          <p:cNvSpPr>
            <a:spLocks noGrp="1"/>
          </p:cNvSpPr>
          <p:nvPr>
            <p:ph type="dt" sz="half" idx="10"/>
          </p:nvPr>
        </p:nvSpPr>
        <p:spPr/>
        <p:txBody>
          <a:bodyPr/>
          <a:lstStyle/>
          <a:p>
            <a:fld id="{DB0069A4-81CC-44CC-A995-621DD3289EE8}" type="datetime1">
              <a:rPr kumimoji="1" lang="ja-JP" altLang="en-US" smtClean="0"/>
              <a:t>2022/2/16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3334D7B-CA64-4E4D-9449-5C6E79CC158A}"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13685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lvl1pPr>
              <a:defRPr b="1">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Content Placeholder 2"/>
          <p:cNvSpPr>
            <a:spLocks noGrp="1"/>
          </p:cNvSpPr>
          <p:nvPr>
            <p:ph sz="half" idx="1"/>
          </p:nvPr>
        </p:nvSpPr>
        <p:spPr>
          <a:xfrm>
            <a:off x="1097280" y="1845734"/>
            <a:ext cx="4937760" cy="4023359"/>
          </a:xfrm>
        </p:spPr>
        <p:txBody>
          <a:bodyPr>
            <a:normAutofit/>
          </a:bodyPr>
          <a:lstStyle>
            <a:lvl1pPr>
              <a:defRPr sz="2000">
                <a:latin typeface="メイリオ" panose="020B0604030504040204" pitchFamily="50" charset="-128"/>
                <a:ea typeface="メイリオ" panose="020B0604030504040204" pitchFamily="50" charset="-128"/>
              </a:defRPr>
            </a:lvl1pPr>
            <a:lvl2pPr>
              <a:defRPr sz="2000">
                <a:latin typeface="メイリオ" panose="020B0604030504040204" pitchFamily="50" charset="-128"/>
                <a:ea typeface="メイリオ" panose="020B0604030504040204" pitchFamily="50" charset="-128"/>
              </a:defRPr>
            </a:lvl2pPr>
            <a:lvl3pPr>
              <a:defRPr sz="2000">
                <a:latin typeface="メイリオ" panose="020B0604030504040204" pitchFamily="50" charset="-128"/>
                <a:ea typeface="メイリオ" panose="020B0604030504040204" pitchFamily="50" charset="-128"/>
              </a:defRPr>
            </a:lvl3pPr>
            <a:lvl4pPr>
              <a:defRPr sz="2000">
                <a:latin typeface="メイリオ" panose="020B0604030504040204" pitchFamily="50" charset="-128"/>
                <a:ea typeface="メイリオ" panose="020B0604030504040204" pitchFamily="50" charset="-128"/>
              </a:defRPr>
            </a:lvl4pPr>
            <a:lvl5pPr>
              <a:defRPr sz="2000">
                <a:latin typeface="メイリオ" panose="020B0604030504040204" pitchFamily="50" charset="-128"/>
                <a:ea typeface="メイリオ" panose="020B0604030504040204"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Content Placeholder 3"/>
          <p:cNvSpPr>
            <a:spLocks noGrp="1"/>
          </p:cNvSpPr>
          <p:nvPr>
            <p:ph sz="half" idx="2"/>
          </p:nvPr>
        </p:nvSpPr>
        <p:spPr>
          <a:xfrm>
            <a:off x="6217920" y="1845735"/>
            <a:ext cx="4937760" cy="4023360"/>
          </a:xfrm>
        </p:spPr>
        <p:txBody>
          <a:bodyPr>
            <a:normAutofit/>
          </a:bodyPr>
          <a:lstStyle>
            <a:lvl1pPr>
              <a:defRPr sz="2000">
                <a:latin typeface="メイリオ" panose="020B0604030504040204" pitchFamily="50" charset="-128"/>
                <a:ea typeface="メイリオ" panose="020B0604030504040204" pitchFamily="50" charset="-128"/>
              </a:defRPr>
            </a:lvl1pPr>
            <a:lvl2pPr>
              <a:defRPr sz="2000">
                <a:latin typeface="メイリオ" panose="020B0604030504040204" pitchFamily="50" charset="-128"/>
                <a:ea typeface="メイリオ" panose="020B0604030504040204" pitchFamily="50" charset="-128"/>
              </a:defRPr>
            </a:lvl2pPr>
            <a:lvl3pPr>
              <a:defRPr sz="2000">
                <a:latin typeface="メイリオ" panose="020B0604030504040204" pitchFamily="50" charset="-128"/>
                <a:ea typeface="メイリオ" panose="020B0604030504040204" pitchFamily="50" charset="-128"/>
              </a:defRPr>
            </a:lvl3pPr>
            <a:lvl4pPr>
              <a:defRPr sz="2000">
                <a:latin typeface="メイリオ" panose="020B0604030504040204" pitchFamily="50" charset="-128"/>
                <a:ea typeface="メイリオ" panose="020B0604030504040204" pitchFamily="50" charset="-128"/>
              </a:defRPr>
            </a:lvl4pPr>
            <a:lvl5pPr>
              <a:defRPr sz="2000">
                <a:latin typeface="メイリオ" panose="020B0604030504040204" pitchFamily="50" charset="-128"/>
                <a:ea typeface="メイリオ" panose="020B0604030504040204"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5" name="Date Placeholder 4"/>
          <p:cNvSpPr>
            <a:spLocks noGrp="1"/>
          </p:cNvSpPr>
          <p:nvPr>
            <p:ph type="dt" sz="half" idx="10"/>
          </p:nvPr>
        </p:nvSpPr>
        <p:spPr/>
        <p:txBody>
          <a:bodyPr/>
          <a:lstStyle/>
          <a:p>
            <a:fld id="{ADA0C8BF-545A-444B-858A-C91C1A52BD1E}" type="datetime1">
              <a:rPr kumimoji="1" lang="ja-JP" altLang="en-US" smtClean="0"/>
              <a:t>2022/2/16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3334D7B-CA64-4E4D-9449-5C6E79CC158A}" type="slidenum">
              <a:rPr kumimoji="1" lang="ja-JP" altLang="en-US" smtClean="0"/>
              <a:t>‹#›</a:t>
            </a:fld>
            <a:endParaRPr kumimoji="1" lang="ja-JP" altLang="en-US"/>
          </a:p>
        </p:txBody>
      </p:sp>
    </p:spTree>
    <p:extLst>
      <p:ext uri="{BB962C8B-B14F-4D97-AF65-F5344CB8AC3E}">
        <p14:creationId xmlns:p14="http://schemas.microsoft.com/office/powerpoint/2010/main" val="2751427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97280" y="2582335"/>
            <a:ext cx="493776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920" y="2582334"/>
            <a:ext cx="493776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51EEFC-24B1-47D5-8140-66B95917DE50}" type="datetime1">
              <a:rPr kumimoji="1" lang="ja-JP" altLang="en-US" smtClean="0"/>
              <a:t>2022/2/16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3334D7B-CA64-4E4D-9449-5C6E79CC158A}" type="slidenum">
              <a:rPr kumimoji="1" lang="ja-JP" altLang="en-US" smtClean="0"/>
              <a:t>‹#›</a:t>
            </a:fld>
            <a:endParaRPr kumimoji="1" lang="ja-JP" altLang="en-US"/>
          </a:p>
        </p:txBody>
      </p:sp>
    </p:spTree>
    <p:extLst>
      <p:ext uri="{BB962C8B-B14F-4D97-AF65-F5344CB8AC3E}">
        <p14:creationId xmlns:p14="http://schemas.microsoft.com/office/powerpoint/2010/main" val="2282735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0B28CFE-EB5F-4639-9192-467ACB078C2E}" type="datetime1">
              <a:rPr kumimoji="1" lang="ja-JP" altLang="en-US" smtClean="0"/>
              <a:t>2022/2/16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3334D7B-CA64-4E4D-9449-5C6E79CC158A}" type="slidenum">
              <a:rPr kumimoji="1" lang="ja-JP" altLang="en-US" smtClean="0"/>
              <a:t>‹#›</a:t>
            </a:fld>
            <a:endParaRPr kumimoji="1" lang="ja-JP" altLang="en-US"/>
          </a:p>
        </p:txBody>
      </p:sp>
    </p:spTree>
    <p:extLst>
      <p:ext uri="{BB962C8B-B14F-4D97-AF65-F5344CB8AC3E}">
        <p14:creationId xmlns:p14="http://schemas.microsoft.com/office/powerpoint/2010/main" val="3496336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1887638-7418-4FC7-AED9-0F976C4E50D3}" type="datetime1">
              <a:rPr kumimoji="1" lang="ja-JP" altLang="en-US" smtClean="0"/>
              <a:t>2022/2/16</a:t>
            </a:fld>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9" name="Slide Number Placeholder 8"/>
          <p:cNvSpPr>
            <a:spLocks noGrp="1"/>
          </p:cNvSpPr>
          <p:nvPr>
            <p:ph type="sldNum" sz="quarter" idx="12"/>
          </p:nvPr>
        </p:nvSpPr>
        <p:spPr/>
        <p:txBody>
          <a:bodyPr/>
          <a:lstStyle/>
          <a:p>
            <a:fld id="{F3334D7B-CA64-4E4D-9449-5C6E79CC158A}" type="slidenum">
              <a:rPr kumimoji="1" lang="ja-JP" altLang="en-US" smtClean="0"/>
              <a:t>‹#›</a:t>
            </a:fld>
            <a:endParaRPr kumimoji="1" lang="ja-JP" altLang="en-US"/>
          </a:p>
        </p:txBody>
      </p:sp>
    </p:spTree>
    <p:extLst>
      <p:ext uri="{BB962C8B-B14F-4D97-AF65-F5344CB8AC3E}">
        <p14:creationId xmlns:p14="http://schemas.microsoft.com/office/powerpoint/2010/main" val="1794366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A284C228-922D-4570-B2FC-7AAADB2C5A3F}" type="datetime1">
              <a:rPr kumimoji="1" lang="ja-JP" altLang="en-US" smtClean="0"/>
              <a:t>2022/2/16</a:t>
            </a:fld>
            <a:endParaRPr kumimoji="1" lang="ja-JP"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F3334D7B-CA64-4E4D-9449-5C6E79CC158A}" type="slidenum">
              <a:rPr kumimoji="1" lang="ja-JP" altLang="en-US" smtClean="0"/>
              <a:t>‹#›</a:t>
            </a:fld>
            <a:endParaRPr kumimoji="1" lang="ja-JP" altLang="en-US"/>
          </a:p>
        </p:txBody>
      </p:sp>
    </p:spTree>
    <p:extLst>
      <p:ext uri="{BB962C8B-B14F-4D97-AF65-F5344CB8AC3E}">
        <p14:creationId xmlns:p14="http://schemas.microsoft.com/office/powerpoint/2010/main" val="603981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62D937-7448-4C8A-8638-145414983F90}" type="datetime1">
              <a:rPr kumimoji="1" lang="ja-JP" altLang="en-US" smtClean="0"/>
              <a:t>2022/2/16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3334D7B-CA64-4E4D-9449-5C6E79CC158A}" type="slidenum">
              <a:rPr kumimoji="1" lang="ja-JP" altLang="en-US" smtClean="0"/>
              <a:t>‹#›</a:t>
            </a:fld>
            <a:endParaRPr kumimoji="1" lang="ja-JP" altLang="en-US"/>
          </a:p>
        </p:txBody>
      </p:sp>
    </p:spTree>
    <p:extLst>
      <p:ext uri="{BB962C8B-B14F-4D97-AF65-F5344CB8AC3E}">
        <p14:creationId xmlns:p14="http://schemas.microsoft.com/office/powerpoint/2010/main" val="1694744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A3B9D203-80ED-414A-81F7-F1419EF81512}" type="datetime1">
              <a:rPr kumimoji="1" lang="ja-JP" altLang="en-US" smtClean="0"/>
              <a:t>2022/2/16</a:t>
            </a:fld>
            <a:endParaRPr kumimoji="1" lang="ja-JP"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kumimoji="1" lang="ja-JP" alt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F3334D7B-CA64-4E4D-9449-5C6E79CC158A}" type="slidenum">
              <a:rPr kumimoji="1" lang="ja-JP" altLang="en-US" smtClean="0"/>
              <a:t>‹#›</a:t>
            </a:fld>
            <a:endParaRPr kumimoji="1" lang="ja-JP"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973697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l" defTabSz="914400" rtl="0" eaLnBrk="1" latinLnBrk="0" hangingPunct="1">
        <a:lnSpc>
          <a:spcPct val="85000"/>
        </a:lnSpc>
        <a:spcBef>
          <a:spcPct val="0"/>
        </a:spcBef>
        <a:buNone/>
        <a:defRPr kumimoji="1" sz="4800" b="1" kern="1200" spc="-50" baseline="0">
          <a:solidFill>
            <a:schemeClr val="tx1">
              <a:lumMod val="75000"/>
              <a:lumOff val="25000"/>
            </a:schemeClr>
          </a:solidFill>
          <a:latin typeface="メイリオ" panose="020B0604030504040204" pitchFamily="50" charset="-128"/>
          <a:ea typeface="メイリオ" panose="020B0604030504040204" pitchFamily="50" charset="-128"/>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6"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6"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5"/>
            <a:ext cx="10058400" cy="1450757"/>
          </a:xfrm>
          <a:prstGeom prst="rect">
            <a:avLst/>
          </a:prstGeom>
        </p:spPr>
        <p:txBody>
          <a:bodyPr vert="horz" lIns="91440" tIns="45720" rIns="91440" bIns="45720" rtlCol="0" anchor="b">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1097280" y="6459787"/>
            <a:ext cx="2472271" cy="365125"/>
          </a:xfrm>
          <a:prstGeom prst="rect">
            <a:avLst/>
          </a:prstGeom>
        </p:spPr>
        <p:txBody>
          <a:bodyPr vert="horz" lIns="91440" tIns="45720" rIns="91440" bIns="45720" rtlCol="0" anchor="ctr"/>
          <a:lstStyle>
            <a:lvl1pPr algn="l">
              <a:defRPr sz="900">
                <a:solidFill>
                  <a:srgbClr val="FFFFFF"/>
                </a:solidFill>
              </a:defRPr>
            </a:lvl1pPr>
          </a:lstStyle>
          <a:p>
            <a:fld id="{EB16F6C8-5AF4-4DEB-899F-7A9CEB2CF3DB}" type="datetime1">
              <a:rPr lang="ja-JP" altLang="en-US" smtClean="0"/>
              <a:pPr/>
              <a:t>2022/2/16</a:t>
            </a:fld>
            <a:endParaRPr lang="ja-JP" altLang="en-US"/>
          </a:p>
        </p:txBody>
      </p:sp>
      <p:sp>
        <p:nvSpPr>
          <p:cNvPr id="5" name="Footer Placeholder 4"/>
          <p:cNvSpPr>
            <a:spLocks noGrp="1"/>
          </p:cNvSpPr>
          <p:nvPr>
            <p:ph type="ftr" sz="quarter" idx="3"/>
          </p:nvPr>
        </p:nvSpPr>
        <p:spPr>
          <a:xfrm>
            <a:off x="3686185" y="6459787"/>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ja-JP" altLang="en-US"/>
          </a:p>
        </p:txBody>
      </p:sp>
      <p:sp>
        <p:nvSpPr>
          <p:cNvPr id="6" name="Slide Number Placeholder 5"/>
          <p:cNvSpPr>
            <a:spLocks noGrp="1"/>
          </p:cNvSpPr>
          <p:nvPr>
            <p:ph type="sldNum" sz="quarter" idx="4"/>
          </p:nvPr>
        </p:nvSpPr>
        <p:spPr>
          <a:xfrm>
            <a:off x="9900458" y="6459787"/>
            <a:ext cx="1312025" cy="365125"/>
          </a:xfrm>
          <a:prstGeom prst="rect">
            <a:avLst/>
          </a:prstGeom>
        </p:spPr>
        <p:txBody>
          <a:bodyPr vert="horz" lIns="91440" tIns="45720" rIns="91440" bIns="45720" rtlCol="0" anchor="ctr"/>
          <a:lstStyle>
            <a:lvl1pPr algn="r">
              <a:defRPr sz="1050">
                <a:solidFill>
                  <a:srgbClr val="FFFFFF"/>
                </a:solidFill>
              </a:defRPr>
            </a:lvl1pPr>
          </a:lstStyle>
          <a:p>
            <a:fld id="{F3334D7B-CA64-4E4D-9449-5C6E79CC158A}" type="slidenum">
              <a:rPr lang="ja-JP" altLang="en-US" smtClean="0"/>
              <a:pPr/>
              <a:t>‹#›</a:t>
            </a:fld>
            <a:endParaRPr lang="ja-JP"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05563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defTabSz="914400" rtl="0" eaLnBrk="1" latinLnBrk="0" hangingPunct="1">
        <a:lnSpc>
          <a:spcPct val="85000"/>
        </a:lnSpc>
        <a:spcBef>
          <a:spcPct val="0"/>
        </a:spcBef>
        <a:buNone/>
        <a:defRPr kumimoji="1" sz="4800" b="1" kern="1200" spc="-50" baseline="0">
          <a:solidFill>
            <a:schemeClr val="tx1">
              <a:lumMod val="75000"/>
              <a:lumOff val="25000"/>
            </a:schemeClr>
          </a:solidFill>
          <a:latin typeface="メイリオ" panose="020B0604030504040204" pitchFamily="50" charset="-128"/>
          <a:ea typeface="メイリオ" panose="020B0604030504040204" pitchFamily="50" charset="-128"/>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097280" y="758952"/>
            <a:ext cx="10313670" cy="3566160"/>
          </a:xfrm>
        </p:spPr>
        <p:txBody>
          <a:bodyPr>
            <a:normAutofit/>
          </a:bodyPr>
          <a:lstStyle/>
          <a:p>
            <a:r>
              <a:rPr lang="ja-JP" altLang="en-US" sz="6000" dirty="0"/>
              <a:t>障がい者虐待防止法について</a:t>
            </a:r>
            <a:r>
              <a:rPr lang="en-US" altLang="ja-JP" sz="6000" dirty="0"/>
              <a:t/>
            </a:r>
            <a:br>
              <a:rPr lang="en-US" altLang="ja-JP" sz="6000" dirty="0"/>
            </a:br>
            <a:r>
              <a:rPr lang="ja-JP" altLang="en-US" sz="6000" dirty="0"/>
              <a:t>　　　　　　　　</a:t>
            </a:r>
            <a:r>
              <a:rPr lang="ja-JP" altLang="en-US" sz="2400" b="0" dirty="0" smtClean="0">
                <a:solidFill>
                  <a:schemeClr val="tx2"/>
                </a:solidFill>
              </a:rPr>
              <a:t>～</a:t>
            </a:r>
            <a:r>
              <a:rPr lang="ja-JP" altLang="en-US" sz="3200" b="0" dirty="0" smtClean="0">
                <a:solidFill>
                  <a:schemeClr val="tx2"/>
                </a:solidFill>
              </a:rPr>
              <a:t>事業所向け研修用</a:t>
            </a:r>
            <a:r>
              <a:rPr lang="ja-JP" altLang="en-US" sz="2400" b="0" dirty="0" smtClean="0"/>
              <a:t>～</a:t>
            </a:r>
            <a:endParaRPr kumimoji="1" lang="ja-JP" altLang="en-US" sz="2400" b="0" dirty="0"/>
          </a:p>
        </p:txBody>
      </p:sp>
      <p:sp>
        <p:nvSpPr>
          <p:cNvPr id="3" name="サブタイトル 2"/>
          <p:cNvSpPr>
            <a:spLocks noGrp="1"/>
          </p:cNvSpPr>
          <p:nvPr>
            <p:ph type="subTitle" idx="1"/>
          </p:nvPr>
        </p:nvSpPr>
        <p:spPr/>
        <p:txBody>
          <a:bodyPr/>
          <a:lstStyle/>
          <a:p>
            <a:endParaRPr lang="en-US" altLang="ja-JP" dirty="0"/>
          </a:p>
          <a:p>
            <a:pPr algn="r"/>
            <a:r>
              <a:rPr lang="ja-JP" altLang="en-US" dirty="0"/>
              <a:t>福祉部　障がい政策課　自立支援係</a:t>
            </a:r>
          </a:p>
        </p:txBody>
      </p:sp>
    </p:spTree>
    <p:extLst>
      <p:ext uri="{BB962C8B-B14F-4D97-AF65-F5344CB8AC3E}">
        <p14:creationId xmlns:p14="http://schemas.microsoft.com/office/powerpoint/2010/main" val="35846136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a:t>通報者の保護、通報された側の立場</a:t>
            </a:r>
          </a:p>
        </p:txBody>
      </p:sp>
      <p:sp>
        <p:nvSpPr>
          <p:cNvPr id="3" name="コンテンツ プレースホルダー 2"/>
          <p:cNvSpPr>
            <a:spLocks noGrp="1"/>
          </p:cNvSpPr>
          <p:nvPr>
            <p:ph idx="1"/>
          </p:nvPr>
        </p:nvSpPr>
        <p:spPr>
          <a:xfrm>
            <a:off x="1066800" y="1552588"/>
            <a:ext cx="10058400" cy="4224757"/>
          </a:xfrm>
        </p:spPr>
        <p:txBody>
          <a:bodyPr>
            <a:normAutofit fontScale="92500" lnSpcReduction="10000"/>
          </a:bodyPr>
          <a:lstStyle/>
          <a:p>
            <a:endParaRPr kumimoji="1" lang="en-US" altLang="ja-JP" sz="2400" dirty="0"/>
          </a:p>
          <a:p>
            <a:pPr marL="0" indent="0">
              <a:lnSpc>
                <a:spcPct val="110000"/>
              </a:lnSpc>
              <a:buNone/>
            </a:pPr>
            <a:r>
              <a:rPr lang="ja-JP" altLang="en-US" sz="2600" b="1" dirty="0" smtClean="0"/>
              <a:t>〇 通報者</a:t>
            </a:r>
            <a:r>
              <a:rPr lang="ja-JP" altLang="en-US" sz="2600" b="1" dirty="0"/>
              <a:t>の保護</a:t>
            </a:r>
            <a:endParaRPr lang="en-US" altLang="ja-JP" sz="2600" b="1" dirty="0"/>
          </a:p>
          <a:p>
            <a:pPr marL="0" indent="0">
              <a:lnSpc>
                <a:spcPct val="110000"/>
              </a:lnSpc>
              <a:buNone/>
            </a:pPr>
            <a:r>
              <a:rPr lang="ja-JP" altLang="en-US" sz="2600" dirty="0"/>
              <a:t>　</a:t>
            </a:r>
            <a:r>
              <a:rPr lang="ja-JP" altLang="en-US" sz="2600" dirty="0" smtClean="0"/>
              <a:t> </a:t>
            </a:r>
            <a:r>
              <a:rPr lang="ja-JP" altLang="en-US" sz="2600" u="sng" dirty="0" smtClean="0"/>
              <a:t>障害者</a:t>
            </a:r>
            <a:r>
              <a:rPr lang="ja-JP" altLang="en-US" sz="2600" u="sng" dirty="0"/>
              <a:t>虐待防止法では</a:t>
            </a:r>
            <a:r>
              <a:rPr lang="ja-JP" altLang="en-US" sz="2600" dirty="0"/>
              <a:t>、虐待を発見した職員が、直接区市町村等へ通報する場合、通報した職員は通報したことを理由に解雇その他不利益な取り扱いを受けないこととされています</a:t>
            </a:r>
            <a:r>
              <a:rPr lang="ja-JP" altLang="en-US" sz="2600" dirty="0" smtClean="0"/>
              <a:t>。</a:t>
            </a:r>
            <a:endParaRPr lang="en-US" altLang="ja-JP" sz="2600" dirty="0"/>
          </a:p>
          <a:p>
            <a:pPr marL="0" indent="0">
              <a:lnSpc>
                <a:spcPct val="110000"/>
              </a:lnSpc>
              <a:buNone/>
            </a:pPr>
            <a:r>
              <a:rPr kumimoji="1" lang="ja-JP" altLang="en-US" sz="2600" b="1" dirty="0" smtClean="0"/>
              <a:t>〇 通報</a:t>
            </a:r>
            <a:r>
              <a:rPr kumimoji="1" lang="ja-JP" altLang="en-US" sz="2600" b="1" dirty="0"/>
              <a:t>された側</a:t>
            </a:r>
            <a:endParaRPr kumimoji="1" lang="en-US" altLang="ja-JP" sz="2600" b="1" dirty="0"/>
          </a:p>
          <a:p>
            <a:pPr marL="0" indent="0">
              <a:lnSpc>
                <a:spcPct val="110000"/>
              </a:lnSpc>
              <a:buNone/>
            </a:pPr>
            <a:r>
              <a:rPr kumimoji="1" lang="ja-JP" altLang="en-US" sz="2600" dirty="0"/>
              <a:t>　</a:t>
            </a:r>
            <a:r>
              <a:rPr kumimoji="1" lang="ja-JP" altLang="en-US" sz="2600" dirty="0" smtClean="0"/>
              <a:t> </a:t>
            </a:r>
            <a:r>
              <a:rPr kumimoji="1" lang="ja-JP" altLang="en-US" sz="2600" u="sng" dirty="0" smtClean="0"/>
              <a:t>障害者</a:t>
            </a:r>
            <a:r>
              <a:rPr kumimoji="1" lang="ja-JP" altLang="en-US" sz="2600" u="sng" dirty="0"/>
              <a:t>虐待防止法では</a:t>
            </a:r>
            <a:r>
              <a:rPr kumimoji="1" lang="ja-JP" altLang="en-US" sz="2600" dirty="0"/>
              <a:t>、あくまで障がい者が安心して生活できるための法律であり、虐待をした人を処罰したり、逮捕したりするための法律ではありません。</a:t>
            </a:r>
          </a:p>
        </p:txBody>
      </p:sp>
    </p:spTree>
    <p:extLst>
      <p:ext uri="{BB962C8B-B14F-4D97-AF65-F5344CB8AC3E}">
        <p14:creationId xmlns:p14="http://schemas.microsoft.com/office/powerpoint/2010/main" val="2769787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コンテンツ プレースホルダー 6"/>
          <p:cNvGraphicFramePr>
            <a:graphicFrameLocks/>
          </p:cNvGraphicFramePr>
          <p:nvPr>
            <p:extLst>
              <p:ext uri="{D42A27DB-BD31-4B8C-83A1-F6EECF244321}">
                <p14:modId xmlns:p14="http://schemas.microsoft.com/office/powerpoint/2010/main" val="2679243098"/>
              </p:ext>
            </p:extLst>
          </p:nvPr>
        </p:nvGraphicFramePr>
        <p:xfrm>
          <a:off x="281492" y="286607"/>
          <a:ext cx="11689976" cy="60783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コンテンツ プレースホルダー 2"/>
          <p:cNvSpPr>
            <a:spLocks noGrp="1"/>
          </p:cNvSpPr>
          <p:nvPr>
            <p:ph idx="1"/>
          </p:nvPr>
        </p:nvSpPr>
        <p:spPr>
          <a:xfrm>
            <a:off x="837303" y="2374323"/>
            <a:ext cx="11134165" cy="5704609"/>
          </a:xfrm>
        </p:spPr>
        <p:txBody>
          <a:bodyPr>
            <a:normAutofit/>
          </a:bodyPr>
          <a:lstStyle/>
          <a:p>
            <a:pPr marL="0" indent="0">
              <a:lnSpc>
                <a:spcPts val="2901"/>
              </a:lnSpc>
              <a:buNone/>
            </a:pPr>
            <a:r>
              <a:rPr lang="ja-JP" altLang="en-US" sz="2600" b="1" dirty="0"/>
              <a:t>「板橋区虐待対応フローチャート」（養護者）</a:t>
            </a:r>
            <a:endParaRPr lang="en-US" altLang="ja-JP" sz="2600" b="1" dirty="0"/>
          </a:p>
          <a:p>
            <a:pPr marL="0" indent="0">
              <a:lnSpc>
                <a:spcPts val="2901"/>
              </a:lnSpc>
              <a:buNone/>
            </a:pPr>
            <a:r>
              <a:rPr lang="ja-JP" altLang="en-US" sz="2600" dirty="0"/>
              <a:t>☞　養護者虐待の</a:t>
            </a:r>
            <a:r>
              <a:rPr lang="ja-JP" altLang="en-US" sz="2400" dirty="0"/>
              <a:t>受付後</a:t>
            </a:r>
            <a:r>
              <a:rPr lang="ja-JP" altLang="en-US" sz="2600" dirty="0"/>
              <a:t>の流れが記載されています。</a:t>
            </a:r>
            <a:endParaRPr lang="en-US" altLang="ja-JP" sz="2600" dirty="0"/>
          </a:p>
          <a:p>
            <a:pPr marL="0" indent="0">
              <a:lnSpc>
                <a:spcPts val="2901"/>
              </a:lnSpc>
              <a:buNone/>
            </a:pPr>
            <a:r>
              <a:rPr lang="ja-JP" altLang="en-US" sz="2600" b="1" dirty="0"/>
              <a:t>「板橋区虐待対応フローチャート」（施設等）</a:t>
            </a:r>
            <a:endParaRPr lang="en-US" altLang="ja-JP" sz="2600" b="1" dirty="0"/>
          </a:p>
          <a:p>
            <a:pPr marL="0" indent="0">
              <a:lnSpc>
                <a:spcPts val="2901"/>
              </a:lnSpc>
              <a:buNone/>
            </a:pPr>
            <a:r>
              <a:rPr lang="ja-JP" altLang="en-US" sz="2600" dirty="0"/>
              <a:t>☞　施設従事者等の虐待の受付後の流れが記載されています。</a:t>
            </a:r>
            <a:endParaRPr lang="en-US" altLang="ja-JP" sz="2600" dirty="0"/>
          </a:p>
          <a:p>
            <a:pPr marL="0" indent="0">
              <a:lnSpc>
                <a:spcPts val="2901"/>
              </a:lnSpc>
              <a:buNone/>
            </a:pPr>
            <a:r>
              <a:rPr lang="ja-JP" altLang="en-US" sz="2600" b="1" dirty="0"/>
              <a:t>「事業所向け参考資料」</a:t>
            </a:r>
            <a:endParaRPr lang="en-US" altLang="ja-JP" sz="2600" b="1" dirty="0"/>
          </a:p>
          <a:p>
            <a:pPr marL="0" indent="0">
              <a:lnSpc>
                <a:spcPts val="2901"/>
              </a:lnSpc>
              <a:buNone/>
            </a:pPr>
            <a:r>
              <a:rPr lang="ja-JP" altLang="en-US" sz="2600" dirty="0"/>
              <a:t>☞　厚生労働省</a:t>
            </a:r>
            <a:r>
              <a:rPr lang="en-US" altLang="ja-JP" sz="2600" dirty="0"/>
              <a:t>『</a:t>
            </a:r>
            <a:r>
              <a:rPr lang="ja-JP" altLang="en-US" sz="2600" dirty="0"/>
              <a:t>障害者福祉施設等における障害者虐待の防止と対応</a:t>
            </a:r>
            <a:r>
              <a:rPr lang="en-US" altLang="ja-JP" sz="2600" dirty="0"/>
              <a:t>』</a:t>
            </a:r>
          </a:p>
          <a:p>
            <a:pPr marL="0" indent="0">
              <a:lnSpc>
                <a:spcPts val="2901"/>
              </a:lnSpc>
              <a:buNone/>
            </a:pPr>
            <a:r>
              <a:rPr lang="ja-JP" altLang="en-US" sz="2600" dirty="0"/>
              <a:t>　　の手引きなどを載せています。</a:t>
            </a:r>
            <a:endParaRPr lang="en-US" altLang="ja-JP" sz="2600" dirty="0"/>
          </a:p>
          <a:p>
            <a:pPr marL="0" indent="0">
              <a:lnSpc>
                <a:spcPts val="2901"/>
              </a:lnSpc>
              <a:buNone/>
            </a:pPr>
            <a:r>
              <a:rPr lang="ja-JP" altLang="en-US" sz="2800" dirty="0"/>
              <a:t>　　　</a:t>
            </a:r>
            <a:endParaRPr lang="en-US" altLang="ja-JP" sz="2800" dirty="0"/>
          </a:p>
          <a:p>
            <a:pPr marL="0" indent="0">
              <a:lnSpc>
                <a:spcPts val="2901"/>
              </a:lnSpc>
              <a:buNone/>
            </a:pPr>
            <a:endParaRPr lang="en-US" altLang="ja-JP" sz="2800" dirty="0"/>
          </a:p>
          <a:p>
            <a:pPr marL="0" indent="0">
              <a:lnSpc>
                <a:spcPts val="2901"/>
              </a:lnSpc>
              <a:buNone/>
            </a:pPr>
            <a:r>
              <a:rPr lang="ja-JP" altLang="en-US" sz="2800" dirty="0"/>
              <a:t>　　</a:t>
            </a:r>
          </a:p>
          <a:p>
            <a:pPr marL="0" indent="0">
              <a:lnSpc>
                <a:spcPts val="2901"/>
              </a:lnSpc>
              <a:buNone/>
            </a:pPr>
            <a:r>
              <a:rPr lang="ja-JP" altLang="en-US" sz="2800" dirty="0"/>
              <a:t>　</a:t>
            </a:r>
          </a:p>
        </p:txBody>
      </p:sp>
      <p:sp>
        <p:nvSpPr>
          <p:cNvPr id="5" name="タイトル 4">
            <a:extLst>
              <a:ext uri="{FF2B5EF4-FFF2-40B4-BE49-F238E27FC236}">
                <a16:creationId xmlns:a16="http://schemas.microsoft.com/office/drawing/2014/main" id="{7CC8793F-2FCF-4B9D-9F42-551DB0910EDD}"/>
              </a:ext>
            </a:extLst>
          </p:cNvPr>
          <p:cNvSpPr>
            <a:spLocks noGrp="1"/>
          </p:cNvSpPr>
          <p:nvPr>
            <p:ph type="title"/>
          </p:nvPr>
        </p:nvSpPr>
        <p:spPr>
          <a:xfrm>
            <a:off x="890154" y="0"/>
            <a:ext cx="10058400" cy="1450757"/>
          </a:xfrm>
        </p:spPr>
        <p:txBody>
          <a:bodyPr/>
          <a:lstStyle/>
          <a:p>
            <a:r>
              <a:rPr lang="ja-JP" altLang="en-US" dirty="0"/>
              <a:t>板橋区の</a:t>
            </a:r>
            <a:r>
              <a:rPr lang="en-US" altLang="ja-JP" dirty="0"/>
              <a:t>HP</a:t>
            </a:r>
            <a:r>
              <a:rPr lang="ja-JP" altLang="en-US" dirty="0"/>
              <a:t>①</a:t>
            </a:r>
          </a:p>
        </p:txBody>
      </p:sp>
    </p:spTree>
    <p:extLst>
      <p:ext uri="{BB962C8B-B14F-4D97-AF65-F5344CB8AC3E}">
        <p14:creationId xmlns:p14="http://schemas.microsoft.com/office/powerpoint/2010/main" val="14095785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コンテンツ プレースホルダー 6"/>
          <p:cNvGraphicFramePr>
            <a:graphicFrameLocks/>
          </p:cNvGraphicFramePr>
          <p:nvPr>
            <p:extLst>
              <p:ext uri="{D42A27DB-BD31-4B8C-83A1-F6EECF244321}">
                <p14:modId xmlns:p14="http://schemas.microsoft.com/office/powerpoint/2010/main" val="1911362287"/>
              </p:ext>
            </p:extLst>
          </p:nvPr>
        </p:nvGraphicFramePr>
        <p:xfrm>
          <a:off x="281492" y="286607"/>
          <a:ext cx="11689976" cy="60783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コンテンツ プレースホルダー 2"/>
          <p:cNvSpPr>
            <a:spLocks noGrp="1"/>
          </p:cNvSpPr>
          <p:nvPr>
            <p:ph idx="1"/>
          </p:nvPr>
        </p:nvSpPr>
        <p:spPr>
          <a:xfrm>
            <a:off x="559397" y="2125291"/>
            <a:ext cx="11134165" cy="5777346"/>
          </a:xfrm>
        </p:spPr>
        <p:txBody>
          <a:bodyPr anchor="ctr">
            <a:normAutofit/>
          </a:bodyPr>
          <a:lstStyle/>
          <a:p>
            <a:pPr marL="0" indent="0">
              <a:lnSpc>
                <a:spcPts val="2901"/>
              </a:lnSpc>
              <a:spcAft>
                <a:spcPts val="1200"/>
              </a:spcAft>
              <a:buNone/>
            </a:pPr>
            <a:r>
              <a:rPr lang="ja-JP" altLang="en-US" sz="2600" dirty="0"/>
              <a:t>「</a:t>
            </a:r>
            <a:r>
              <a:rPr lang="ja-JP" altLang="en-US" sz="2600" b="1" dirty="0"/>
              <a:t>地域自立支援協議会　権利擁護部会</a:t>
            </a:r>
            <a:r>
              <a:rPr lang="ja-JP" altLang="en-US" sz="2600" dirty="0" smtClean="0"/>
              <a:t>」</a:t>
            </a:r>
            <a:endParaRPr lang="en-US" altLang="ja-JP" sz="2600" dirty="0"/>
          </a:p>
          <a:p>
            <a:pPr marL="0" indent="0">
              <a:lnSpc>
                <a:spcPts val="2901"/>
              </a:lnSpc>
              <a:buNone/>
            </a:pPr>
            <a:r>
              <a:rPr lang="ja-JP" altLang="en-US" sz="2600" dirty="0"/>
              <a:t>☞　障害者差別解消法、障害者虐待防止法を取り扱っています。</a:t>
            </a:r>
            <a:endParaRPr lang="en-US" altLang="ja-JP" sz="2600" dirty="0"/>
          </a:p>
          <a:p>
            <a:pPr marL="0" indent="0">
              <a:lnSpc>
                <a:spcPts val="2901"/>
              </a:lnSpc>
              <a:buNone/>
            </a:pPr>
            <a:r>
              <a:rPr lang="ja-JP" altLang="en-US" sz="2600" dirty="0"/>
              <a:t>　　</a:t>
            </a:r>
            <a:r>
              <a:rPr lang="ja-JP" altLang="en-US" sz="2600" dirty="0" smtClean="0"/>
              <a:t>毎年度の</a:t>
            </a:r>
            <a:r>
              <a:rPr lang="ja-JP" altLang="en-US" sz="2600" dirty="0" err="1" smtClean="0"/>
              <a:t>板橋区障</a:t>
            </a:r>
            <a:r>
              <a:rPr lang="ja-JP" altLang="en-US" sz="2600" dirty="0" err="1"/>
              <a:t>がい</a:t>
            </a:r>
            <a:r>
              <a:rPr lang="ja-JP" altLang="en-US" sz="2600" dirty="0"/>
              <a:t>者虐待の通報等受付状況について</a:t>
            </a:r>
            <a:endParaRPr lang="en-US" altLang="ja-JP" sz="2600" dirty="0"/>
          </a:p>
          <a:p>
            <a:pPr marL="0" indent="0">
              <a:lnSpc>
                <a:spcPts val="2901"/>
              </a:lnSpc>
              <a:spcAft>
                <a:spcPts val="1200"/>
              </a:spcAft>
              <a:buNone/>
            </a:pPr>
            <a:r>
              <a:rPr lang="ja-JP" altLang="en-US" sz="2600" dirty="0"/>
              <a:t>　　報告しています。</a:t>
            </a:r>
            <a:endParaRPr lang="en-US" altLang="ja-JP" sz="2600" dirty="0"/>
          </a:p>
          <a:p>
            <a:pPr marL="0" indent="0">
              <a:lnSpc>
                <a:spcPts val="2901"/>
              </a:lnSpc>
              <a:buNone/>
            </a:pPr>
            <a:r>
              <a:rPr lang="ja-JP" altLang="en-US" sz="2600" dirty="0"/>
              <a:t>☞　</a:t>
            </a:r>
            <a:r>
              <a:rPr kumimoji="1" lang="ja-JP" altLang="en-US" sz="2600" b="0" i="0" u="none" strike="noStrike" kern="1200" cap="none" spc="0" normalizeH="0" baseline="0" noProof="0" dirty="0">
                <a:ln>
                  <a:noFill/>
                </a:ln>
                <a:solidFill>
                  <a:prstClr val="black">
                    <a:lumMod val="75000"/>
                    <a:lumOff val="25000"/>
                  </a:prstClr>
                </a:solidFill>
                <a:effectLst/>
                <a:uLnTx/>
                <a:uFillTx/>
              </a:rPr>
              <a:t>学識経験者、弁護士、相談支援事業所など幅広い方々が委員とし</a:t>
            </a:r>
            <a:endParaRPr kumimoji="1" lang="en-US" altLang="ja-JP" sz="2600" b="0" i="0" u="none" strike="noStrike" kern="1200" cap="none" spc="0" normalizeH="0" baseline="0" noProof="0" dirty="0">
              <a:ln>
                <a:noFill/>
              </a:ln>
              <a:solidFill>
                <a:prstClr val="black">
                  <a:lumMod val="75000"/>
                  <a:lumOff val="25000"/>
                </a:prstClr>
              </a:solidFill>
              <a:effectLst/>
              <a:uLnTx/>
              <a:uFillTx/>
            </a:endParaRPr>
          </a:p>
          <a:p>
            <a:pPr marL="0" indent="0">
              <a:lnSpc>
                <a:spcPts val="2901"/>
              </a:lnSpc>
              <a:buNone/>
            </a:pPr>
            <a:r>
              <a:rPr kumimoji="1" lang="ja-JP" altLang="en-US" sz="2600" b="0" i="0" u="none" strike="noStrike" kern="1200" cap="none" spc="0" normalizeH="0" baseline="0" noProof="0" dirty="0">
                <a:ln>
                  <a:noFill/>
                </a:ln>
                <a:solidFill>
                  <a:prstClr val="black">
                    <a:lumMod val="75000"/>
                    <a:lumOff val="25000"/>
                  </a:prstClr>
                </a:solidFill>
                <a:effectLst/>
                <a:uLnTx/>
                <a:uFillTx/>
              </a:rPr>
              <a:t>　　て出席しています。</a:t>
            </a:r>
            <a:r>
              <a:rPr lang="ja-JP" altLang="en-US" sz="2600" dirty="0"/>
              <a:t>　　　</a:t>
            </a:r>
            <a:endParaRPr lang="en-US" altLang="ja-JP" sz="2600" dirty="0"/>
          </a:p>
          <a:p>
            <a:pPr marL="0" indent="0">
              <a:lnSpc>
                <a:spcPts val="2901"/>
              </a:lnSpc>
              <a:buNone/>
            </a:pPr>
            <a:endParaRPr lang="en-US" altLang="ja-JP" sz="2800" dirty="0"/>
          </a:p>
          <a:p>
            <a:pPr marL="0" indent="0">
              <a:lnSpc>
                <a:spcPts val="2901"/>
              </a:lnSpc>
              <a:buNone/>
            </a:pPr>
            <a:r>
              <a:rPr lang="ja-JP" altLang="en-US" sz="2800" dirty="0"/>
              <a:t>　　</a:t>
            </a:r>
          </a:p>
          <a:p>
            <a:pPr marL="0" indent="0">
              <a:lnSpc>
                <a:spcPts val="2901"/>
              </a:lnSpc>
              <a:buNone/>
            </a:pPr>
            <a:r>
              <a:rPr lang="ja-JP" altLang="en-US" sz="2800" dirty="0"/>
              <a:t>　</a:t>
            </a:r>
          </a:p>
        </p:txBody>
      </p:sp>
      <p:sp>
        <p:nvSpPr>
          <p:cNvPr id="5" name="タイトル 4">
            <a:extLst>
              <a:ext uri="{FF2B5EF4-FFF2-40B4-BE49-F238E27FC236}">
                <a16:creationId xmlns:a16="http://schemas.microsoft.com/office/drawing/2014/main" id="{7CC8793F-2FCF-4B9D-9F42-551DB0910EDD}"/>
              </a:ext>
            </a:extLst>
          </p:cNvPr>
          <p:cNvSpPr>
            <a:spLocks noGrp="1"/>
          </p:cNvSpPr>
          <p:nvPr>
            <p:ph type="title"/>
          </p:nvPr>
        </p:nvSpPr>
        <p:spPr>
          <a:xfrm>
            <a:off x="559397" y="0"/>
            <a:ext cx="10058400" cy="1450757"/>
          </a:xfrm>
        </p:spPr>
        <p:txBody>
          <a:bodyPr/>
          <a:lstStyle/>
          <a:p>
            <a:r>
              <a:rPr lang="ja-JP" altLang="en-US" dirty="0"/>
              <a:t>板橋区の</a:t>
            </a:r>
            <a:r>
              <a:rPr lang="en-US" altLang="ja-JP" dirty="0"/>
              <a:t>HP</a:t>
            </a:r>
            <a:r>
              <a:rPr lang="ja-JP" altLang="en-US" dirty="0"/>
              <a:t>②</a:t>
            </a:r>
          </a:p>
        </p:txBody>
      </p:sp>
    </p:spTree>
    <p:extLst>
      <p:ext uri="{BB962C8B-B14F-4D97-AF65-F5344CB8AC3E}">
        <p14:creationId xmlns:p14="http://schemas.microsoft.com/office/powerpoint/2010/main" val="36868496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1097280" y="925068"/>
            <a:ext cx="10058400" cy="3566160"/>
          </a:xfrm>
        </p:spPr>
        <p:txBody>
          <a:bodyPr>
            <a:normAutofit/>
          </a:bodyPr>
          <a:lstStyle/>
          <a:p>
            <a:pPr>
              <a:lnSpc>
                <a:spcPct val="100000"/>
              </a:lnSpc>
              <a:spcBef>
                <a:spcPts val="1200"/>
              </a:spcBef>
              <a:spcAft>
                <a:spcPts val="600"/>
              </a:spcAft>
            </a:pPr>
            <a:r>
              <a:rPr kumimoji="1" lang="ja-JP" altLang="en-US" sz="3600" b="0" dirty="0" err="1" smtClean="0"/>
              <a:t>障がい</a:t>
            </a:r>
            <a:r>
              <a:rPr kumimoji="1" lang="ja-JP" altLang="en-US" sz="3600" b="0" dirty="0" smtClean="0"/>
              <a:t>者福祉施設における</a:t>
            </a:r>
            <a:r>
              <a:rPr kumimoji="1" lang="en-US" altLang="ja-JP" sz="3600" b="0" dirty="0" smtClean="0"/>
              <a:t/>
            </a:r>
            <a:br>
              <a:rPr kumimoji="1" lang="en-US" altLang="ja-JP" sz="3600" b="0" dirty="0" smtClean="0"/>
            </a:br>
            <a:r>
              <a:rPr kumimoji="1" lang="ja-JP" altLang="en-US" sz="4800" dirty="0" smtClean="0"/>
              <a:t>虐待</a:t>
            </a:r>
            <a:r>
              <a:rPr kumimoji="1" lang="ja-JP" altLang="en-US" sz="4800" dirty="0"/>
              <a:t>防止体制の徹底について</a:t>
            </a:r>
          </a:p>
        </p:txBody>
      </p:sp>
    </p:spTree>
    <p:extLst>
      <p:ext uri="{BB962C8B-B14F-4D97-AF65-F5344CB8AC3E}">
        <p14:creationId xmlns:p14="http://schemas.microsoft.com/office/powerpoint/2010/main" val="10779226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97280" y="660600"/>
            <a:ext cx="10058400" cy="1259218"/>
          </a:xfrm>
        </p:spPr>
        <p:txBody>
          <a:bodyPr anchor="ctr">
            <a:noAutofit/>
          </a:bodyPr>
          <a:lstStyle/>
          <a:p>
            <a:r>
              <a:rPr lang="ja-JP" altLang="en-US" sz="3600" dirty="0"/>
              <a:t>令和</a:t>
            </a:r>
            <a:r>
              <a:rPr lang="en-US" altLang="ja-JP" sz="3600" dirty="0"/>
              <a:t>3</a:t>
            </a:r>
            <a:r>
              <a:rPr lang="ja-JP" altLang="en-US" sz="3600" dirty="0"/>
              <a:t>年度　報酬改定における</a:t>
            </a:r>
            <a:r>
              <a:rPr lang="ja-JP" altLang="en-US" sz="3600" dirty="0" err="1" smtClean="0"/>
              <a:t>障が</a:t>
            </a:r>
            <a:r>
              <a:rPr lang="ja-JP" altLang="en-US" sz="3600" dirty="0" err="1"/>
              <a:t>い</a:t>
            </a:r>
            <a:r>
              <a:rPr lang="ja-JP" altLang="en-US" sz="3600" dirty="0" smtClean="0"/>
              <a:t>者</a:t>
            </a:r>
            <a:r>
              <a:rPr lang="ja-JP" altLang="en-US" sz="3600" dirty="0"/>
              <a:t>虐待防止の更なる推進</a:t>
            </a:r>
            <a:r>
              <a:rPr lang="ja-JP" altLang="en-US" sz="2400" dirty="0"/>
              <a:t>（運営基準に以下の内容を追加）</a:t>
            </a:r>
            <a:endParaRPr kumimoji="1" lang="ja-JP" altLang="en-US" sz="2400" dirty="0"/>
          </a:p>
        </p:txBody>
      </p:sp>
      <p:sp>
        <p:nvSpPr>
          <p:cNvPr id="4" name="コンテンツ プレースホルダー 2"/>
          <p:cNvSpPr txBox="1">
            <a:spLocks/>
          </p:cNvSpPr>
          <p:nvPr/>
        </p:nvSpPr>
        <p:spPr>
          <a:xfrm>
            <a:off x="1182806" y="2723146"/>
            <a:ext cx="9826388" cy="2775780"/>
          </a:xfrm>
          <a:prstGeom prst="rect">
            <a:avLst/>
          </a:prstGeom>
          <a:solidFill>
            <a:schemeClr val="accent3">
              <a:lumMod val="20000"/>
              <a:lumOff val="80000"/>
            </a:schemeClr>
          </a:solidFill>
          <a:ln>
            <a:solidFill>
              <a:schemeClr val="accent1">
                <a:lumMod val="50000"/>
              </a:schemeClr>
            </a:solidFill>
          </a:ln>
        </p:spPr>
        <p:txBody>
          <a:bodyPr vert="horz" lIns="0" tIns="45720" rIns="0" bIns="45720" rtlCol="0" anchor="ctr">
            <a:normAutofit/>
          </a:bodyPr>
          <a:lstStyle>
            <a:lvl1pPr marL="91440" indent="-91440" algn="l" defTabSz="914400" rtl="0" eaLnBrk="1" latinLnBrk="0" hangingPunct="1">
              <a:lnSpc>
                <a:spcPts val="2600"/>
              </a:lnSpc>
              <a:spcBef>
                <a:spcPts val="600"/>
              </a:spcBef>
              <a:spcAft>
                <a:spcPts val="6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1pPr>
            <a:lvl2pPr marL="384048" indent="-182880" algn="l" defTabSz="914400" rtl="0" eaLnBrk="1" latinLnBrk="0" hangingPunct="1">
              <a:lnSpc>
                <a:spcPts val="2600"/>
              </a:lnSpc>
              <a:spcBef>
                <a:spcPts val="600"/>
              </a:spcBef>
              <a:spcAft>
                <a:spcPts val="6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292608" lvl="1" indent="0">
              <a:lnSpc>
                <a:spcPts val="2800"/>
              </a:lnSpc>
              <a:spcBef>
                <a:spcPts val="1200"/>
              </a:spcBef>
              <a:buFont typeface="Calibri" pitchFamily="34" charset="0"/>
              <a:buNone/>
            </a:pPr>
            <a:r>
              <a:rPr lang="ja-JP" altLang="en-US" sz="2400" dirty="0"/>
              <a:t>１　従業員への</a:t>
            </a:r>
            <a:r>
              <a:rPr lang="ja-JP" altLang="en-US" sz="2400" b="1" dirty="0"/>
              <a:t>研修</a:t>
            </a:r>
            <a:r>
              <a:rPr lang="ja-JP" altLang="en-US" sz="2400" dirty="0"/>
              <a:t>実施　努力義務➡</a:t>
            </a:r>
            <a:r>
              <a:rPr lang="ja-JP" altLang="en-US" sz="2400" b="1" dirty="0"/>
              <a:t>義務化</a:t>
            </a:r>
            <a:endParaRPr lang="en-US" altLang="ja-JP" sz="2400" b="1" dirty="0"/>
          </a:p>
          <a:p>
            <a:pPr marL="292608" lvl="1" indent="0">
              <a:lnSpc>
                <a:spcPts val="2800"/>
              </a:lnSpc>
              <a:spcBef>
                <a:spcPts val="1200"/>
              </a:spcBef>
              <a:buFont typeface="Calibri" pitchFamily="34" charset="0"/>
              <a:buNone/>
            </a:pPr>
            <a:r>
              <a:rPr lang="ja-JP" altLang="en-US" sz="2400" dirty="0"/>
              <a:t>２　</a:t>
            </a:r>
            <a:r>
              <a:rPr lang="ja-JP" altLang="en-US" sz="2400" b="1" dirty="0"/>
              <a:t>虐待防止委員会</a:t>
            </a:r>
            <a:r>
              <a:rPr lang="ja-JP" altLang="en-US" sz="2400" dirty="0"/>
              <a:t>を設置を</a:t>
            </a:r>
            <a:r>
              <a:rPr lang="ja-JP" altLang="en-US" sz="2400" b="1" dirty="0"/>
              <a:t>義務化</a:t>
            </a:r>
            <a:endParaRPr lang="en-US" altLang="ja-JP" sz="2400" b="1" dirty="0"/>
          </a:p>
          <a:p>
            <a:pPr marL="292608" lvl="1" indent="0">
              <a:lnSpc>
                <a:spcPts val="2800"/>
              </a:lnSpc>
              <a:spcBef>
                <a:spcPts val="1200"/>
              </a:spcBef>
              <a:buFont typeface="Calibri" pitchFamily="34" charset="0"/>
              <a:buNone/>
            </a:pPr>
            <a:r>
              <a:rPr lang="ja-JP" altLang="en-US" sz="2400" dirty="0"/>
              <a:t>　　委員会での</a:t>
            </a:r>
            <a:r>
              <a:rPr lang="ja-JP" altLang="en-US" sz="2400" b="1" dirty="0"/>
              <a:t>検討結果</a:t>
            </a:r>
            <a:r>
              <a:rPr lang="ja-JP" altLang="en-US" sz="2400" dirty="0"/>
              <a:t>を従業者に</a:t>
            </a:r>
            <a:r>
              <a:rPr lang="ja-JP" altLang="en-US" sz="2400" b="1" dirty="0"/>
              <a:t>周知徹底</a:t>
            </a:r>
            <a:r>
              <a:rPr lang="ja-JP" altLang="en-US" sz="2400" dirty="0"/>
              <a:t>！！</a:t>
            </a:r>
            <a:endParaRPr lang="en-US" altLang="ja-JP" sz="2400" dirty="0"/>
          </a:p>
          <a:p>
            <a:pPr marL="292608" lvl="1" indent="0">
              <a:lnSpc>
                <a:spcPts val="2800"/>
              </a:lnSpc>
              <a:spcBef>
                <a:spcPts val="1200"/>
              </a:spcBef>
              <a:buFont typeface="Calibri" pitchFamily="34" charset="0"/>
              <a:buNone/>
            </a:pPr>
            <a:r>
              <a:rPr lang="ja-JP" altLang="en-US" sz="2400" dirty="0"/>
              <a:t>３　虐待の防止等のための</a:t>
            </a:r>
            <a:r>
              <a:rPr lang="ja-JP" altLang="en-US" sz="2400" b="1" dirty="0"/>
              <a:t>責任者の設置</a:t>
            </a:r>
            <a:r>
              <a:rPr lang="ja-JP" altLang="en-US" sz="2400" dirty="0"/>
              <a:t>を</a:t>
            </a:r>
            <a:r>
              <a:rPr lang="ja-JP" altLang="en-US" sz="2400" b="1" dirty="0"/>
              <a:t>義務化</a:t>
            </a:r>
          </a:p>
        </p:txBody>
      </p:sp>
      <p:sp>
        <p:nvSpPr>
          <p:cNvPr id="5" name="正方形/長方形 4"/>
          <p:cNvSpPr/>
          <p:nvPr/>
        </p:nvSpPr>
        <p:spPr>
          <a:xfrm>
            <a:off x="1122174" y="2059872"/>
            <a:ext cx="9275296" cy="523220"/>
          </a:xfrm>
          <a:prstGeom prst="rect">
            <a:avLst/>
          </a:prstGeom>
        </p:spPr>
        <p:txBody>
          <a:bodyPr wrap="none">
            <a:spAutoFit/>
          </a:bodyPr>
          <a:lstStyle/>
          <a:p>
            <a:pPr marL="457200" indent="-457200">
              <a:buFont typeface="Wingdings" panose="05000000000000000000" pitchFamily="2" charset="2"/>
              <a:buChar char="u"/>
            </a:pPr>
            <a:r>
              <a:rPr lang="ja-JP" altLang="en-US" sz="2800" b="1" dirty="0"/>
              <a:t>虐待防止の体制の徹底について（令和４年度より義務化）</a:t>
            </a:r>
            <a:endParaRPr lang="en-US" altLang="ja-JP" sz="2800" b="1" dirty="0"/>
          </a:p>
        </p:txBody>
      </p:sp>
    </p:spTree>
    <p:extLst>
      <p:ext uri="{BB962C8B-B14F-4D97-AF65-F5344CB8AC3E}">
        <p14:creationId xmlns:p14="http://schemas.microsoft.com/office/powerpoint/2010/main" val="17806479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97280" y="660600"/>
            <a:ext cx="10058400" cy="1259218"/>
          </a:xfrm>
        </p:spPr>
        <p:txBody>
          <a:bodyPr anchor="ctr">
            <a:noAutofit/>
          </a:bodyPr>
          <a:lstStyle/>
          <a:p>
            <a:r>
              <a:rPr kumimoji="1" lang="ja-JP" altLang="en-US" sz="3600" dirty="0"/>
              <a:t>身体拘束等の適正化の推進</a:t>
            </a:r>
            <a:r>
              <a:rPr lang="ja-JP" altLang="en-US" sz="2800" dirty="0"/>
              <a:t>（運営基準に取り組むべき事項の追加・減算要件の追加等あり）</a:t>
            </a:r>
            <a:endParaRPr kumimoji="1" lang="ja-JP" altLang="en-US" sz="2800" dirty="0"/>
          </a:p>
        </p:txBody>
      </p:sp>
      <p:sp>
        <p:nvSpPr>
          <p:cNvPr id="4" name="コンテンツ プレースホルダー 2"/>
          <p:cNvSpPr txBox="1">
            <a:spLocks/>
          </p:cNvSpPr>
          <p:nvPr/>
        </p:nvSpPr>
        <p:spPr>
          <a:xfrm>
            <a:off x="1182806" y="2653450"/>
            <a:ext cx="9826388" cy="2775780"/>
          </a:xfrm>
          <a:prstGeom prst="rect">
            <a:avLst/>
          </a:prstGeom>
          <a:solidFill>
            <a:schemeClr val="accent3">
              <a:lumMod val="20000"/>
              <a:lumOff val="80000"/>
            </a:schemeClr>
          </a:solidFill>
          <a:ln>
            <a:solidFill>
              <a:schemeClr val="accent1">
                <a:lumMod val="50000"/>
              </a:schemeClr>
            </a:solidFill>
          </a:ln>
        </p:spPr>
        <p:txBody>
          <a:bodyPr vert="horz" lIns="0" tIns="45720" rIns="0" bIns="45720" rtlCol="0" anchor="ctr">
            <a:normAutofit/>
          </a:bodyPr>
          <a:lstStyle>
            <a:lvl1pPr marL="91440" indent="-91440" algn="l" defTabSz="914400" rtl="0" eaLnBrk="1" latinLnBrk="0" hangingPunct="1">
              <a:lnSpc>
                <a:spcPts val="2600"/>
              </a:lnSpc>
              <a:spcBef>
                <a:spcPts val="600"/>
              </a:spcBef>
              <a:spcAft>
                <a:spcPts val="6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1pPr>
            <a:lvl2pPr marL="384048" indent="-182880" algn="l" defTabSz="914400" rtl="0" eaLnBrk="1" latinLnBrk="0" hangingPunct="1">
              <a:lnSpc>
                <a:spcPts val="2600"/>
              </a:lnSpc>
              <a:spcBef>
                <a:spcPts val="600"/>
              </a:spcBef>
              <a:spcAft>
                <a:spcPts val="6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292608" lvl="1" indent="0">
              <a:lnSpc>
                <a:spcPts val="2800"/>
              </a:lnSpc>
              <a:spcBef>
                <a:spcPts val="1200"/>
              </a:spcBef>
              <a:buFont typeface="Calibri" pitchFamily="34" charset="0"/>
              <a:buNone/>
            </a:pPr>
            <a:r>
              <a:rPr lang="ja-JP" altLang="en-US" sz="2400" dirty="0"/>
              <a:t>１　</a:t>
            </a:r>
            <a:r>
              <a:rPr lang="ja-JP" altLang="en-US" sz="2400" b="1" dirty="0"/>
              <a:t>身体拘束等の適正化のための対策を検討する委員会</a:t>
            </a:r>
            <a:r>
              <a:rPr lang="ja-JP" altLang="en-US" sz="2400" dirty="0"/>
              <a:t>の</a:t>
            </a:r>
            <a:r>
              <a:rPr lang="ja-JP" altLang="en-US" sz="2400" b="1" dirty="0"/>
              <a:t>開催</a:t>
            </a:r>
            <a:r>
              <a:rPr lang="ja-JP" altLang="en-US" sz="2400" dirty="0"/>
              <a:t>　　</a:t>
            </a:r>
            <a:endParaRPr lang="en-US" altLang="ja-JP" sz="2400" dirty="0"/>
          </a:p>
          <a:p>
            <a:pPr marL="292608" lvl="1" indent="0">
              <a:lnSpc>
                <a:spcPts val="2800"/>
              </a:lnSpc>
              <a:spcBef>
                <a:spcPts val="1200"/>
              </a:spcBef>
              <a:buFont typeface="Calibri" pitchFamily="34" charset="0"/>
              <a:buNone/>
            </a:pPr>
            <a:r>
              <a:rPr lang="ja-JP" altLang="en-US" sz="2400" dirty="0"/>
              <a:t>２　身体拘束等の適正化のための</a:t>
            </a:r>
            <a:r>
              <a:rPr lang="ja-JP" altLang="en-US" sz="2400" b="1" dirty="0"/>
              <a:t>指針</a:t>
            </a:r>
            <a:r>
              <a:rPr lang="ja-JP" altLang="en-US" sz="2400" dirty="0"/>
              <a:t>を</a:t>
            </a:r>
            <a:r>
              <a:rPr lang="ja-JP" altLang="en-US" sz="2400" b="1" dirty="0"/>
              <a:t>整備</a:t>
            </a:r>
            <a:endParaRPr lang="en-US" altLang="ja-JP" sz="2400" b="1" dirty="0"/>
          </a:p>
          <a:p>
            <a:pPr marL="292608" lvl="1" indent="0">
              <a:lnSpc>
                <a:spcPts val="2800"/>
              </a:lnSpc>
              <a:spcBef>
                <a:spcPts val="1200"/>
              </a:spcBef>
              <a:buFont typeface="Calibri" pitchFamily="34" charset="0"/>
              <a:buNone/>
            </a:pPr>
            <a:r>
              <a:rPr lang="ja-JP" altLang="en-US" sz="2400" dirty="0"/>
              <a:t>３　従業員に対し、身体拘束等の適正化のための</a:t>
            </a:r>
            <a:r>
              <a:rPr lang="ja-JP" altLang="en-US" sz="2400" b="1" dirty="0"/>
              <a:t>研修</a:t>
            </a:r>
            <a:r>
              <a:rPr lang="ja-JP" altLang="en-US" sz="2400" dirty="0"/>
              <a:t>を</a:t>
            </a:r>
            <a:r>
              <a:rPr lang="ja-JP" altLang="en-US" sz="2400" b="1" dirty="0"/>
              <a:t>実施</a:t>
            </a:r>
            <a:r>
              <a:rPr lang="ja-JP" altLang="en-US" sz="2400" dirty="0"/>
              <a:t>　</a:t>
            </a:r>
            <a:endParaRPr lang="en-US" altLang="ja-JP" sz="2400" dirty="0"/>
          </a:p>
          <a:p>
            <a:pPr marL="292608" lvl="1" indent="0">
              <a:lnSpc>
                <a:spcPts val="2800"/>
              </a:lnSpc>
              <a:spcBef>
                <a:spcPts val="1200"/>
              </a:spcBef>
              <a:buFont typeface="Calibri" pitchFamily="34" charset="0"/>
              <a:buNone/>
            </a:pPr>
            <a:r>
              <a:rPr lang="en-US" altLang="ja-JP" sz="2400" dirty="0">
                <a:solidFill>
                  <a:prstClr val="black"/>
                </a:solidFill>
              </a:rPr>
              <a:t>※</a:t>
            </a:r>
            <a:r>
              <a:rPr lang="ja-JP" altLang="en-US" sz="2400" dirty="0">
                <a:solidFill>
                  <a:prstClr val="black"/>
                </a:solidFill>
              </a:rPr>
              <a:t>減算の取り扱いについては、運営基準の内容によって基準あり</a:t>
            </a:r>
            <a:endParaRPr lang="ja-JP" altLang="en-US" sz="2400" dirty="0"/>
          </a:p>
        </p:txBody>
      </p:sp>
      <p:sp>
        <p:nvSpPr>
          <p:cNvPr id="5" name="正方形/長方形 4"/>
          <p:cNvSpPr/>
          <p:nvPr/>
        </p:nvSpPr>
        <p:spPr>
          <a:xfrm>
            <a:off x="1182806" y="2025024"/>
            <a:ext cx="8717451" cy="523220"/>
          </a:xfrm>
          <a:prstGeom prst="rect">
            <a:avLst/>
          </a:prstGeom>
        </p:spPr>
        <p:txBody>
          <a:bodyPr wrap="none">
            <a:spAutoFit/>
          </a:bodyPr>
          <a:lstStyle/>
          <a:p>
            <a:pPr marL="457200" indent="-457200">
              <a:buFont typeface="Wingdings" panose="05000000000000000000" pitchFamily="2" charset="2"/>
              <a:buChar char="u"/>
            </a:pPr>
            <a:r>
              <a:rPr lang="ja-JP" altLang="en-US" sz="2800" b="1" dirty="0"/>
              <a:t>身体拘束等の適正化の徹底（令和</a:t>
            </a:r>
            <a:r>
              <a:rPr lang="ja-JP" altLang="en-US" sz="2800" b="1" dirty="0" smtClean="0"/>
              <a:t>４年度から</a:t>
            </a:r>
            <a:r>
              <a:rPr lang="ja-JP" altLang="en-US" sz="2800" b="1" dirty="0"/>
              <a:t>義務化）</a:t>
            </a:r>
            <a:endParaRPr lang="en-US" altLang="ja-JP" sz="2800" b="1" dirty="0"/>
          </a:p>
        </p:txBody>
      </p:sp>
    </p:spTree>
    <p:extLst>
      <p:ext uri="{BB962C8B-B14F-4D97-AF65-F5344CB8AC3E}">
        <p14:creationId xmlns:p14="http://schemas.microsoft.com/office/powerpoint/2010/main" val="2456545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a:t>障がい者虐待に係る</a:t>
            </a:r>
            <a:r>
              <a:rPr kumimoji="1" lang="en-US" altLang="ja-JP" sz="3600" dirty="0"/>
              <a:t/>
            </a:r>
            <a:br>
              <a:rPr kumimoji="1" lang="en-US" altLang="ja-JP" sz="3600" dirty="0"/>
            </a:br>
            <a:r>
              <a:rPr kumimoji="1" lang="ja-JP" altLang="en-US" sz="3600" dirty="0"/>
              <a:t>運営基準の見直しのポイント☝</a:t>
            </a:r>
          </a:p>
        </p:txBody>
      </p:sp>
      <p:sp>
        <p:nvSpPr>
          <p:cNvPr id="3" name="コンテンツ プレースホルダー 2"/>
          <p:cNvSpPr>
            <a:spLocks noGrp="1"/>
          </p:cNvSpPr>
          <p:nvPr>
            <p:ph idx="1"/>
          </p:nvPr>
        </p:nvSpPr>
        <p:spPr>
          <a:xfrm>
            <a:off x="781050" y="1902883"/>
            <a:ext cx="10374630" cy="5209693"/>
          </a:xfrm>
        </p:spPr>
        <p:txBody>
          <a:bodyPr>
            <a:normAutofit/>
          </a:bodyPr>
          <a:lstStyle/>
          <a:p>
            <a:pPr>
              <a:lnSpc>
                <a:spcPct val="100000"/>
              </a:lnSpc>
            </a:pPr>
            <a:r>
              <a:rPr lang="ja-JP" altLang="en-US" sz="2400" b="1" dirty="0" smtClean="0"/>
              <a:t>〇 虐待</a:t>
            </a:r>
            <a:r>
              <a:rPr lang="ja-JP" altLang="en-US" sz="2400" b="1" dirty="0"/>
              <a:t>防止委員会（年１回以上）</a:t>
            </a:r>
            <a:endParaRPr lang="en-US" altLang="ja-JP" sz="2400" b="1" dirty="0"/>
          </a:p>
          <a:p>
            <a:pPr>
              <a:lnSpc>
                <a:spcPct val="100000"/>
              </a:lnSpc>
            </a:pPr>
            <a:r>
              <a:rPr lang="ja-JP" altLang="en-US" sz="2400" dirty="0"/>
              <a:t>　</a:t>
            </a:r>
            <a:r>
              <a:rPr lang="ja-JP" altLang="en-US" sz="2400" dirty="0" smtClean="0"/>
              <a:t> </a:t>
            </a:r>
            <a:r>
              <a:rPr lang="ja-JP" altLang="en-US" sz="2400" b="1" dirty="0" smtClean="0"/>
              <a:t>虐待</a:t>
            </a:r>
            <a:r>
              <a:rPr lang="ja-JP" altLang="en-US" sz="2400" b="1" dirty="0"/>
              <a:t>防止委員会</a:t>
            </a:r>
            <a:r>
              <a:rPr lang="ja-JP" altLang="en-US" sz="2400" dirty="0"/>
              <a:t>については、</a:t>
            </a:r>
            <a:r>
              <a:rPr lang="ja-JP" altLang="en-US" sz="2400" b="1" dirty="0"/>
              <a:t>事業所単位ではなく法人単位で可能</a:t>
            </a:r>
            <a:r>
              <a:rPr lang="ja-JP" altLang="en-US" sz="2400" dirty="0"/>
              <a:t>。</a:t>
            </a:r>
            <a:endParaRPr lang="en-US" altLang="ja-JP" sz="2400" dirty="0"/>
          </a:p>
          <a:p>
            <a:pPr>
              <a:lnSpc>
                <a:spcPct val="100000"/>
              </a:lnSpc>
            </a:pPr>
            <a:r>
              <a:rPr lang="ja-JP" altLang="en-US" sz="2400" dirty="0"/>
              <a:t>　</a:t>
            </a:r>
            <a:r>
              <a:rPr lang="ja-JP" altLang="en-US" sz="2400" dirty="0" smtClean="0"/>
              <a:t> 構成員</a:t>
            </a:r>
            <a:r>
              <a:rPr lang="ja-JP" altLang="en-US" sz="2400" dirty="0"/>
              <a:t>には外部の第三者等を加えることが望ましいが、管理者や</a:t>
            </a:r>
            <a:r>
              <a:rPr lang="ja-JP" altLang="en-US" sz="2400" dirty="0" smtClean="0"/>
              <a:t>虐待  防止</a:t>
            </a:r>
            <a:r>
              <a:rPr lang="ja-JP" altLang="en-US" sz="2400" dirty="0"/>
              <a:t>責任者</a:t>
            </a:r>
            <a:r>
              <a:rPr lang="ja-JP" altLang="en-US" sz="2400" dirty="0" smtClean="0"/>
              <a:t>が参画</a:t>
            </a:r>
            <a:r>
              <a:rPr lang="ja-JP" altLang="en-US" sz="2400" dirty="0"/>
              <a:t>していれば最低人数は問わない</a:t>
            </a:r>
            <a:r>
              <a:rPr lang="ja-JP" altLang="en-US" sz="2400" dirty="0" smtClean="0"/>
              <a:t>。</a:t>
            </a:r>
            <a:endParaRPr lang="en-US" altLang="ja-JP" sz="2400" dirty="0"/>
          </a:p>
          <a:p>
            <a:pPr>
              <a:lnSpc>
                <a:spcPct val="100000"/>
              </a:lnSpc>
            </a:pPr>
            <a:r>
              <a:rPr kumimoji="1" lang="en-US" altLang="ja-JP" sz="2400" dirty="0" smtClean="0"/>
              <a:t>※</a:t>
            </a:r>
            <a:r>
              <a:rPr kumimoji="1" lang="ja-JP" altLang="en-US" sz="2400" dirty="0"/>
              <a:t>虐待防止</a:t>
            </a:r>
            <a:r>
              <a:rPr lang="ja-JP" altLang="en-US" sz="2400" dirty="0"/>
              <a:t>委員会➡虐待防止の未然防止や虐待事案発生時の検証や再発防止策の</a:t>
            </a:r>
            <a:r>
              <a:rPr lang="ja-JP" altLang="en-US" sz="2400" dirty="0" smtClean="0"/>
              <a:t>検討等</a:t>
            </a:r>
            <a:r>
              <a:rPr lang="ja-JP" altLang="en-US" sz="2400" dirty="0"/>
              <a:t>の役割をもつ委員会</a:t>
            </a:r>
            <a:r>
              <a:rPr lang="ja-JP" altLang="en-US" sz="2400" dirty="0" smtClean="0"/>
              <a:t>。</a:t>
            </a:r>
            <a:endParaRPr kumimoji="1" lang="en-US" altLang="ja-JP" sz="2400" dirty="0"/>
          </a:p>
          <a:p>
            <a:pPr>
              <a:lnSpc>
                <a:spcPct val="100000"/>
              </a:lnSpc>
            </a:pPr>
            <a:r>
              <a:rPr lang="ja-JP" altLang="en-US" sz="2400" b="1" dirty="0" smtClean="0"/>
              <a:t>〇 研修</a:t>
            </a:r>
            <a:endParaRPr lang="en-US" altLang="ja-JP" sz="2400" b="1" dirty="0"/>
          </a:p>
          <a:p>
            <a:pPr>
              <a:lnSpc>
                <a:spcPct val="100000"/>
              </a:lnSpc>
            </a:pPr>
            <a:r>
              <a:rPr lang="ja-JP" altLang="en-US" sz="2400" dirty="0"/>
              <a:t>　</a:t>
            </a:r>
            <a:r>
              <a:rPr lang="ja-JP" altLang="en-US" sz="2400" dirty="0" smtClean="0"/>
              <a:t> 虐待</a:t>
            </a:r>
            <a:r>
              <a:rPr lang="ja-JP" altLang="en-US" sz="2400" dirty="0"/>
              <a:t>防止の研修</a:t>
            </a:r>
            <a:r>
              <a:rPr lang="ja-JP" altLang="en-US" sz="2400" dirty="0" smtClean="0"/>
              <a:t>は</a:t>
            </a:r>
            <a:r>
              <a:rPr lang="ja-JP" altLang="en-US" sz="2400" dirty="0"/>
              <a:t>、</a:t>
            </a:r>
            <a:r>
              <a:rPr lang="ja-JP" altLang="en-US" sz="2400" b="1" dirty="0" smtClean="0"/>
              <a:t>協議会</a:t>
            </a:r>
            <a:r>
              <a:rPr lang="ja-JP" altLang="en-US" sz="2400" b="1" dirty="0"/>
              <a:t>又は基幹相談</a:t>
            </a:r>
            <a:r>
              <a:rPr lang="ja-JP" altLang="en-US" sz="2400" b="1" dirty="0" smtClean="0"/>
              <a:t>支援センター</a:t>
            </a:r>
            <a:r>
              <a:rPr lang="ja-JP" altLang="en-US" sz="2400" b="1" dirty="0"/>
              <a:t>等が実施する研修に参加した場合も認める</a:t>
            </a:r>
            <a:r>
              <a:rPr lang="ja-JP" altLang="en-US" sz="2400" dirty="0" smtClean="0"/>
              <a:t>。（参加した場合、受講証明書を発行予定）</a:t>
            </a:r>
            <a:endParaRPr lang="en-US" altLang="ja-JP" b="1" dirty="0"/>
          </a:p>
        </p:txBody>
      </p:sp>
    </p:spTree>
    <p:extLst>
      <p:ext uri="{BB962C8B-B14F-4D97-AF65-F5344CB8AC3E}">
        <p14:creationId xmlns:p14="http://schemas.microsoft.com/office/powerpoint/2010/main" val="36152764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t>なぜ、虐待防止の取り組みが強化される必要があるのか？</a:t>
            </a:r>
            <a:endParaRPr kumimoji="1" lang="ja-JP" altLang="en-US" sz="3600" dirty="0"/>
          </a:p>
        </p:txBody>
      </p:sp>
      <p:sp>
        <p:nvSpPr>
          <p:cNvPr id="3" name="コンテンツ プレースホルダー 2"/>
          <p:cNvSpPr>
            <a:spLocks noGrp="1"/>
          </p:cNvSpPr>
          <p:nvPr>
            <p:ph idx="1"/>
          </p:nvPr>
        </p:nvSpPr>
        <p:spPr>
          <a:xfrm>
            <a:off x="1097280" y="1737360"/>
            <a:ext cx="10058400" cy="4772890"/>
          </a:xfrm>
        </p:spPr>
        <p:txBody>
          <a:bodyPr>
            <a:normAutofit fontScale="92500" lnSpcReduction="20000"/>
          </a:bodyPr>
          <a:lstStyle/>
          <a:p>
            <a:pPr>
              <a:lnSpc>
                <a:spcPct val="150000"/>
              </a:lnSpc>
            </a:pPr>
            <a:r>
              <a:rPr lang="ja-JP" altLang="en-US" sz="2600" b="1" dirty="0" smtClean="0"/>
              <a:t>　</a:t>
            </a:r>
            <a:r>
              <a:rPr lang="ja-JP" altLang="en-US" sz="2600" dirty="0" smtClean="0"/>
              <a:t>平成２４年</a:t>
            </a:r>
            <a:r>
              <a:rPr lang="ja-JP" altLang="en-US" sz="2600" dirty="0"/>
              <a:t>に</a:t>
            </a:r>
            <a:r>
              <a:rPr lang="ja-JP" altLang="en-US" sz="2600" dirty="0" smtClean="0"/>
              <a:t>障害者虐待防止法が施行されて以降、権利擁護、虐待防止に取り組みをすすめています</a:t>
            </a:r>
            <a:r>
              <a:rPr lang="ja-JP" altLang="en-US" sz="2600" dirty="0"/>
              <a:t>が</a:t>
            </a:r>
            <a:r>
              <a:rPr lang="ja-JP" altLang="en-US" sz="2600" dirty="0" smtClean="0"/>
              <a:t>、東京都全体でも、毎年、常勤職員、非常勤職員問わず、支援員による利用者の行動を制止するための</a:t>
            </a:r>
            <a:r>
              <a:rPr lang="ja-JP" altLang="en-US" sz="2600" b="1" dirty="0" smtClean="0"/>
              <a:t>過度な身体拘束</a:t>
            </a:r>
            <a:r>
              <a:rPr lang="ja-JP" altLang="en-US" sz="2600" dirty="0" smtClean="0"/>
              <a:t>や、支援員の乱暴な言葉かけによる</a:t>
            </a:r>
            <a:r>
              <a:rPr lang="ja-JP" altLang="en-US" sz="2600" b="1" dirty="0" smtClean="0"/>
              <a:t>心理的虐待</a:t>
            </a:r>
            <a:r>
              <a:rPr lang="ja-JP" altLang="en-US" sz="2600" dirty="0" smtClean="0"/>
              <a:t>、</a:t>
            </a:r>
            <a:r>
              <a:rPr lang="ja-JP" altLang="en-US" sz="2600" b="1" dirty="0" smtClean="0"/>
              <a:t>支援員による利用者からの預かり金の着服</a:t>
            </a:r>
            <a:r>
              <a:rPr lang="ja-JP" altLang="en-US" sz="2600" dirty="0" smtClean="0"/>
              <a:t>といった</a:t>
            </a:r>
            <a:r>
              <a:rPr lang="ja-JP" altLang="en-US" sz="2600" b="1" dirty="0" smtClean="0"/>
              <a:t>経済的虐待</a:t>
            </a:r>
            <a:r>
              <a:rPr lang="ja-JP" altLang="en-US" sz="2600" dirty="0" smtClean="0"/>
              <a:t>等の事案の発生が絶えない状況です。</a:t>
            </a:r>
            <a:endParaRPr lang="en-US" altLang="ja-JP" sz="2600" dirty="0" smtClean="0"/>
          </a:p>
          <a:p>
            <a:pPr>
              <a:lnSpc>
                <a:spcPct val="150000"/>
              </a:lnSpc>
            </a:pPr>
            <a:r>
              <a:rPr lang="ja-JP" altLang="en-US" sz="2600" dirty="0" smtClean="0"/>
              <a:t>　板橋区においても、支援員による心理的虐待、身体的虐待、利用者からの預り金の着服の経済的虐待等の事案が毎年通報であがっている状況です。</a:t>
            </a:r>
            <a:endParaRPr lang="en-US" altLang="ja-JP" sz="2600" dirty="0"/>
          </a:p>
        </p:txBody>
      </p:sp>
    </p:spTree>
    <p:extLst>
      <p:ext uri="{BB962C8B-B14F-4D97-AF65-F5344CB8AC3E}">
        <p14:creationId xmlns:p14="http://schemas.microsoft.com/office/powerpoint/2010/main" val="34879437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97280" y="286603"/>
            <a:ext cx="10058400" cy="1450757"/>
          </a:xfrm>
        </p:spPr>
        <p:txBody>
          <a:bodyPr>
            <a:normAutofit/>
          </a:bodyPr>
          <a:lstStyle/>
          <a:p>
            <a:r>
              <a:rPr kumimoji="1" lang="ja-JP" altLang="en-US" sz="4000" dirty="0"/>
              <a:t>虐待調査の中から感じていることを少し</a:t>
            </a:r>
            <a:r>
              <a:rPr kumimoji="1" lang="en-US" altLang="ja-JP" sz="4000" dirty="0"/>
              <a:t>…</a:t>
            </a:r>
            <a:endParaRPr kumimoji="1" lang="ja-JP" altLang="en-US" sz="4000" dirty="0"/>
          </a:p>
        </p:txBody>
      </p:sp>
      <p:sp>
        <p:nvSpPr>
          <p:cNvPr id="3" name="コンテンツ プレースホルダー 2"/>
          <p:cNvSpPr>
            <a:spLocks noGrp="1"/>
          </p:cNvSpPr>
          <p:nvPr>
            <p:ph idx="1"/>
          </p:nvPr>
        </p:nvSpPr>
        <p:spPr>
          <a:xfrm>
            <a:off x="800100" y="1870710"/>
            <a:ext cx="10744200" cy="4569921"/>
          </a:xfrm>
        </p:spPr>
        <p:txBody>
          <a:bodyPr>
            <a:noAutofit/>
          </a:bodyPr>
          <a:lstStyle/>
          <a:p>
            <a:r>
              <a:rPr lang="ja-JP" altLang="en-US" sz="2400" b="1" dirty="0" smtClean="0"/>
              <a:t>〇 人手不足？</a:t>
            </a:r>
            <a:endParaRPr lang="en-US" altLang="ja-JP" sz="2400" b="1" dirty="0"/>
          </a:p>
          <a:p>
            <a:r>
              <a:rPr lang="ja-JP" altLang="en-US" sz="2400" dirty="0" smtClean="0"/>
              <a:t>　 </a:t>
            </a:r>
            <a:r>
              <a:rPr lang="ja-JP" altLang="en-US" sz="2400" dirty="0" smtClean="0"/>
              <a:t>人手不足</a:t>
            </a:r>
            <a:r>
              <a:rPr lang="ja-JP" altLang="en-US" sz="2400" dirty="0"/>
              <a:t>を理由に人材育成から目を背けてませんか？</a:t>
            </a:r>
            <a:endParaRPr lang="en-US" altLang="ja-JP" sz="2400" dirty="0"/>
          </a:p>
          <a:p>
            <a:r>
              <a:rPr lang="ja-JP" altLang="en-US" sz="2400" b="1" dirty="0" smtClean="0"/>
              <a:t>〇 その</a:t>
            </a:r>
            <a:r>
              <a:rPr lang="ja-JP" altLang="en-US" sz="2400" b="1" dirty="0"/>
              <a:t>支援、みんなの共通認識？</a:t>
            </a:r>
            <a:endParaRPr lang="en-US" altLang="ja-JP" sz="2400" b="1" dirty="0"/>
          </a:p>
          <a:p>
            <a:pPr>
              <a:lnSpc>
                <a:spcPts val="2000"/>
              </a:lnSpc>
            </a:pPr>
            <a:r>
              <a:rPr lang="ja-JP" altLang="en-US" sz="2400" dirty="0" smtClean="0"/>
              <a:t>    行動</a:t>
            </a:r>
            <a:r>
              <a:rPr lang="ja-JP" altLang="en-US" sz="2400" dirty="0"/>
              <a:t>障害がある方の</a:t>
            </a:r>
            <a:r>
              <a:rPr lang="ja-JP" altLang="en-US" sz="2400" dirty="0" smtClean="0"/>
              <a:t>対応について、試行</a:t>
            </a:r>
            <a:r>
              <a:rPr lang="ja-JP" altLang="en-US" sz="2400" dirty="0"/>
              <a:t>錯誤しながら支援した結果</a:t>
            </a:r>
            <a:r>
              <a:rPr lang="ja-JP" altLang="en-US" sz="2400" dirty="0" smtClean="0"/>
              <a:t>、</a:t>
            </a:r>
            <a:endParaRPr lang="en-US" altLang="ja-JP" sz="2400" dirty="0" smtClean="0"/>
          </a:p>
          <a:p>
            <a:pPr>
              <a:lnSpc>
                <a:spcPts val="2000"/>
              </a:lnSpc>
            </a:pPr>
            <a:r>
              <a:rPr lang="ja-JP" altLang="en-US" sz="2400" dirty="0"/>
              <a:t>　 </a:t>
            </a:r>
            <a:r>
              <a:rPr lang="ja-JP" altLang="en-US" sz="2400" dirty="0" smtClean="0"/>
              <a:t>他の支援員によっては</a:t>
            </a:r>
            <a:r>
              <a:rPr lang="ja-JP" altLang="en-US" sz="2400" dirty="0"/>
              <a:t>疑問を持っているかも</a:t>
            </a:r>
            <a:r>
              <a:rPr lang="en-US" altLang="ja-JP" sz="2400" dirty="0"/>
              <a:t>…</a:t>
            </a:r>
          </a:p>
          <a:p>
            <a:r>
              <a:rPr lang="ja-JP" altLang="en-US" sz="2400" b="1" dirty="0" smtClean="0"/>
              <a:t>〇 新しい</a:t>
            </a:r>
            <a:r>
              <a:rPr lang="ja-JP" altLang="en-US" sz="2400" b="1" dirty="0"/>
              <a:t>職員や第三者の意見などに耳を傾けていますか？</a:t>
            </a:r>
            <a:endParaRPr lang="en-US" altLang="ja-JP" sz="2400" b="1" dirty="0"/>
          </a:p>
          <a:p>
            <a:r>
              <a:rPr lang="ja-JP" altLang="en-US" sz="2400" dirty="0" smtClean="0"/>
              <a:t>　 新しい職員や第三者の</a:t>
            </a:r>
            <a:r>
              <a:rPr lang="ja-JP" altLang="en-US" sz="2400" dirty="0"/>
              <a:t>意見は、本当は皆が思っていることかも</a:t>
            </a:r>
            <a:r>
              <a:rPr lang="en-US" altLang="ja-JP" sz="2400" dirty="0"/>
              <a:t>…</a:t>
            </a:r>
          </a:p>
          <a:p>
            <a:r>
              <a:rPr lang="ja-JP" altLang="en-US" sz="2400" b="1" dirty="0" smtClean="0"/>
              <a:t>〇 職員</a:t>
            </a:r>
            <a:r>
              <a:rPr lang="ja-JP" altLang="en-US" sz="2400" b="1" dirty="0"/>
              <a:t>の働く環境、ハード面の整備にも耳を傾けていますか？</a:t>
            </a:r>
            <a:endParaRPr lang="en-US" altLang="ja-JP" sz="2400" b="1" dirty="0"/>
          </a:p>
          <a:p>
            <a:pPr marL="0" indent="0">
              <a:lnSpc>
                <a:spcPts val="2000"/>
              </a:lnSpc>
              <a:buNone/>
            </a:pPr>
            <a:r>
              <a:rPr lang="ja-JP" altLang="en-US" sz="2400" dirty="0"/>
              <a:t> </a:t>
            </a:r>
            <a:r>
              <a:rPr lang="ja-JP" altLang="en-US" sz="2400" dirty="0" smtClean="0"/>
              <a:t>    冷蔵庫</a:t>
            </a:r>
            <a:r>
              <a:rPr lang="ja-JP" altLang="en-US" sz="2400" dirty="0"/>
              <a:t>やクーラーが壊れている</a:t>
            </a:r>
            <a:r>
              <a:rPr lang="ja-JP" altLang="en-US" sz="2400" dirty="0" smtClean="0"/>
              <a:t>のに責任者が対応</a:t>
            </a:r>
            <a:r>
              <a:rPr lang="ja-JP" altLang="en-US" sz="2400" dirty="0"/>
              <a:t>して</a:t>
            </a:r>
            <a:r>
              <a:rPr lang="ja-JP" altLang="en-US" sz="2400" dirty="0" smtClean="0"/>
              <a:t>くれない</a:t>
            </a:r>
            <a:r>
              <a:rPr lang="ja-JP" altLang="en-US" sz="2400" dirty="0"/>
              <a:t>、</a:t>
            </a:r>
            <a:r>
              <a:rPr lang="ja-JP" altLang="en-US" sz="2400" dirty="0" smtClean="0"/>
              <a:t>など</a:t>
            </a:r>
            <a:endParaRPr lang="en-US" altLang="ja-JP" sz="2400" dirty="0" smtClean="0"/>
          </a:p>
          <a:p>
            <a:pPr marL="0" indent="0">
              <a:lnSpc>
                <a:spcPts val="2000"/>
              </a:lnSpc>
              <a:buNone/>
            </a:pPr>
            <a:r>
              <a:rPr lang="en-US" altLang="ja-JP" sz="2400" dirty="0"/>
              <a:t> </a:t>
            </a:r>
            <a:r>
              <a:rPr lang="en-US" altLang="ja-JP" sz="2400" dirty="0" smtClean="0"/>
              <a:t>    </a:t>
            </a:r>
            <a:r>
              <a:rPr lang="ja-JP" altLang="en-US" sz="2400" dirty="0" smtClean="0"/>
              <a:t>直接</a:t>
            </a:r>
            <a:r>
              <a:rPr lang="ja-JP" altLang="en-US" sz="2400" dirty="0"/>
              <a:t>虐待</a:t>
            </a:r>
            <a:r>
              <a:rPr lang="ja-JP" altLang="en-US" sz="2400" dirty="0" smtClean="0"/>
              <a:t>要因にならなくても、結果、職員の支援に影響してくること</a:t>
            </a:r>
            <a:r>
              <a:rPr lang="ja-JP" altLang="en-US" sz="2400" dirty="0"/>
              <a:t>も</a:t>
            </a:r>
            <a:r>
              <a:rPr lang="en-US" altLang="ja-JP" sz="2400" dirty="0" smtClean="0"/>
              <a:t>…</a:t>
            </a:r>
            <a:endParaRPr lang="en-US" altLang="ja-JP" sz="2400" dirty="0"/>
          </a:p>
        </p:txBody>
      </p:sp>
    </p:spTree>
    <p:extLst>
      <p:ext uri="{BB962C8B-B14F-4D97-AF65-F5344CB8AC3E}">
        <p14:creationId xmlns:p14="http://schemas.microsoft.com/office/powerpoint/2010/main" val="16613737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1097280" y="925068"/>
            <a:ext cx="10058400" cy="3566160"/>
          </a:xfrm>
        </p:spPr>
        <p:txBody>
          <a:bodyPr>
            <a:normAutofit/>
          </a:bodyPr>
          <a:lstStyle/>
          <a:p>
            <a:pPr>
              <a:lnSpc>
                <a:spcPct val="100000"/>
              </a:lnSpc>
              <a:spcBef>
                <a:spcPts val="1200"/>
              </a:spcBef>
              <a:spcAft>
                <a:spcPts val="600"/>
              </a:spcAft>
            </a:pPr>
            <a:r>
              <a:rPr lang="ja-JP" altLang="en-US" sz="4800" dirty="0" smtClean="0"/>
              <a:t>最</a:t>
            </a:r>
            <a:r>
              <a:rPr lang="ja-JP" altLang="en-US" sz="4800" dirty="0"/>
              <a:t>後</a:t>
            </a:r>
            <a:r>
              <a:rPr lang="ja-JP" altLang="en-US" sz="4800" dirty="0" smtClean="0"/>
              <a:t>に</a:t>
            </a:r>
            <a:r>
              <a:rPr lang="en-US" altLang="ja-JP" sz="4800" dirty="0" smtClean="0"/>
              <a:t>…</a:t>
            </a:r>
            <a:endParaRPr kumimoji="1" lang="ja-JP" altLang="en-US" sz="4800" dirty="0"/>
          </a:p>
        </p:txBody>
      </p:sp>
    </p:spTree>
    <p:extLst>
      <p:ext uri="{BB962C8B-B14F-4D97-AF65-F5344CB8AC3E}">
        <p14:creationId xmlns:p14="http://schemas.microsoft.com/office/powerpoint/2010/main" val="7379614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97280" y="403443"/>
            <a:ext cx="10058400" cy="1450757"/>
          </a:xfrm>
        </p:spPr>
        <p:txBody>
          <a:bodyPr>
            <a:normAutofit/>
          </a:bodyPr>
          <a:lstStyle/>
          <a:p>
            <a:r>
              <a:rPr kumimoji="1" lang="ja-JP" altLang="en-US" sz="4400" dirty="0">
                <a:solidFill>
                  <a:schemeClr val="tx2"/>
                </a:solidFill>
              </a:rPr>
              <a:t>本日</a:t>
            </a:r>
            <a:r>
              <a:rPr lang="ja-JP" altLang="en-US" sz="4400" dirty="0">
                <a:solidFill>
                  <a:schemeClr val="tx2"/>
                </a:solidFill>
              </a:rPr>
              <a:t>お伝えしたいこと</a:t>
            </a:r>
            <a:endParaRPr kumimoji="1" lang="ja-JP" altLang="en-US" sz="4400" dirty="0">
              <a:solidFill>
                <a:schemeClr val="tx2"/>
              </a:solidFill>
            </a:endParaRPr>
          </a:p>
        </p:txBody>
      </p:sp>
      <p:sp>
        <p:nvSpPr>
          <p:cNvPr id="3" name="コンテンツ プレースホルダー 2"/>
          <p:cNvSpPr>
            <a:spLocks noGrp="1"/>
          </p:cNvSpPr>
          <p:nvPr>
            <p:ph idx="1"/>
          </p:nvPr>
        </p:nvSpPr>
        <p:spPr>
          <a:xfrm>
            <a:off x="1097280" y="2390228"/>
            <a:ext cx="10058400" cy="3321269"/>
          </a:xfrm>
        </p:spPr>
        <p:txBody>
          <a:bodyPr anchor="ctr">
            <a:normAutofit/>
          </a:bodyPr>
          <a:lstStyle/>
          <a:p>
            <a:r>
              <a:rPr lang="ja-JP" altLang="en-US" sz="3600" b="1" dirty="0">
                <a:solidFill>
                  <a:schemeClr val="tx2"/>
                </a:solidFill>
              </a:rPr>
              <a:t>１</a:t>
            </a:r>
            <a:r>
              <a:rPr lang="ja-JP" altLang="en-US" sz="3600" b="1" dirty="0" smtClean="0">
                <a:solidFill>
                  <a:schemeClr val="tx2"/>
                </a:solidFill>
              </a:rPr>
              <a:t> </a:t>
            </a:r>
            <a:r>
              <a:rPr lang="ja-JP" altLang="en-US" sz="3600" b="1" dirty="0">
                <a:solidFill>
                  <a:schemeClr val="tx2"/>
                </a:solidFill>
              </a:rPr>
              <a:t>板橋区の虐待防止</a:t>
            </a:r>
            <a:r>
              <a:rPr lang="ja-JP" altLang="en-US" sz="3600" b="1" dirty="0" smtClean="0">
                <a:solidFill>
                  <a:schemeClr val="tx2"/>
                </a:solidFill>
              </a:rPr>
              <a:t>体制について</a:t>
            </a:r>
            <a:endParaRPr lang="en-US" altLang="ja-JP" sz="3600" b="1" dirty="0">
              <a:solidFill>
                <a:schemeClr val="tx2"/>
              </a:solidFill>
            </a:endParaRPr>
          </a:p>
          <a:p>
            <a:endParaRPr lang="en-US" altLang="ja-JP" sz="3600" b="1" dirty="0">
              <a:solidFill>
                <a:schemeClr val="tx2"/>
              </a:solidFill>
            </a:endParaRPr>
          </a:p>
          <a:p>
            <a:pPr marL="0" indent="0">
              <a:lnSpc>
                <a:spcPts val="3000"/>
              </a:lnSpc>
              <a:buNone/>
            </a:pPr>
            <a:r>
              <a:rPr lang="ja-JP" altLang="en-US" sz="3600" b="1" dirty="0">
                <a:solidFill>
                  <a:schemeClr val="tx2"/>
                </a:solidFill>
              </a:rPr>
              <a:t> </a:t>
            </a:r>
            <a:r>
              <a:rPr lang="ja-JP" altLang="en-US" sz="3600" b="1" dirty="0" smtClean="0">
                <a:solidFill>
                  <a:schemeClr val="tx2"/>
                </a:solidFill>
              </a:rPr>
              <a:t>２ </a:t>
            </a:r>
            <a:r>
              <a:rPr lang="ja-JP" altLang="en-US" sz="3600" b="1" dirty="0" err="1" smtClean="0">
                <a:solidFill>
                  <a:schemeClr val="tx2"/>
                </a:solidFill>
              </a:rPr>
              <a:t>障がい</a:t>
            </a:r>
            <a:r>
              <a:rPr lang="ja-JP" altLang="en-US" sz="3600" b="1" dirty="0" smtClean="0">
                <a:solidFill>
                  <a:schemeClr val="tx2"/>
                </a:solidFill>
              </a:rPr>
              <a:t>者福祉施設における虐待防止体制の</a:t>
            </a:r>
            <a:endParaRPr lang="en-US" altLang="ja-JP" sz="3600" b="1" dirty="0" smtClean="0">
              <a:solidFill>
                <a:schemeClr val="tx2"/>
              </a:solidFill>
            </a:endParaRPr>
          </a:p>
          <a:p>
            <a:pPr marL="0" indent="0">
              <a:lnSpc>
                <a:spcPts val="3000"/>
              </a:lnSpc>
              <a:buNone/>
            </a:pPr>
            <a:r>
              <a:rPr lang="ja-JP" altLang="en-US" sz="3600" b="1" dirty="0">
                <a:solidFill>
                  <a:schemeClr val="tx2"/>
                </a:solidFill>
              </a:rPr>
              <a:t>　 </a:t>
            </a:r>
            <a:r>
              <a:rPr lang="ja-JP" altLang="en-US" sz="3600" b="1" dirty="0" smtClean="0">
                <a:solidFill>
                  <a:schemeClr val="tx2"/>
                </a:solidFill>
              </a:rPr>
              <a:t> 徹底</a:t>
            </a:r>
            <a:r>
              <a:rPr lang="ja-JP" altLang="en-US" sz="3600" b="1" dirty="0">
                <a:solidFill>
                  <a:schemeClr val="tx2"/>
                </a:solidFill>
              </a:rPr>
              <a:t>に</a:t>
            </a:r>
            <a:r>
              <a:rPr lang="ja-JP" altLang="en-US" sz="3600" b="1" dirty="0" smtClean="0">
                <a:solidFill>
                  <a:schemeClr val="tx2"/>
                </a:solidFill>
              </a:rPr>
              <a:t>ついて</a:t>
            </a:r>
            <a:endParaRPr lang="en-US" altLang="ja-JP" sz="3600" b="1" dirty="0">
              <a:solidFill>
                <a:schemeClr val="tx2"/>
              </a:solidFill>
            </a:endParaRPr>
          </a:p>
        </p:txBody>
      </p:sp>
    </p:spTree>
    <p:extLst>
      <p:ext uri="{BB962C8B-B14F-4D97-AF65-F5344CB8AC3E}">
        <p14:creationId xmlns:p14="http://schemas.microsoft.com/office/powerpoint/2010/main" val="9542761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19200" y="239621"/>
            <a:ext cx="10058400" cy="1450757"/>
          </a:xfrm>
        </p:spPr>
        <p:txBody>
          <a:bodyPr>
            <a:normAutofit fontScale="90000"/>
          </a:bodyPr>
          <a:lstStyle/>
          <a:p>
            <a:pPr algn="ctr"/>
            <a:r>
              <a:rPr kumimoji="1" lang="en-US" altLang="ja-JP" sz="4400" b="0" dirty="0" smtClean="0"/>
              <a:t/>
            </a:r>
            <a:br>
              <a:rPr kumimoji="1" lang="en-US" altLang="ja-JP" sz="4400" b="0" dirty="0" smtClean="0"/>
            </a:br>
            <a:r>
              <a:rPr kumimoji="1" lang="ja-JP" altLang="en-US" sz="4400" b="0" dirty="0" smtClean="0"/>
              <a:t>～</a:t>
            </a:r>
            <a:r>
              <a:rPr lang="ja-JP" altLang="en-US" sz="4400" kern="100" dirty="0" err="1" smtClean="0">
                <a:solidFill>
                  <a:srgbClr val="000000"/>
                </a:solidFill>
                <a:latin typeface="Century" panose="02040604050505020304" pitchFamily="18" charset="0"/>
                <a:cs typeface="Times New Roman" panose="02020603050405020304" pitchFamily="18" charset="0"/>
              </a:rPr>
              <a:t>障</a:t>
            </a:r>
            <a:r>
              <a:rPr lang="ja-JP" altLang="en-US" sz="4400" kern="100" dirty="0" err="1">
                <a:solidFill>
                  <a:srgbClr val="000000"/>
                </a:solidFill>
                <a:latin typeface="Century" panose="02040604050505020304" pitchFamily="18" charset="0"/>
                <a:cs typeface="Times New Roman" panose="02020603050405020304" pitchFamily="18" charset="0"/>
              </a:rPr>
              <a:t>がい</a:t>
            </a:r>
            <a:r>
              <a:rPr lang="ja-JP" altLang="en-US" sz="4400" kern="100" dirty="0">
                <a:solidFill>
                  <a:srgbClr val="000000"/>
                </a:solidFill>
                <a:latin typeface="Century" panose="02040604050505020304" pitchFamily="18" charset="0"/>
                <a:cs typeface="Times New Roman" panose="02020603050405020304" pitchFamily="18" charset="0"/>
              </a:rPr>
              <a:t>者虐待を身近な存在として捉え、社会全体として</a:t>
            </a:r>
            <a:r>
              <a:rPr lang="ja-JP" altLang="en-US" sz="4400" kern="100" dirty="0" smtClean="0">
                <a:solidFill>
                  <a:srgbClr val="000000"/>
                </a:solidFill>
                <a:latin typeface="Century" panose="02040604050505020304" pitchFamily="18" charset="0"/>
                <a:cs typeface="Times New Roman" panose="02020603050405020304" pitchFamily="18" charset="0"/>
              </a:rPr>
              <a:t>支えあいましょう</a:t>
            </a:r>
            <a:r>
              <a:rPr lang="ja-JP" altLang="en-US" sz="4400" kern="100" dirty="0">
                <a:solidFill>
                  <a:srgbClr val="000000"/>
                </a:solidFill>
                <a:latin typeface="Century" panose="02040604050505020304" pitchFamily="18" charset="0"/>
                <a:cs typeface="Times New Roman" panose="02020603050405020304" pitchFamily="18" charset="0"/>
              </a:rPr>
              <a:t>～</a:t>
            </a:r>
            <a:endParaRPr kumimoji="1" lang="ja-JP" altLang="en-US" sz="4400" dirty="0"/>
          </a:p>
        </p:txBody>
      </p:sp>
      <p:sp>
        <p:nvSpPr>
          <p:cNvPr id="3" name="コンテンツ プレースホルダー 2"/>
          <p:cNvSpPr>
            <a:spLocks noGrp="1"/>
          </p:cNvSpPr>
          <p:nvPr>
            <p:ph idx="1"/>
          </p:nvPr>
        </p:nvSpPr>
        <p:spPr>
          <a:xfrm>
            <a:off x="1066800" y="1537978"/>
            <a:ext cx="10058400" cy="4342124"/>
          </a:xfrm>
        </p:spPr>
        <p:txBody>
          <a:bodyPr anchor="ctr">
            <a:noAutofit/>
          </a:bodyPr>
          <a:lstStyle/>
          <a:p>
            <a:pPr algn="l">
              <a:lnSpc>
                <a:spcPct val="87000"/>
              </a:lnSpc>
              <a:spcAft>
                <a:spcPts val="600"/>
              </a:spcAft>
            </a:pPr>
            <a:endParaRPr lang="en-US" altLang="ja-JP" sz="2400" kern="100" dirty="0">
              <a:ln>
                <a:noFill/>
              </a:ln>
              <a:solidFill>
                <a:srgbClr val="000000"/>
              </a:solidFill>
              <a:latin typeface="Century" panose="02040604050505020304" pitchFamily="18" charset="0"/>
              <a:cs typeface="Times New Roman" panose="02020603050405020304" pitchFamily="18" charset="0"/>
            </a:endParaRPr>
          </a:p>
          <a:p>
            <a:pPr algn="l">
              <a:lnSpc>
                <a:spcPct val="87000"/>
              </a:lnSpc>
              <a:spcAft>
                <a:spcPts val="600"/>
              </a:spcAft>
            </a:pPr>
            <a:r>
              <a:rPr lang="ja-JP" altLang="en-US" sz="2400" kern="100" dirty="0">
                <a:solidFill>
                  <a:srgbClr val="000000"/>
                </a:solidFill>
                <a:latin typeface="Century" panose="02040604050505020304" pitchFamily="18" charset="0"/>
                <a:cs typeface="Times New Roman" panose="02020603050405020304" pitchFamily="18" charset="0"/>
              </a:rPr>
              <a:t>　</a:t>
            </a:r>
            <a:r>
              <a:rPr lang="ja-JP" altLang="en-US" sz="2400" kern="100" dirty="0">
                <a:ln>
                  <a:noFill/>
                </a:ln>
                <a:solidFill>
                  <a:srgbClr val="000000"/>
                </a:solidFill>
                <a:latin typeface="Century" panose="02040604050505020304" pitchFamily="18" charset="0"/>
                <a:cs typeface="Times New Roman" panose="02020603050405020304" pitchFamily="18" charset="0"/>
              </a:rPr>
              <a:t>　　　</a:t>
            </a:r>
            <a:endParaRPr lang="en-US" altLang="ja-JP" sz="2400" kern="100" dirty="0">
              <a:ln>
                <a:noFill/>
              </a:ln>
              <a:solidFill>
                <a:srgbClr val="000000"/>
              </a:solidFill>
              <a:latin typeface="Century" panose="02040604050505020304" pitchFamily="18" charset="0"/>
              <a:cs typeface="Times New Roman" panose="02020603050405020304" pitchFamily="18" charset="0"/>
            </a:endParaRPr>
          </a:p>
          <a:p>
            <a:pPr indent="0" algn="just">
              <a:lnSpc>
                <a:spcPct val="100000"/>
              </a:lnSpc>
              <a:buNone/>
            </a:pPr>
            <a:r>
              <a:rPr lang="ja-JP" altLang="en-US" sz="2400" kern="100" dirty="0">
                <a:solidFill>
                  <a:srgbClr val="000000"/>
                </a:solidFill>
                <a:effectLst/>
                <a:latin typeface="Century" panose="02040604050505020304" pitchFamily="18" charset="0"/>
                <a:ea typeface="メイリオ" panose="020B0604030504040204" pitchFamily="50" charset="-128"/>
                <a:cs typeface="Times New Roman" panose="02020603050405020304" pitchFamily="18" charset="0"/>
              </a:rPr>
              <a:t>　</a:t>
            </a:r>
            <a:r>
              <a:rPr lang="ja-JP" altLang="ja-JP" sz="2400" kern="100" dirty="0">
                <a:solidFill>
                  <a:srgbClr val="000000"/>
                </a:solidFill>
                <a:effectLst/>
                <a:latin typeface="Century" panose="02040604050505020304" pitchFamily="18" charset="0"/>
                <a:cs typeface="Times New Roman" panose="02020603050405020304" pitchFamily="18" charset="0"/>
              </a:rPr>
              <a:t>障がい者虐待を防止するためには、職員個人の「がんばり」に</a:t>
            </a:r>
            <a:r>
              <a:rPr lang="ja-JP" altLang="ja-JP" sz="2400" kern="100" dirty="0" smtClean="0">
                <a:solidFill>
                  <a:srgbClr val="000000"/>
                </a:solidFill>
                <a:effectLst/>
                <a:latin typeface="Century" panose="02040604050505020304" pitchFamily="18" charset="0"/>
                <a:cs typeface="Times New Roman" panose="02020603050405020304" pitchFamily="18" charset="0"/>
              </a:rPr>
              <a:t>任せるの</a:t>
            </a:r>
            <a:r>
              <a:rPr lang="ja-JP" altLang="ja-JP" sz="2400" kern="100" dirty="0">
                <a:solidFill>
                  <a:srgbClr val="000000"/>
                </a:solidFill>
                <a:effectLst/>
                <a:latin typeface="Century" panose="02040604050505020304" pitchFamily="18" charset="0"/>
                <a:cs typeface="Times New Roman" panose="02020603050405020304" pitchFamily="18" charset="0"/>
              </a:rPr>
              <a:t>ではなく、障がい者福祉施設等設置者、管理者が先頭に立って、組織的に対策へ取り組むことが必要です。その基本は、研修等を通じ、虐待に関する正しい知識を持った職員が、利用者の支援を行っていくことです。日頃より職員同士がお互いを支え合い、自由に意見が言える風通しのいい組織をつくり、苦情解決・第三者委員等による外部の目を導入し、虐待を隠さない誠実な障がい福祉施設等の運営が求められます。</a:t>
            </a:r>
            <a:endParaRPr lang="en-US" altLang="ja-JP" sz="2400" kern="100" dirty="0">
              <a:solidFill>
                <a:srgbClr val="000000"/>
              </a:solidFill>
              <a:effectLst/>
              <a:latin typeface="Century" panose="02040604050505020304" pitchFamily="18" charset="0"/>
              <a:cs typeface="Times New Roman" panose="02020603050405020304" pitchFamily="18" charset="0"/>
            </a:endParaRPr>
          </a:p>
          <a:p>
            <a:pPr indent="0" algn="just">
              <a:lnSpc>
                <a:spcPct val="100000"/>
              </a:lnSpc>
              <a:buNone/>
            </a:pPr>
            <a:r>
              <a:rPr lang="ja-JP" altLang="en-US" sz="2400" kern="100" dirty="0">
                <a:solidFill>
                  <a:srgbClr val="000000"/>
                </a:solidFill>
                <a:effectLst/>
                <a:latin typeface="Century" panose="02040604050505020304" pitchFamily="18" charset="0"/>
                <a:cs typeface="Times New Roman" panose="02020603050405020304" pitchFamily="18" charset="0"/>
              </a:rPr>
              <a:t>　</a:t>
            </a:r>
            <a:r>
              <a:rPr lang="ja-JP" altLang="ja-JP" sz="2400" kern="100" dirty="0">
                <a:solidFill>
                  <a:srgbClr val="000000"/>
                </a:solidFill>
                <a:effectLst/>
                <a:latin typeface="Century" panose="02040604050505020304" pitchFamily="18" charset="0"/>
                <a:cs typeface="Times New Roman" panose="02020603050405020304" pitchFamily="18" charset="0"/>
              </a:rPr>
              <a:t>障がい政策課では通報に基づいて、区関係部署及び民間の福祉サービス事業所との連携のもと、多様な制度を活用しながら、根本的な問題の解決をめざしています</a:t>
            </a:r>
            <a:r>
              <a:rPr lang="ja-JP" altLang="ja-JP" sz="2400" kern="100" dirty="0" smtClean="0">
                <a:solidFill>
                  <a:srgbClr val="000000"/>
                </a:solidFill>
                <a:effectLst/>
                <a:latin typeface="Century" panose="02040604050505020304" pitchFamily="18" charset="0"/>
                <a:cs typeface="Times New Roman" panose="02020603050405020304" pitchFamily="18" charset="0"/>
              </a:rPr>
              <a:t>。</a:t>
            </a:r>
            <a:r>
              <a:rPr lang="ja-JP" altLang="en-US" sz="2400" kern="100" dirty="0" smtClean="0">
                <a:solidFill>
                  <a:srgbClr val="000000"/>
                </a:solidFill>
                <a:effectLst/>
                <a:latin typeface="Century" panose="02040604050505020304" pitchFamily="18" charset="0"/>
                <a:cs typeface="Times New Roman" panose="02020603050405020304" pitchFamily="18" charset="0"/>
              </a:rPr>
              <a:t>何かございましたら、ご相談ください。</a:t>
            </a:r>
            <a:endParaRPr lang="en-US" altLang="ja-JP" sz="2400" kern="100" dirty="0" smtClean="0">
              <a:solidFill>
                <a:srgbClr val="000000"/>
              </a:solidFill>
              <a:effectLst/>
              <a:latin typeface="Century" panose="02040604050505020304" pitchFamily="18" charset="0"/>
              <a:cs typeface="Times New Roman" panose="02020603050405020304" pitchFamily="18" charset="0"/>
            </a:endParaRPr>
          </a:p>
          <a:p>
            <a:pPr indent="0" algn="just">
              <a:lnSpc>
                <a:spcPts val="2880"/>
              </a:lnSpc>
              <a:buNone/>
            </a:pPr>
            <a:r>
              <a:rPr lang="ja-JP" altLang="en-US" sz="2400" kern="100" dirty="0" smtClean="0">
                <a:solidFill>
                  <a:srgbClr val="000000"/>
                </a:solidFill>
                <a:latin typeface="Century" panose="02040604050505020304" pitchFamily="18" charset="0"/>
                <a:cs typeface="Times New Roman" panose="02020603050405020304" pitchFamily="18" charset="0"/>
              </a:rPr>
              <a:t>　</a:t>
            </a:r>
            <a:endParaRPr kumimoji="1" lang="ja-JP" altLang="en-US" sz="2400" dirty="0"/>
          </a:p>
        </p:txBody>
      </p:sp>
    </p:spTree>
    <p:extLst>
      <p:ext uri="{BB962C8B-B14F-4D97-AF65-F5344CB8AC3E}">
        <p14:creationId xmlns:p14="http://schemas.microsoft.com/office/powerpoint/2010/main" val="20001263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1097280" y="2049018"/>
            <a:ext cx="10058400" cy="3566160"/>
          </a:xfrm>
        </p:spPr>
        <p:txBody>
          <a:bodyPr anchor="ctr">
            <a:normAutofit/>
          </a:bodyPr>
          <a:lstStyle/>
          <a:p>
            <a:r>
              <a:rPr lang="ja-JP" altLang="en-US" sz="4800" dirty="0" smtClean="0"/>
              <a:t>板橋区</a:t>
            </a:r>
            <a:r>
              <a:rPr lang="ja-JP" altLang="en-US" sz="4800" dirty="0"/>
              <a:t>の虐待防止</a:t>
            </a:r>
            <a:r>
              <a:rPr lang="ja-JP" altLang="en-US" sz="4800" dirty="0" smtClean="0"/>
              <a:t>体制につい</a:t>
            </a:r>
            <a:r>
              <a:rPr lang="ja-JP" altLang="en-US" sz="4800" dirty="0"/>
              <a:t>て</a:t>
            </a:r>
            <a:endParaRPr kumimoji="1" lang="ja-JP" altLang="en-US" sz="4800" dirty="0"/>
          </a:p>
        </p:txBody>
      </p:sp>
    </p:spTree>
    <p:extLst>
      <p:ext uri="{BB962C8B-B14F-4D97-AF65-F5344CB8AC3E}">
        <p14:creationId xmlns:p14="http://schemas.microsoft.com/office/powerpoint/2010/main" val="14208739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79351" y="286605"/>
            <a:ext cx="10058400" cy="1450757"/>
          </a:xfrm>
        </p:spPr>
        <p:txBody>
          <a:bodyPr/>
          <a:lstStyle/>
          <a:p>
            <a:r>
              <a:rPr kumimoji="1" lang="ja-JP" altLang="en-US" dirty="0"/>
              <a:t>板橋区の通報</a:t>
            </a:r>
            <a:r>
              <a:rPr lang="ja-JP" altLang="en-US" dirty="0"/>
              <a:t>受付状況</a:t>
            </a:r>
            <a:endParaRPr kumimoji="1" lang="ja-JP" altLang="en-US" dirty="0"/>
          </a:p>
        </p:txBody>
      </p:sp>
      <p:graphicFrame>
        <p:nvGraphicFramePr>
          <p:cNvPr id="11" name="コンテンツ プレースホルダー 10"/>
          <p:cNvGraphicFramePr>
            <a:graphicFrameLocks noGrp="1"/>
          </p:cNvGraphicFramePr>
          <p:nvPr>
            <p:ph idx="1"/>
            <p:extLst>
              <p:ext uri="{D42A27DB-BD31-4B8C-83A1-F6EECF244321}">
                <p14:modId xmlns:p14="http://schemas.microsoft.com/office/powerpoint/2010/main" val="3741322078"/>
              </p:ext>
            </p:extLst>
          </p:nvPr>
        </p:nvGraphicFramePr>
        <p:xfrm>
          <a:off x="1361287" y="1904157"/>
          <a:ext cx="7656588" cy="3755665"/>
        </p:xfrm>
        <a:graphic>
          <a:graphicData uri="http://schemas.openxmlformats.org/drawingml/2006/table">
            <a:tbl>
              <a:tblPr firstRow="1" bandRow="1">
                <a:tableStyleId>{21E4AEA4-8DFA-4A89-87EB-49C32662AFE0}</a:tableStyleId>
              </a:tblPr>
              <a:tblGrid>
                <a:gridCol w="2552196">
                  <a:extLst>
                    <a:ext uri="{9D8B030D-6E8A-4147-A177-3AD203B41FA5}">
                      <a16:colId xmlns:a16="http://schemas.microsoft.com/office/drawing/2014/main" val="20000"/>
                    </a:ext>
                  </a:extLst>
                </a:gridCol>
                <a:gridCol w="2552196">
                  <a:extLst>
                    <a:ext uri="{9D8B030D-6E8A-4147-A177-3AD203B41FA5}">
                      <a16:colId xmlns:a16="http://schemas.microsoft.com/office/drawing/2014/main" val="20001"/>
                    </a:ext>
                  </a:extLst>
                </a:gridCol>
                <a:gridCol w="2552196">
                  <a:extLst>
                    <a:ext uri="{9D8B030D-6E8A-4147-A177-3AD203B41FA5}">
                      <a16:colId xmlns:a16="http://schemas.microsoft.com/office/drawing/2014/main" val="20002"/>
                    </a:ext>
                  </a:extLst>
                </a:gridCol>
              </a:tblGrid>
              <a:tr h="718282">
                <a:tc>
                  <a:txBody>
                    <a:bodyPr/>
                    <a:lstStyle/>
                    <a:p>
                      <a:pPr algn="ctr" fontAlgn="b">
                        <a:lnSpc>
                          <a:spcPts val="1800"/>
                        </a:lnSpc>
                      </a:pPr>
                      <a:r>
                        <a:rPr lang="ja-JP" altLang="en-US" sz="2000" b="1" i="0" u="none" strike="noStrike" dirty="0">
                          <a:solidFill>
                            <a:schemeClr val="bg1"/>
                          </a:solidFill>
                          <a:effectLst/>
                          <a:latin typeface="メイリオ" panose="020B0604030504040204" pitchFamily="50" charset="-128"/>
                          <a:ea typeface="メイリオ" panose="020B0604030504040204" pitchFamily="50" charset="-128"/>
                        </a:rPr>
                        <a:t>板橋区</a:t>
                      </a:r>
                    </a:p>
                  </a:txBody>
                  <a:tcPr marL="9525" marR="9525" marT="9525" marB="0" anchor="b">
                    <a:solidFill>
                      <a:srgbClr val="1F4429"/>
                    </a:solidFill>
                  </a:tcPr>
                </a:tc>
                <a:tc>
                  <a:txBody>
                    <a:bodyPr/>
                    <a:lstStyle/>
                    <a:p>
                      <a:pPr algn="ctr" fontAlgn="b">
                        <a:lnSpc>
                          <a:spcPts val="1800"/>
                        </a:lnSpc>
                      </a:pPr>
                      <a:r>
                        <a:rPr lang="ja-JP" altLang="en-US" sz="2000" b="1" i="0" u="none" strike="noStrike" dirty="0" smtClean="0">
                          <a:solidFill>
                            <a:schemeClr val="bg1"/>
                          </a:solidFill>
                          <a:effectLst/>
                          <a:latin typeface="メイリオ" panose="020B0604030504040204" pitchFamily="50" charset="-128"/>
                          <a:ea typeface="メイリオ" panose="020B0604030504040204" pitchFamily="50" charset="-128"/>
                        </a:rPr>
                        <a:t>令和元年度</a:t>
                      </a:r>
                      <a:endParaRPr lang="ja-JP" altLang="en-US" sz="2000" b="1" i="0" u="none" strike="noStrike" dirty="0">
                        <a:solidFill>
                          <a:schemeClr val="bg1"/>
                        </a:solidFill>
                        <a:effectLst/>
                        <a:latin typeface="メイリオ" panose="020B0604030504040204" pitchFamily="50" charset="-128"/>
                        <a:ea typeface="メイリオ" panose="020B0604030504040204" pitchFamily="50" charset="-128"/>
                      </a:endParaRPr>
                    </a:p>
                  </a:txBody>
                  <a:tcPr marL="9525" marR="9525" marT="9525" marB="0" anchor="b">
                    <a:solidFill>
                      <a:srgbClr val="1F4429"/>
                    </a:solidFill>
                  </a:tcPr>
                </a:tc>
                <a:tc>
                  <a:txBody>
                    <a:bodyPr/>
                    <a:lstStyle/>
                    <a:p>
                      <a:pPr algn="ctr" fontAlgn="b">
                        <a:lnSpc>
                          <a:spcPts val="1800"/>
                        </a:lnSpc>
                      </a:pPr>
                      <a:r>
                        <a:rPr lang="ja-JP" altLang="en-US" sz="2000" b="1" i="0" u="none" strike="noStrike" dirty="0">
                          <a:solidFill>
                            <a:schemeClr val="bg1"/>
                          </a:solidFill>
                          <a:effectLst/>
                          <a:latin typeface="メイリオ" panose="020B0604030504040204" pitchFamily="50" charset="-128"/>
                          <a:ea typeface="メイリオ" panose="020B0604030504040204" pitchFamily="50" charset="-128"/>
                        </a:rPr>
                        <a:t>令和２年度</a:t>
                      </a:r>
                    </a:p>
                  </a:txBody>
                  <a:tcPr marL="9525" marR="9525" marT="9525" marB="0" anchor="b">
                    <a:solidFill>
                      <a:srgbClr val="1F4429"/>
                    </a:solidFill>
                  </a:tcPr>
                </a:tc>
                <a:extLst>
                  <a:ext uri="{0D108BD9-81ED-4DB2-BD59-A6C34878D82A}">
                    <a16:rowId xmlns:a16="http://schemas.microsoft.com/office/drawing/2014/main" val="10000"/>
                  </a:ext>
                </a:extLst>
              </a:tr>
              <a:tr h="608647">
                <a:tc>
                  <a:txBody>
                    <a:bodyPr/>
                    <a:lstStyle/>
                    <a:p>
                      <a:pPr algn="ctr" fontAlgn="b">
                        <a:lnSpc>
                          <a:spcPts val="1800"/>
                        </a:lnSpc>
                      </a:pPr>
                      <a:r>
                        <a:rPr lang="ja-JP" altLang="en-US" sz="2000" b="0" i="0" u="none" strike="noStrike" dirty="0">
                          <a:solidFill>
                            <a:srgbClr val="000000"/>
                          </a:solidFill>
                          <a:effectLst/>
                          <a:latin typeface="メイリオ" panose="020B0604030504040204" pitchFamily="50" charset="-128"/>
                          <a:ea typeface="メイリオ" panose="020B0604030504040204" pitchFamily="50" charset="-128"/>
                        </a:rPr>
                        <a:t>養護者</a:t>
                      </a:r>
                    </a:p>
                  </a:txBody>
                  <a:tcPr marL="9525" marR="9525" marT="9525" marB="0" anchor="b"/>
                </a:tc>
                <a:tc>
                  <a:txBody>
                    <a:bodyPr/>
                    <a:lstStyle/>
                    <a:p>
                      <a:pPr algn="ctr" fontAlgn="b">
                        <a:lnSpc>
                          <a:spcPts val="1800"/>
                        </a:lnSpc>
                      </a:pP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27</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tc>
                <a:tc>
                  <a:txBody>
                    <a:bodyPr/>
                    <a:lstStyle/>
                    <a:p>
                      <a:pPr algn="ctr" fontAlgn="b">
                        <a:lnSpc>
                          <a:spcPts val="1800"/>
                        </a:lnSpc>
                      </a:pP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13</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solidFill>
                      <a:srgbClr val="CDD9EA"/>
                    </a:solidFill>
                  </a:tcPr>
                </a:tc>
                <a:extLst>
                  <a:ext uri="{0D108BD9-81ED-4DB2-BD59-A6C34878D82A}">
                    <a16:rowId xmlns:a16="http://schemas.microsoft.com/office/drawing/2014/main" val="10001"/>
                  </a:ext>
                </a:extLst>
              </a:tr>
              <a:tr h="602997">
                <a:tc>
                  <a:txBody>
                    <a:bodyPr/>
                    <a:lstStyle/>
                    <a:p>
                      <a:pPr algn="ctr" fontAlgn="b">
                        <a:lnSpc>
                          <a:spcPts val="1800"/>
                        </a:lnSpc>
                      </a:pPr>
                      <a:r>
                        <a:rPr lang="ja-JP" altLang="en-US" sz="2000" b="0" i="0" u="none" strike="noStrike" dirty="0">
                          <a:solidFill>
                            <a:srgbClr val="000000"/>
                          </a:solidFill>
                          <a:effectLst/>
                          <a:latin typeface="メイリオ" panose="020B0604030504040204" pitchFamily="50" charset="-128"/>
                          <a:ea typeface="メイリオ" panose="020B0604030504040204" pitchFamily="50" charset="-128"/>
                        </a:rPr>
                        <a:t>施設従事者</a:t>
                      </a:r>
                    </a:p>
                  </a:txBody>
                  <a:tcPr marL="9525" marR="9525" marT="9525" marB="0" anchor="b"/>
                </a:tc>
                <a:tc>
                  <a:txBody>
                    <a:bodyPr/>
                    <a:lstStyle/>
                    <a:p>
                      <a:pPr algn="ctr" fontAlgn="b">
                        <a:lnSpc>
                          <a:spcPts val="1800"/>
                        </a:lnSpc>
                      </a:pP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20</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tc>
                <a:tc>
                  <a:txBody>
                    <a:bodyPr/>
                    <a:lstStyle/>
                    <a:p>
                      <a:pPr algn="ctr" fontAlgn="b">
                        <a:lnSpc>
                          <a:spcPts val="1800"/>
                        </a:lnSpc>
                      </a:pP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12</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tc>
                <a:extLst>
                  <a:ext uri="{0D108BD9-81ED-4DB2-BD59-A6C34878D82A}">
                    <a16:rowId xmlns:a16="http://schemas.microsoft.com/office/drawing/2014/main" val="10002"/>
                  </a:ext>
                </a:extLst>
              </a:tr>
              <a:tr h="619746">
                <a:tc>
                  <a:txBody>
                    <a:bodyPr/>
                    <a:lstStyle/>
                    <a:p>
                      <a:pPr algn="ctr" fontAlgn="b">
                        <a:lnSpc>
                          <a:spcPts val="1800"/>
                        </a:lnSpc>
                      </a:pPr>
                      <a:r>
                        <a:rPr lang="ja-JP" altLang="en-US" sz="2000" b="0" i="0" u="none" strike="noStrike" dirty="0">
                          <a:solidFill>
                            <a:srgbClr val="000000"/>
                          </a:solidFill>
                          <a:effectLst/>
                          <a:latin typeface="メイリオ" panose="020B0604030504040204" pitchFamily="50" charset="-128"/>
                          <a:ea typeface="メイリオ" panose="020B0604030504040204" pitchFamily="50" charset="-128"/>
                        </a:rPr>
                        <a:t>使用者</a:t>
                      </a:r>
                    </a:p>
                  </a:txBody>
                  <a:tcPr marL="9525" marR="9525" marT="9525" marB="0" anchor="b"/>
                </a:tc>
                <a:tc>
                  <a:txBody>
                    <a:bodyPr/>
                    <a:lstStyle/>
                    <a:p>
                      <a:pPr algn="ctr" fontAlgn="b">
                        <a:lnSpc>
                          <a:spcPts val="1800"/>
                        </a:lnSpc>
                      </a:pP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３</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tc>
                <a:tc>
                  <a:txBody>
                    <a:bodyPr/>
                    <a:lstStyle/>
                    <a:p>
                      <a:pPr algn="ctr" fontAlgn="b">
                        <a:lnSpc>
                          <a:spcPts val="1800"/>
                        </a:lnSpc>
                      </a:pP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３</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tc>
                <a:extLst>
                  <a:ext uri="{0D108BD9-81ED-4DB2-BD59-A6C34878D82A}">
                    <a16:rowId xmlns:a16="http://schemas.microsoft.com/office/drawing/2014/main" val="2303731155"/>
                  </a:ext>
                </a:extLst>
              </a:tr>
              <a:tr h="519247">
                <a:tc>
                  <a:txBody>
                    <a:bodyPr/>
                    <a:lstStyle/>
                    <a:p>
                      <a:pPr algn="ctr" fontAlgn="b">
                        <a:lnSpc>
                          <a:spcPts val="1800"/>
                        </a:lnSpc>
                      </a:pP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その他</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tc>
                <a:tc>
                  <a:txBody>
                    <a:bodyPr/>
                    <a:lstStyle/>
                    <a:p>
                      <a:pPr algn="ctr" fontAlgn="b">
                        <a:lnSpc>
                          <a:spcPts val="1800"/>
                        </a:lnSpc>
                      </a:pP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０</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tc>
                <a:tc>
                  <a:txBody>
                    <a:bodyPr/>
                    <a:lstStyle/>
                    <a:p>
                      <a:pPr algn="ctr" fontAlgn="b">
                        <a:lnSpc>
                          <a:spcPts val="1800"/>
                        </a:lnSpc>
                      </a:pP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３</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tc>
                <a:extLst>
                  <a:ext uri="{0D108BD9-81ED-4DB2-BD59-A6C34878D82A}">
                    <a16:rowId xmlns:a16="http://schemas.microsoft.com/office/drawing/2014/main" val="10003"/>
                  </a:ext>
                </a:extLst>
              </a:tr>
              <a:tr h="686746">
                <a:tc>
                  <a:txBody>
                    <a:bodyPr/>
                    <a:lstStyle/>
                    <a:p>
                      <a:pPr algn="ctr" fontAlgn="b">
                        <a:lnSpc>
                          <a:spcPts val="1800"/>
                        </a:lnSpc>
                      </a:pPr>
                      <a:r>
                        <a:rPr lang="ja-JP" altLang="en-US" sz="1600" b="0" i="0" u="none" strike="noStrike" dirty="0">
                          <a:solidFill>
                            <a:srgbClr val="000000"/>
                          </a:solidFill>
                          <a:effectLst/>
                          <a:latin typeface="メイリオ" panose="020B0604030504040204" pitchFamily="50" charset="-128"/>
                          <a:ea typeface="メイリオ" panose="020B0604030504040204" pitchFamily="50" charset="-128"/>
                        </a:rPr>
                        <a:t>合計</a:t>
                      </a:r>
                    </a:p>
                  </a:txBody>
                  <a:tcPr marL="9525" marR="9525" marT="9525" marB="0" anchor="b">
                    <a:solidFill>
                      <a:schemeClr val="accent2">
                        <a:lumMod val="60000"/>
                        <a:lumOff val="40000"/>
                      </a:schemeClr>
                    </a:solidFill>
                  </a:tcPr>
                </a:tc>
                <a:tc>
                  <a:txBody>
                    <a:bodyPr/>
                    <a:lstStyle/>
                    <a:p>
                      <a:pPr algn="ctr" fontAlgn="b">
                        <a:lnSpc>
                          <a:spcPts val="1800"/>
                        </a:lnSpc>
                      </a:pP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50</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solidFill>
                      <a:schemeClr val="accent2">
                        <a:lumMod val="60000"/>
                        <a:lumOff val="40000"/>
                      </a:schemeClr>
                    </a:solidFill>
                  </a:tcPr>
                </a:tc>
                <a:tc>
                  <a:txBody>
                    <a:bodyPr/>
                    <a:lstStyle/>
                    <a:p>
                      <a:pPr algn="ctr" fontAlgn="b">
                        <a:lnSpc>
                          <a:spcPts val="1800"/>
                        </a:lnSpc>
                      </a:pP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31</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solidFill>
                      <a:schemeClr val="accent2">
                        <a:lumMod val="60000"/>
                        <a:lumOff val="40000"/>
                      </a:schemeClr>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8941089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板橋区の虐待に関する窓口①</a:t>
            </a:r>
            <a:endParaRPr kumimoji="1" lang="ja-JP" altLang="en-US" dirty="0"/>
          </a:p>
        </p:txBody>
      </p:sp>
      <p:sp>
        <p:nvSpPr>
          <p:cNvPr id="3" name="コンテンツ プレースホルダー 2"/>
          <p:cNvSpPr>
            <a:spLocks noGrp="1"/>
          </p:cNvSpPr>
          <p:nvPr>
            <p:ph idx="1"/>
          </p:nvPr>
        </p:nvSpPr>
        <p:spPr/>
        <p:txBody>
          <a:bodyPr anchor="ctr">
            <a:normAutofit/>
          </a:bodyPr>
          <a:lstStyle/>
          <a:p>
            <a:r>
              <a:rPr lang="en-US" altLang="ja-JP" sz="2800" b="1" dirty="0"/>
              <a:t>【</a:t>
            </a:r>
            <a:r>
              <a:rPr lang="ja-JP" altLang="en-US" sz="2800" b="1" dirty="0"/>
              <a:t>　通報・届出　</a:t>
            </a:r>
            <a:r>
              <a:rPr lang="en-US" altLang="ja-JP" sz="2800" b="1" dirty="0"/>
              <a:t>】</a:t>
            </a:r>
            <a:r>
              <a:rPr lang="ja-JP" altLang="en-US" sz="2800" dirty="0"/>
              <a:t>専用電話</a:t>
            </a:r>
            <a:endParaRPr lang="en-US" altLang="ja-JP" sz="2400" dirty="0"/>
          </a:p>
          <a:p>
            <a:r>
              <a:rPr lang="ja-JP" altLang="en-US" sz="2400" b="1" dirty="0"/>
              <a:t>　　板橋区障がい者虐待防止センター</a:t>
            </a:r>
            <a:r>
              <a:rPr lang="ja-JP" altLang="en-US" sz="2400" dirty="0"/>
              <a:t>（障がい者福祉センター）</a:t>
            </a:r>
            <a:endParaRPr lang="en-US" altLang="ja-JP" sz="2400" dirty="0"/>
          </a:p>
          <a:p>
            <a:r>
              <a:rPr lang="ja-JP" altLang="en-US" sz="2400" b="1" dirty="0"/>
              <a:t>　　電話・</a:t>
            </a:r>
            <a:r>
              <a:rPr lang="en-US" altLang="ja-JP" sz="2400" b="1" dirty="0"/>
              <a:t>FAX</a:t>
            </a:r>
            <a:r>
              <a:rPr lang="ja-JP" altLang="en-US" sz="2400" b="1" dirty="0"/>
              <a:t>　</a:t>
            </a:r>
            <a:r>
              <a:rPr lang="en-US" altLang="ja-JP" sz="2400" b="1" dirty="0" smtClean="0"/>
              <a:t>03-3550-3406</a:t>
            </a:r>
            <a:endParaRPr lang="en-US" altLang="ja-JP" sz="2400" b="1" dirty="0"/>
          </a:p>
          <a:p>
            <a:pPr lvl="0">
              <a:buClr>
                <a:srgbClr val="1CADE4"/>
              </a:buClr>
              <a:defRPr/>
            </a:pPr>
            <a:r>
              <a:rPr lang="ja-JP" altLang="en-US" sz="2400" dirty="0">
                <a:solidFill>
                  <a:prstClr val="black">
                    <a:lumMod val="75000"/>
                    <a:lumOff val="25000"/>
                  </a:prstClr>
                </a:solidFill>
              </a:rPr>
              <a:t>　　</a:t>
            </a:r>
            <a:r>
              <a:rPr lang="ja-JP" altLang="en-US" sz="2400" dirty="0" smtClean="0">
                <a:solidFill>
                  <a:prstClr val="black">
                    <a:lumMod val="75000"/>
                    <a:lumOff val="25000"/>
                  </a:prstClr>
                </a:solidFill>
              </a:rPr>
              <a:t>日曜日・年末</a:t>
            </a:r>
            <a:r>
              <a:rPr lang="ja-JP" altLang="en-US" sz="2400" dirty="0">
                <a:solidFill>
                  <a:prstClr val="black">
                    <a:lumMod val="75000"/>
                    <a:lumOff val="25000"/>
                  </a:prstClr>
                </a:solidFill>
              </a:rPr>
              <a:t>年始を</a:t>
            </a:r>
            <a:r>
              <a:rPr lang="ja-JP" altLang="en-US" sz="2400" dirty="0" smtClean="0">
                <a:solidFill>
                  <a:prstClr val="black">
                    <a:lumMod val="75000"/>
                    <a:lumOff val="25000"/>
                  </a:prstClr>
                </a:solidFill>
              </a:rPr>
              <a:t>除く 月曜日</a:t>
            </a:r>
            <a:r>
              <a:rPr lang="ja-JP" altLang="en-US" sz="2400" dirty="0">
                <a:solidFill>
                  <a:prstClr val="black">
                    <a:lumMod val="75000"/>
                    <a:lumOff val="25000"/>
                  </a:prstClr>
                </a:solidFill>
              </a:rPr>
              <a:t>～土曜日・祝日</a:t>
            </a:r>
            <a:r>
              <a:rPr lang="ja-JP" altLang="en-US" sz="2400" dirty="0" smtClean="0">
                <a:solidFill>
                  <a:prstClr val="black">
                    <a:lumMod val="75000"/>
                    <a:lumOff val="25000"/>
                  </a:prstClr>
                </a:solidFill>
              </a:rPr>
              <a:t>（</a:t>
            </a:r>
            <a:r>
              <a:rPr lang="en-US" altLang="ja-JP" sz="2400" dirty="0" smtClean="0">
                <a:solidFill>
                  <a:prstClr val="black">
                    <a:lumMod val="75000"/>
                    <a:lumOff val="25000"/>
                  </a:prstClr>
                </a:solidFill>
              </a:rPr>
              <a:t>9</a:t>
            </a:r>
            <a:r>
              <a:rPr lang="ja-JP" altLang="en-US" sz="2400" dirty="0" smtClean="0">
                <a:solidFill>
                  <a:prstClr val="black">
                    <a:lumMod val="75000"/>
                    <a:lumOff val="25000"/>
                  </a:prstClr>
                </a:solidFill>
              </a:rPr>
              <a:t>時から</a:t>
            </a:r>
            <a:r>
              <a:rPr lang="en-US" altLang="ja-JP" sz="2400" dirty="0" smtClean="0">
                <a:solidFill>
                  <a:prstClr val="black">
                    <a:lumMod val="75000"/>
                    <a:lumOff val="25000"/>
                  </a:prstClr>
                </a:solidFill>
              </a:rPr>
              <a:t>17</a:t>
            </a:r>
            <a:r>
              <a:rPr lang="ja-JP" altLang="en-US" sz="2400" dirty="0" smtClean="0">
                <a:solidFill>
                  <a:prstClr val="black">
                    <a:lumMod val="75000"/>
                    <a:lumOff val="25000"/>
                  </a:prstClr>
                </a:solidFill>
              </a:rPr>
              <a:t>時</a:t>
            </a:r>
            <a:r>
              <a:rPr lang="ja-JP" altLang="en-US" sz="2400" dirty="0">
                <a:solidFill>
                  <a:prstClr val="black">
                    <a:lumMod val="75000"/>
                    <a:lumOff val="25000"/>
                  </a:prstClr>
                </a:solidFill>
              </a:rPr>
              <a:t>）</a:t>
            </a:r>
            <a:endParaRPr kumimoji="1" lang="ja-JP" altLang="en-US" sz="2400" dirty="0"/>
          </a:p>
        </p:txBody>
      </p:sp>
    </p:spTree>
    <p:extLst>
      <p:ext uri="{BB962C8B-B14F-4D97-AF65-F5344CB8AC3E}">
        <p14:creationId xmlns:p14="http://schemas.microsoft.com/office/powerpoint/2010/main" val="33149471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97280" y="412727"/>
            <a:ext cx="10058400" cy="1450757"/>
          </a:xfrm>
        </p:spPr>
        <p:txBody>
          <a:bodyPr/>
          <a:lstStyle/>
          <a:p>
            <a:r>
              <a:rPr lang="ja-JP" altLang="en-US" dirty="0"/>
              <a:t>板橋区の虐待に関する窓口②</a:t>
            </a:r>
            <a:endParaRPr kumimoji="1" lang="ja-JP" altLang="en-US" dirty="0"/>
          </a:p>
        </p:txBody>
      </p:sp>
      <p:sp>
        <p:nvSpPr>
          <p:cNvPr id="3" name="コンテンツ プレースホルダー 2"/>
          <p:cNvSpPr>
            <a:spLocks noGrp="1"/>
          </p:cNvSpPr>
          <p:nvPr>
            <p:ph idx="1"/>
          </p:nvPr>
        </p:nvSpPr>
        <p:spPr>
          <a:xfrm>
            <a:off x="1097280" y="2036905"/>
            <a:ext cx="10058400" cy="4023360"/>
          </a:xfrm>
        </p:spPr>
        <p:txBody>
          <a:bodyPr anchor="ctr">
            <a:normAutofit/>
          </a:bodyPr>
          <a:lstStyle/>
          <a:p>
            <a:endParaRPr kumimoji="1" lang="en-US" altLang="ja-JP" sz="2400" b="1" dirty="0"/>
          </a:p>
          <a:p>
            <a:r>
              <a:rPr lang="en-US" altLang="ja-JP" sz="2800" b="1" dirty="0"/>
              <a:t>【</a:t>
            </a:r>
            <a:r>
              <a:rPr lang="ja-JP" altLang="en-US" sz="2800" b="1" dirty="0"/>
              <a:t>　主に養護者の虐待に関する</a:t>
            </a:r>
            <a:r>
              <a:rPr lang="ja-JP" altLang="en-US" sz="2800" b="1" dirty="0" smtClean="0"/>
              <a:t>相談な</a:t>
            </a:r>
            <a:r>
              <a:rPr lang="ja-JP" altLang="en-US" sz="2800" b="1" dirty="0"/>
              <a:t>ど　</a:t>
            </a:r>
            <a:r>
              <a:rPr lang="en-US" altLang="ja-JP" sz="2800" b="1" dirty="0"/>
              <a:t>】</a:t>
            </a:r>
            <a:endParaRPr lang="en-US" altLang="ja-JP" sz="2400" b="1" dirty="0"/>
          </a:p>
          <a:p>
            <a:r>
              <a:rPr lang="ja-JP" altLang="en-US" sz="2400" b="1" dirty="0"/>
              <a:t>　　</a:t>
            </a:r>
            <a:r>
              <a:rPr lang="ja-JP" altLang="en-US" sz="2400" b="1" dirty="0" smtClean="0"/>
              <a:t>〇 身体</a:t>
            </a:r>
            <a:r>
              <a:rPr lang="ja-JP" altLang="en-US" sz="2400" b="1" dirty="0"/>
              <a:t>・知的</a:t>
            </a:r>
            <a:r>
              <a:rPr lang="ja-JP" altLang="en-US" sz="2400" b="1" dirty="0" err="1"/>
              <a:t>障がい</a:t>
            </a:r>
            <a:r>
              <a:rPr lang="ja-JP" altLang="en-US" sz="2400" b="1" dirty="0" smtClean="0"/>
              <a:t>など </a:t>
            </a:r>
            <a:r>
              <a:rPr lang="en-US" altLang="ja-JP" sz="2400" b="1" dirty="0" smtClean="0"/>
              <a:t>: </a:t>
            </a:r>
            <a:r>
              <a:rPr lang="ja-JP" altLang="en-US" sz="2400" b="1" dirty="0" smtClean="0"/>
              <a:t>各福祉</a:t>
            </a:r>
            <a:r>
              <a:rPr lang="ja-JP" altLang="en-US" sz="2400" b="1" dirty="0"/>
              <a:t>事務所　障がい者支援係</a:t>
            </a:r>
            <a:endParaRPr lang="en-US" altLang="ja-JP" sz="2400" b="1" dirty="0"/>
          </a:p>
          <a:p>
            <a:r>
              <a:rPr lang="ja-JP" altLang="en-US" sz="2400" b="1" dirty="0"/>
              <a:t>　　</a:t>
            </a:r>
            <a:r>
              <a:rPr lang="ja-JP" altLang="en-US" sz="2400" b="1" dirty="0" smtClean="0"/>
              <a:t>〇 </a:t>
            </a:r>
            <a:r>
              <a:rPr lang="ja-JP" altLang="en-US" sz="2400" b="1" dirty="0" err="1" smtClean="0"/>
              <a:t>精神障</a:t>
            </a:r>
            <a:r>
              <a:rPr lang="ja-JP" altLang="en-US" sz="2400" b="1" dirty="0" err="1"/>
              <a:t>がい</a:t>
            </a:r>
            <a:r>
              <a:rPr lang="ja-JP" altLang="en-US" sz="2400" b="1" dirty="0" smtClean="0"/>
              <a:t>など          </a:t>
            </a:r>
            <a:r>
              <a:rPr lang="en-US" altLang="ja-JP" sz="2400" b="1" dirty="0" smtClean="0"/>
              <a:t>:</a:t>
            </a:r>
            <a:r>
              <a:rPr lang="ja-JP" altLang="en-US" sz="2400" b="1" dirty="0"/>
              <a:t> </a:t>
            </a:r>
            <a:r>
              <a:rPr lang="ja-JP" altLang="en-US" sz="2400" b="1" dirty="0" smtClean="0"/>
              <a:t>各健康</a:t>
            </a:r>
            <a:r>
              <a:rPr lang="ja-JP" altLang="en-US" sz="2400" b="1" dirty="0"/>
              <a:t>福祉</a:t>
            </a:r>
            <a:r>
              <a:rPr lang="ja-JP" altLang="en-US" sz="2400" b="1" dirty="0" smtClean="0"/>
              <a:t>センター 保健指導係</a:t>
            </a:r>
            <a:endParaRPr lang="en-US" altLang="ja-JP" sz="2400" b="1" dirty="0" smtClean="0"/>
          </a:p>
          <a:p>
            <a:pPr algn="r"/>
            <a:r>
              <a:rPr lang="en-US" altLang="ja-JP" dirty="0"/>
              <a:t>※</a:t>
            </a:r>
            <a:r>
              <a:rPr lang="ja-JP" altLang="en-US" dirty="0"/>
              <a:t>各連絡先はホームページ参照</a:t>
            </a:r>
          </a:p>
          <a:p>
            <a:pPr marL="0" indent="0">
              <a:buNone/>
            </a:pPr>
            <a:r>
              <a:rPr lang="en-US" altLang="ja-JP" sz="2400" b="1" dirty="0"/>
              <a:t> </a:t>
            </a:r>
            <a:r>
              <a:rPr kumimoji="1" lang="ja-JP" altLang="en-US" dirty="0" smtClean="0"/>
              <a:t>例えば</a:t>
            </a:r>
            <a:r>
              <a:rPr kumimoji="1" lang="en-US" altLang="ja-JP" dirty="0"/>
              <a:t>…</a:t>
            </a:r>
          </a:p>
          <a:p>
            <a:r>
              <a:rPr kumimoji="1" lang="ja-JP" altLang="en-US" dirty="0"/>
              <a:t>養護者が介護できて</a:t>
            </a:r>
            <a:r>
              <a:rPr kumimoji="1" lang="ja-JP" altLang="en-US" dirty="0" smtClean="0"/>
              <a:t>いない</a:t>
            </a:r>
            <a:r>
              <a:rPr lang="ja-JP" altLang="en-US" dirty="0" smtClean="0"/>
              <a:t>かも</a:t>
            </a:r>
            <a:r>
              <a:rPr lang="en-US" altLang="ja-JP" dirty="0" smtClean="0"/>
              <a:t>…</a:t>
            </a:r>
            <a:r>
              <a:rPr lang="ja-JP" altLang="en-US" dirty="0"/>
              <a:t>　これは虐待にあたるの？　</a:t>
            </a:r>
            <a:endParaRPr lang="en-US" altLang="ja-JP" dirty="0" smtClean="0"/>
          </a:p>
          <a:p>
            <a:r>
              <a:rPr lang="ja-JP" altLang="en-US" dirty="0" smtClean="0"/>
              <a:t>身体に痣がある人がいるから聞いて欲しい</a:t>
            </a:r>
            <a:r>
              <a:rPr lang="ja-JP" altLang="en-US" dirty="0"/>
              <a:t>、</a:t>
            </a:r>
            <a:r>
              <a:rPr lang="ja-JP" altLang="en-US" dirty="0" smtClean="0"/>
              <a:t>など</a:t>
            </a:r>
            <a:r>
              <a:rPr kumimoji="1" lang="ja-JP" altLang="en-US" dirty="0" smtClean="0"/>
              <a:t> </a:t>
            </a:r>
            <a:endParaRPr kumimoji="1" lang="en-US" altLang="ja-JP" dirty="0" smtClean="0"/>
          </a:p>
        </p:txBody>
      </p:sp>
    </p:spTree>
    <p:extLst>
      <p:ext uri="{BB962C8B-B14F-4D97-AF65-F5344CB8AC3E}">
        <p14:creationId xmlns:p14="http://schemas.microsoft.com/office/powerpoint/2010/main" val="3008944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板橋区の虐待に関する窓口③</a:t>
            </a:r>
            <a:endParaRPr kumimoji="1" lang="ja-JP" altLang="en-US" dirty="0"/>
          </a:p>
        </p:txBody>
      </p:sp>
      <p:sp>
        <p:nvSpPr>
          <p:cNvPr id="3" name="コンテンツ プレースホルダー 2"/>
          <p:cNvSpPr>
            <a:spLocks noGrp="1"/>
          </p:cNvSpPr>
          <p:nvPr>
            <p:ph idx="1"/>
          </p:nvPr>
        </p:nvSpPr>
        <p:spPr>
          <a:xfrm>
            <a:off x="971156" y="2161044"/>
            <a:ext cx="10058400" cy="4023360"/>
          </a:xfrm>
        </p:spPr>
        <p:txBody>
          <a:bodyPr anchor="ctr">
            <a:normAutofit/>
          </a:bodyPr>
          <a:lstStyle/>
          <a:p>
            <a:endParaRPr kumimoji="1" lang="en-US" altLang="ja-JP" sz="2400" b="1" dirty="0"/>
          </a:p>
          <a:p>
            <a:r>
              <a:rPr lang="en-US" altLang="ja-JP" sz="2800" b="1" dirty="0"/>
              <a:t>【</a:t>
            </a:r>
            <a:r>
              <a:rPr lang="ja-JP" altLang="en-US" sz="2800" b="1" dirty="0"/>
              <a:t>　</a:t>
            </a:r>
            <a:r>
              <a:rPr lang="ja-JP" altLang="en-US" sz="2800" b="1" dirty="0" smtClean="0"/>
              <a:t>その他、</a:t>
            </a:r>
            <a:r>
              <a:rPr lang="ja-JP" altLang="en-US" sz="2800" b="1" dirty="0" err="1" smtClean="0"/>
              <a:t>障</a:t>
            </a:r>
            <a:r>
              <a:rPr lang="ja-JP" altLang="en-US" sz="2800" b="1" dirty="0" err="1"/>
              <a:t>がい</a:t>
            </a:r>
            <a:r>
              <a:rPr lang="ja-JP" altLang="en-US" sz="2800" b="1" dirty="0"/>
              <a:t>者虐待防止法に関わる全般について　</a:t>
            </a:r>
            <a:r>
              <a:rPr lang="en-US" altLang="ja-JP" sz="2800" b="1" dirty="0"/>
              <a:t>】</a:t>
            </a:r>
          </a:p>
          <a:p>
            <a:pPr marL="0" indent="0" algn="ctr">
              <a:buNone/>
            </a:pPr>
            <a:r>
              <a:rPr lang="ja-JP" altLang="en-US" sz="2400" b="1" dirty="0" smtClean="0"/>
              <a:t>  </a:t>
            </a:r>
            <a:r>
              <a:rPr lang="ja-JP" altLang="en-US" sz="2800" b="1" dirty="0" err="1" smtClean="0"/>
              <a:t>障</a:t>
            </a:r>
            <a:r>
              <a:rPr lang="ja-JP" altLang="en-US" sz="2800" b="1" dirty="0" err="1"/>
              <a:t>がい</a:t>
            </a:r>
            <a:r>
              <a:rPr lang="ja-JP" altLang="en-US" sz="2800" b="1" dirty="0"/>
              <a:t>政策課　自立支援係　</a:t>
            </a:r>
            <a:r>
              <a:rPr lang="ja-JP" altLang="en-US" sz="2800" b="1" dirty="0" smtClean="0"/>
              <a:t>      </a:t>
            </a:r>
            <a:r>
              <a:rPr lang="en-US" altLang="ja-JP" sz="2800" b="1" dirty="0" smtClean="0"/>
              <a:t>03-3579-2089</a:t>
            </a:r>
          </a:p>
          <a:p>
            <a:pPr algn="r"/>
            <a:r>
              <a:rPr lang="en-US" altLang="ja-JP" sz="2400" dirty="0" smtClean="0"/>
              <a:t>※</a:t>
            </a:r>
            <a:r>
              <a:rPr lang="ja-JP" altLang="en-US" sz="2400" dirty="0" smtClean="0"/>
              <a:t>虐待に関する通報、届出も受付ております。</a:t>
            </a:r>
            <a:endParaRPr lang="en-US" altLang="ja-JP" sz="2400" dirty="0"/>
          </a:p>
          <a:p>
            <a:endParaRPr lang="en-US" altLang="ja-JP" sz="2400" b="1" dirty="0"/>
          </a:p>
          <a:p>
            <a:pPr marL="0" indent="0">
              <a:buNone/>
            </a:pPr>
            <a:r>
              <a:rPr kumimoji="1" lang="ja-JP" altLang="en-US" sz="2400" dirty="0"/>
              <a:t>　</a:t>
            </a:r>
          </a:p>
        </p:txBody>
      </p:sp>
    </p:spTree>
    <p:extLst>
      <p:ext uri="{BB962C8B-B14F-4D97-AF65-F5344CB8AC3E}">
        <p14:creationId xmlns:p14="http://schemas.microsoft.com/office/powerpoint/2010/main" val="9977550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97279" y="286603"/>
            <a:ext cx="10514149" cy="1450757"/>
          </a:xfrm>
        </p:spPr>
        <p:txBody>
          <a:bodyPr>
            <a:normAutofit/>
          </a:bodyPr>
          <a:lstStyle/>
          <a:p>
            <a:r>
              <a:rPr kumimoji="1" lang="ja-JP" altLang="en-US" dirty="0"/>
              <a:t>こんな時どう</a:t>
            </a:r>
            <a:r>
              <a:rPr kumimoji="1" lang="ja-JP" altLang="en-US" dirty="0" smtClean="0"/>
              <a:t>する？</a:t>
            </a:r>
            <a:r>
              <a:rPr kumimoji="1" lang="ja-JP" altLang="en-US" sz="2800" dirty="0" smtClean="0"/>
              <a:t>自治体</a:t>
            </a:r>
            <a:r>
              <a:rPr kumimoji="1" lang="ja-JP" altLang="en-US" sz="2800" dirty="0"/>
              <a:t>との</a:t>
            </a:r>
            <a:r>
              <a:rPr kumimoji="1" lang="ja-JP" altLang="en-US" sz="2800" dirty="0" smtClean="0"/>
              <a:t>連携体制 </a:t>
            </a:r>
            <a:r>
              <a:rPr lang="ja-JP" altLang="en-US" sz="2800" dirty="0" smtClean="0"/>
              <a:t>参考</a:t>
            </a:r>
            <a:r>
              <a:rPr kumimoji="1" lang="ja-JP" altLang="en-US" sz="2800" dirty="0" smtClean="0"/>
              <a:t>①</a:t>
            </a:r>
            <a:endParaRPr kumimoji="1" lang="ja-JP" altLang="en-US" sz="2800" dirty="0"/>
          </a:p>
        </p:txBody>
      </p:sp>
      <p:sp>
        <p:nvSpPr>
          <p:cNvPr id="3" name="コンテンツ プレースホルダー 2"/>
          <p:cNvSpPr>
            <a:spLocks noGrp="1"/>
          </p:cNvSpPr>
          <p:nvPr>
            <p:ph idx="1"/>
          </p:nvPr>
        </p:nvSpPr>
        <p:spPr>
          <a:xfrm>
            <a:off x="1097280" y="1737360"/>
            <a:ext cx="10058400" cy="4396740"/>
          </a:xfrm>
        </p:spPr>
        <p:txBody>
          <a:bodyPr>
            <a:normAutofit/>
          </a:bodyPr>
          <a:lstStyle/>
          <a:p>
            <a:endParaRPr kumimoji="1" lang="en-US" altLang="ja-JP" sz="2600" dirty="0"/>
          </a:p>
          <a:p>
            <a:pPr>
              <a:buFont typeface="Wingdings" panose="05000000000000000000" pitchFamily="2" charset="2"/>
              <a:buChar char="u"/>
            </a:pPr>
            <a:r>
              <a:rPr lang="ja-JP" altLang="en-US" sz="2600" dirty="0"/>
              <a:t> </a:t>
            </a:r>
            <a:r>
              <a:rPr kumimoji="1" lang="ja-JP" altLang="en-US" sz="2600" dirty="0" smtClean="0"/>
              <a:t>勤務</a:t>
            </a:r>
            <a:r>
              <a:rPr kumimoji="1" lang="ja-JP" altLang="en-US" sz="2600" dirty="0"/>
              <a:t>する障がい者福祉施設内</a:t>
            </a:r>
            <a:r>
              <a:rPr kumimoji="1" lang="ja-JP" altLang="en-US" sz="2600" dirty="0" smtClean="0"/>
              <a:t>で虐待の可能性</a:t>
            </a:r>
            <a:r>
              <a:rPr kumimoji="1" lang="ja-JP" altLang="en-US" sz="2600" dirty="0"/>
              <a:t>がある事案が発生</a:t>
            </a:r>
            <a:r>
              <a:rPr kumimoji="1" lang="ja-JP" altLang="en-US" sz="2600" dirty="0" smtClean="0"/>
              <a:t>。</a:t>
            </a:r>
            <a:endParaRPr kumimoji="1" lang="en-US" altLang="ja-JP" sz="2600" dirty="0" smtClean="0"/>
          </a:p>
          <a:p>
            <a:r>
              <a:rPr lang="ja-JP" altLang="en-US" sz="2600" dirty="0" smtClean="0"/>
              <a:t>➡被</a:t>
            </a:r>
            <a:r>
              <a:rPr lang="ja-JP" altLang="en-US" sz="2600" dirty="0"/>
              <a:t>虐待者とされる利用者のサービスを支給決定している自治体を</a:t>
            </a:r>
            <a:r>
              <a:rPr lang="ja-JP" altLang="en-US" sz="2600" dirty="0" smtClean="0"/>
              <a:t>確認。</a:t>
            </a:r>
            <a:endParaRPr lang="en-US" altLang="ja-JP" sz="2600" dirty="0"/>
          </a:p>
          <a:p>
            <a:r>
              <a:rPr lang="ja-JP" altLang="en-US" sz="2600" dirty="0"/>
              <a:t>➡板橋区の障がい者虐待防止センターもしくは障がい政策課、支給決定している自治体</a:t>
            </a:r>
            <a:r>
              <a:rPr lang="ja-JP" altLang="en-US" sz="2600" dirty="0" smtClean="0"/>
              <a:t>に通報・届出。</a:t>
            </a:r>
            <a:endParaRPr lang="en-US" altLang="ja-JP" sz="2600" dirty="0" smtClean="0"/>
          </a:p>
          <a:p>
            <a:r>
              <a:rPr lang="ja-JP" altLang="en-US" sz="2600" dirty="0" smtClean="0"/>
              <a:t>➡自治体からの虐待に係る事実確認のための調査、安全確認に協力。</a:t>
            </a:r>
            <a:endParaRPr lang="en-US" altLang="ja-JP" sz="2600" dirty="0" smtClean="0"/>
          </a:p>
          <a:p>
            <a:r>
              <a:rPr lang="ja-JP" altLang="en-US" sz="2600" dirty="0" smtClean="0"/>
              <a:t>➡</a:t>
            </a:r>
            <a:r>
              <a:rPr kumimoji="1" lang="ja-JP" altLang="en-US" sz="2600" dirty="0" smtClean="0"/>
              <a:t>虐待</a:t>
            </a:r>
            <a:r>
              <a:rPr kumimoji="1" lang="ja-JP" altLang="en-US" sz="2600" dirty="0"/>
              <a:t>防止委員会を開いて検証するなど、所管の自治体と連携しながら施設内のマニュアルに沿って</a:t>
            </a:r>
            <a:r>
              <a:rPr lang="ja-JP" altLang="en-US" sz="2600" dirty="0"/>
              <a:t>対応</a:t>
            </a:r>
            <a:r>
              <a:rPr kumimoji="1" lang="ja-JP" altLang="en-US" sz="2600" dirty="0"/>
              <a:t>。</a:t>
            </a:r>
            <a:endParaRPr kumimoji="1" lang="en-US" altLang="ja-JP" sz="2600" dirty="0"/>
          </a:p>
          <a:p>
            <a:endParaRPr kumimoji="1" lang="ja-JP" altLang="en-US" sz="2600" dirty="0"/>
          </a:p>
        </p:txBody>
      </p:sp>
    </p:spTree>
    <p:extLst>
      <p:ext uri="{BB962C8B-B14F-4D97-AF65-F5344CB8AC3E}">
        <p14:creationId xmlns:p14="http://schemas.microsoft.com/office/powerpoint/2010/main" val="9451598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a:t>こんな時どうする？</a:t>
            </a:r>
            <a:r>
              <a:rPr kumimoji="1" lang="ja-JP" altLang="en-US" sz="2800" dirty="0"/>
              <a:t>自治体との連携</a:t>
            </a:r>
            <a:r>
              <a:rPr kumimoji="1" lang="ja-JP" altLang="en-US" sz="2800" dirty="0" smtClean="0"/>
              <a:t>体制 </a:t>
            </a:r>
            <a:r>
              <a:rPr lang="ja-JP" altLang="en-US" sz="2800" dirty="0"/>
              <a:t>参考</a:t>
            </a:r>
            <a:r>
              <a:rPr kumimoji="1" lang="ja-JP" altLang="en-US" sz="2800" dirty="0" smtClean="0"/>
              <a:t>②</a:t>
            </a:r>
            <a:endParaRPr kumimoji="1" lang="ja-JP" altLang="en-US" sz="2800" dirty="0"/>
          </a:p>
        </p:txBody>
      </p:sp>
      <p:sp>
        <p:nvSpPr>
          <p:cNvPr id="3" name="コンテンツ プレースホルダー 2"/>
          <p:cNvSpPr>
            <a:spLocks noGrp="1"/>
          </p:cNvSpPr>
          <p:nvPr>
            <p:ph idx="1"/>
          </p:nvPr>
        </p:nvSpPr>
        <p:spPr>
          <a:xfrm>
            <a:off x="1066800" y="1552588"/>
            <a:ext cx="10058400" cy="5122718"/>
          </a:xfrm>
        </p:spPr>
        <p:txBody>
          <a:bodyPr>
            <a:normAutofit fontScale="85000" lnSpcReduction="10000"/>
          </a:bodyPr>
          <a:lstStyle/>
          <a:p>
            <a:endParaRPr kumimoji="1" lang="en-US" altLang="ja-JP" sz="2400" dirty="0"/>
          </a:p>
          <a:p>
            <a:pPr>
              <a:buFont typeface="Wingdings" panose="05000000000000000000" pitchFamily="2" charset="2"/>
              <a:buChar char="u"/>
            </a:pPr>
            <a:r>
              <a:rPr kumimoji="1" lang="ja-JP" altLang="en-US" sz="2800" dirty="0" smtClean="0"/>
              <a:t> 勤務</a:t>
            </a:r>
            <a:r>
              <a:rPr lang="ja-JP" altLang="en-US" sz="2800" dirty="0"/>
              <a:t>す</a:t>
            </a:r>
            <a:r>
              <a:rPr kumimoji="1" lang="ja-JP" altLang="en-US" sz="2800" dirty="0"/>
              <a:t>る障がい者福祉施設</a:t>
            </a:r>
            <a:r>
              <a:rPr lang="ja-JP" altLang="en-US" sz="2800" dirty="0" smtClean="0"/>
              <a:t>の利用者が、養護者</a:t>
            </a:r>
            <a:r>
              <a:rPr lang="ja-JP" altLang="en-US" sz="2800" dirty="0"/>
              <a:t>に</a:t>
            </a:r>
            <a:r>
              <a:rPr kumimoji="1" lang="ja-JP" altLang="en-US" sz="2800" dirty="0"/>
              <a:t>虐待されている</a:t>
            </a:r>
            <a:r>
              <a:rPr kumimoji="1" lang="ja-JP" altLang="en-US" sz="2800" dirty="0" smtClean="0"/>
              <a:t>可能性に気づいた場合。</a:t>
            </a:r>
            <a:endParaRPr kumimoji="1" lang="en-US" altLang="ja-JP" sz="2800" dirty="0"/>
          </a:p>
          <a:p>
            <a:r>
              <a:rPr lang="ja-JP" altLang="en-US" sz="2800" dirty="0" smtClean="0"/>
              <a:t>➡被</a:t>
            </a:r>
            <a:r>
              <a:rPr lang="ja-JP" altLang="en-US" sz="2800" dirty="0"/>
              <a:t>虐待者とされる利用者のサービスを支給決定している自治体を</a:t>
            </a:r>
            <a:r>
              <a:rPr lang="ja-JP" altLang="en-US" sz="2800" dirty="0" smtClean="0"/>
              <a:t>確認。</a:t>
            </a:r>
            <a:endParaRPr lang="en-US" altLang="ja-JP" sz="2800" dirty="0" smtClean="0"/>
          </a:p>
          <a:p>
            <a:r>
              <a:rPr lang="en-US" altLang="ja-JP" sz="2800" dirty="0" smtClean="0"/>
              <a:t>※</a:t>
            </a:r>
            <a:r>
              <a:rPr lang="ja-JP" altLang="en-US" sz="2800" dirty="0" smtClean="0"/>
              <a:t>生命の危険に関わる事案の場合は</a:t>
            </a:r>
            <a:r>
              <a:rPr lang="en-US" altLang="ja-JP" sz="2800" dirty="0" smtClean="0"/>
              <a:t>110</a:t>
            </a:r>
            <a:r>
              <a:rPr lang="ja-JP" altLang="en-US" sz="2800" dirty="0" smtClean="0"/>
              <a:t>番</a:t>
            </a:r>
            <a:endParaRPr lang="en-US" altLang="ja-JP" sz="2800" dirty="0"/>
          </a:p>
          <a:p>
            <a:r>
              <a:rPr lang="ja-JP" altLang="en-US" sz="2800" dirty="0" smtClean="0"/>
              <a:t>➡</a:t>
            </a:r>
            <a:r>
              <a:rPr lang="ja-JP" altLang="en-US" sz="2800" dirty="0"/>
              <a:t>支給決定している自治体の障がい者虐待防止センター</a:t>
            </a:r>
            <a:r>
              <a:rPr lang="ja-JP" altLang="en-US" sz="2800" dirty="0" smtClean="0"/>
              <a:t>に通報・届出。</a:t>
            </a:r>
            <a:endParaRPr lang="en-US" altLang="ja-JP" sz="2800" dirty="0" smtClean="0"/>
          </a:p>
          <a:p>
            <a:r>
              <a:rPr lang="en-US" altLang="ja-JP" sz="2800" dirty="0" smtClean="0"/>
              <a:t>※</a:t>
            </a:r>
            <a:r>
              <a:rPr lang="ja-JP" altLang="en-US" sz="2800" dirty="0"/>
              <a:t>板橋区の場合、</a:t>
            </a:r>
            <a:r>
              <a:rPr kumimoji="1" lang="ja-JP" altLang="en-US" sz="2800" dirty="0"/>
              <a:t>養護者に関する相談については、障がい種別によって所管の福祉事務所、健康福祉センターとなります。</a:t>
            </a:r>
            <a:endParaRPr kumimoji="1" lang="en-US" altLang="ja-JP" sz="2800" dirty="0"/>
          </a:p>
          <a:p>
            <a:r>
              <a:rPr lang="ja-JP" altLang="en-US" sz="2800" dirty="0"/>
              <a:t>➡緊急対応以外</a:t>
            </a:r>
            <a:r>
              <a:rPr lang="ja-JP" altLang="en-US" sz="2800" dirty="0" smtClean="0"/>
              <a:t>の場合、</a:t>
            </a:r>
            <a:r>
              <a:rPr lang="ja-JP" altLang="en-US" sz="2800" dirty="0"/>
              <a:t>所管自治体</a:t>
            </a:r>
            <a:r>
              <a:rPr lang="ja-JP" altLang="en-US" sz="2800" dirty="0" smtClean="0"/>
              <a:t>と支援</a:t>
            </a:r>
            <a:r>
              <a:rPr lang="ja-JP" altLang="en-US" sz="2800" dirty="0"/>
              <a:t>機関（通所先、短期入所先等</a:t>
            </a:r>
            <a:r>
              <a:rPr lang="ja-JP" altLang="en-US" sz="2800" dirty="0" smtClean="0"/>
              <a:t>）の協力のもと、ケース</a:t>
            </a:r>
            <a:r>
              <a:rPr lang="ja-JP" altLang="en-US" sz="2800" dirty="0"/>
              <a:t>会議等を行い</a:t>
            </a:r>
            <a:r>
              <a:rPr lang="ja-JP" altLang="en-US" sz="2800" dirty="0" smtClean="0"/>
              <a:t>、虐待</a:t>
            </a:r>
            <a:r>
              <a:rPr lang="ja-JP" altLang="en-US" sz="2800" dirty="0"/>
              <a:t>防止体制を構築します。</a:t>
            </a:r>
            <a:endParaRPr kumimoji="1" lang="en-US" altLang="ja-JP" sz="2800" dirty="0"/>
          </a:p>
          <a:p>
            <a:pPr marL="0" indent="0">
              <a:buNone/>
            </a:pPr>
            <a:endParaRPr kumimoji="1" lang="ja-JP" altLang="en-US" dirty="0"/>
          </a:p>
        </p:txBody>
      </p:sp>
    </p:spTree>
    <p:extLst>
      <p:ext uri="{BB962C8B-B14F-4D97-AF65-F5344CB8AC3E}">
        <p14:creationId xmlns:p14="http://schemas.microsoft.com/office/powerpoint/2010/main" val="1805688277"/>
      </p:ext>
    </p:extLst>
  </p:cSld>
  <p:clrMapOvr>
    <a:masterClrMapping/>
  </p:clrMapOvr>
  <p:timing>
    <p:tnLst>
      <p:par>
        <p:cTn id="1" dur="indefinite" restart="never" nodeType="tmRoot"/>
      </p:par>
    </p:tnLst>
  </p:timing>
</p:sld>
</file>

<file path=ppt/theme/theme1.xml><?xml version="1.0" encoding="utf-8"?>
<a:theme xmlns:a="http://schemas.openxmlformats.org/drawingml/2006/main" name="レトロスペクト">
  <a:themeElements>
    <a:clrScheme name="レトロスペクト">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1_レトロスペクト">
  <a:themeElements>
    <a:clrScheme name="レトロスペクト">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2033</TotalTime>
  <Words>1680</Words>
  <Application>Microsoft Office PowerPoint</Application>
  <PresentationFormat>ワイド画面</PresentationFormat>
  <Paragraphs>135</Paragraphs>
  <Slides>20</Slides>
  <Notes>15</Notes>
  <HiddenSlides>0</HiddenSlides>
  <MMClips>0</MMClips>
  <ScaleCrop>false</ScaleCrop>
  <HeadingPairs>
    <vt:vector size="8" baseType="variant">
      <vt:variant>
        <vt:lpstr>使用されているフォント</vt:lpstr>
      </vt:variant>
      <vt:variant>
        <vt:i4>7</vt:i4>
      </vt:variant>
      <vt:variant>
        <vt:lpstr>テーマ</vt:lpstr>
      </vt:variant>
      <vt:variant>
        <vt:i4>2</vt:i4>
      </vt:variant>
      <vt:variant>
        <vt:lpstr>スライド タイトル</vt:lpstr>
      </vt:variant>
      <vt:variant>
        <vt:i4>20</vt:i4>
      </vt:variant>
      <vt:variant>
        <vt:lpstr>目的別スライド ショー</vt:lpstr>
      </vt:variant>
      <vt:variant>
        <vt:i4>1</vt:i4>
      </vt:variant>
    </vt:vector>
  </HeadingPairs>
  <TitlesOfParts>
    <vt:vector size="30" baseType="lpstr">
      <vt:lpstr>HGSｺﾞｼｯｸM</vt:lpstr>
      <vt:lpstr>ＭＳ Ｐゴシック</vt:lpstr>
      <vt:lpstr>メイリオ</vt:lpstr>
      <vt:lpstr>Calibri</vt:lpstr>
      <vt:lpstr>Century</vt:lpstr>
      <vt:lpstr>Times New Roman</vt:lpstr>
      <vt:lpstr>Wingdings</vt:lpstr>
      <vt:lpstr>レトロスペクト</vt:lpstr>
      <vt:lpstr>1_レトロスペクト</vt:lpstr>
      <vt:lpstr>障がい者虐待防止法について 　　　　　　　　～事業所向け研修用～</vt:lpstr>
      <vt:lpstr>本日お伝えしたいこと</vt:lpstr>
      <vt:lpstr>板橋区の虐待防止体制について</vt:lpstr>
      <vt:lpstr>板橋区の通報受付状況</vt:lpstr>
      <vt:lpstr>板橋区の虐待に関する窓口①</vt:lpstr>
      <vt:lpstr>板橋区の虐待に関する窓口②</vt:lpstr>
      <vt:lpstr>板橋区の虐待に関する窓口③</vt:lpstr>
      <vt:lpstr>こんな時どうする？自治体との連携体制 参考①</vt:lpstr>
      <vt:lpstr>こんな時どうする？自治体との連携体制 参考②</vt:lpstr>
      <vt:lpstr>通報者の保護、通報された側の立場</vt:lpstr>
      <vt:lpstr>板橋区のHP①</vt:lpstr>
      <vt:lpstr>板橋区のHP②</vt:lpstr>
      <vt:lpstr>障がい者福祉施設における 虐待防止体制の徹底について</vt:lpstr>
      <vt:lpstr>令和3年度　報酬改定における障がい者虐待防止の更なる推進（運営基準に以下の内容を追加）</vt:lpstr>
      <vt:lpstr>身体拘束等の適正化の推進（運営基準に取り組むべき事項の追加・減算要件の追加等あり）</vt:lpstr>
      <vt:lpstr>障がい者虐待に係る 運営基準の見直しのポイント☝</vt:lpstr>
      <vt:lpstr>なぜ、虐待防止の取り組みが強化される必要があるのか？</vt:lpstr>
      <vt:lpstr>虐待調査の中から感じていることを少し…</vt:lpstr>
      <vt:lpstr>最後に…</vt:lpstr>
      <vt:lpstr> ～障がい者虐待を身近な存在として捉え、社会全体として支えあいましょう～</vt:lpstr>
      <vt:lpstr>管理職</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松田 泰子</dc:creator>
  <cp:lastModifiedBy>佐藤 朋加</cp:lastModifiedBy>
  <cp:revision>157</cp:revision>
  <cp:lastPrinted>2022-02-15T05:20:33Z</cp:lastPrinted>
  <dcterms:created xsi:type="dcterms:W3CDTF">2017-01-23T04:52:01Z</dcterms:created>
  <dcterms:modified xsi:type="dcterms:W3CDTF">2022-02-15T23:50:32Z</dcterms:modified>
</cp:coreProperties>
</file>