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56" r:id="rId2"/>
    <p:sldId id="257" r:id="rId3"/>
    <p:sldId id="258" r:id="rId4"/>
    <p:sldId id="259" r:id="rId5"/>
    <p:sldId id="266" r:id="rId6"/>
    <p:sldId id="267" r:id="rId7"/>
    <p:sldId id="261" r:id="rId8"/>
    <p:sldId id="263" r:id="rId9"/>
    <p:sldId id="260" r:id="rId10"/>
    <p:sldId id="268" r:id="rId11"/>
    <p:sldId id="264" r:id="rId12"/>
    <p:sldId id="265" r:id="rId13"/>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6" d="100"/>
          <a:sy n="76" d="100"/>
        </p:scale>
        <p:origin x="296" y="56"/>
      </p:cViewPr>
      <p:guideLst/>
    </p:cSldViewPr>
  </p:slideViewPr>
  <p:notesTextViewPr>
    <p:cViewPr>
      <p:scale>
        <a:sx n="1" d="1"/>
        <a:sy n="1" d="1"/>
      </p:scale>
      <p:origin x="0" y="0"/>
    </p:cViewPr>
  </p:notesTextViewPr>
  <p:notesViewPr>
    <p:cSldViewPr snapToGrid="0" showGuides="1">
      <p:cViewPr varScale="1">
        <p:scale>
          <a:sx n="48" d="100"/>
          <a:sy n="48" d="100"/>
        </p:scale>
        <p:origin x="2760"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r>
              <a:rPr kumimoji="1" lang="ja-JP" altLang="en-US" smtClean="0"/>
              <a:t>資料５</a:t>
            </a:r>
            <a:endParaRPr kumimoji="1" lang="ja-JP" altLang="en-US" dirty="0"/>
          </a:p>
        </p:txBody>
      </p:sp>
      <p:sp>
        <p:nvSpPr>
          <p:cNvPr id="3" name="スライド番号プレースホルダー 2"/>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6EA41DE9-D111-4F82-8EEC-355D614F378E}" type="slidenum">
              <a:rPr kumimoji="1" lang="ja-JP" altLang="en-US" smtClean="0"/>
              <a:t>‹#›</a:t>
            </a:fld>
            <a:endParaRPr kumimoji="1" lang="ja-JP" altLang="en-US"/>
          </a:p>
        </p:txBody>
      </p:sp>
    </p:spTree>
    <p:extLst>
      <p:ext uri="{BB962C8B-B14F-4D97-AF65-F5344CB8AC3E}">
        <p14:creationId xmlns:p14="http://schemas.microsoft.com/office/powerpoint/2010/main" val="2842682800"/>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r>
              <a:rPr kumimoji="1" lang="ja-JP" altLang="en-US" smtClean="0"/>
              <a:t>資料１</a:t>
            </a:r>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r>
              <a:rPr kumimoji="1" lang="en-US" altLang="ja-JP" smtClean="0"/>
              <a:t>2022/2/28</a:t>
            </a:r>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F4DBEA4-81F4-4F9B-BE56-60FBA10A066F}" type="slidenum">
              <a:rPr kumimoji="1" lang="ja-JP" altLang="en-US" smtClean="0"/>
              <a:t>‹#›</a:t>
            </a:fld>
            <a:endParaRPr kumimoji="1" lang="ja-JP" altLang="en-US"/>
          </a:p>
        </p:txBody>
      </p:sp>
    </p:spTree>
    <p:extLst>
      <p:ext uri="{BB962C8B-B14F-4D97-AF65-F5344CB8AC3E}">
        <p14:creationId xmlns:p14="http://schemas.microsoft.com/office/powerpoint/2010/main" val="3657479107"/>
      </p:ext>
    </p:extLst>
  </p:cSld>
  <p:clrMap bg1="lt1" tx1="dk1" bg2="lt2" tx2="dk2" accent1="accent1" accent2="accent2" accent3="accent3" accent4="accent4" accent5="accent5" accent6="accent6" hlink="hlink" folHlink="folHlink"/>
  <p:hf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r>
              <a:rPr kumimoji="1" lang="en-US" altLang="ja-JP" smtClean="0"/>
              <a:t>2022/2/28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11016766" y="6243177"/>
            <a:ext cx="683339" cy="365125"/>
          </a:xfrm>
        </p:spPr>
        <p:txBody>
          <a:bodyPr/>
          <a:lstStyle>
            <a:lvl1pPr>
              <a:defRPr sz="1800">
                <a:solidFill>
                  <a:schemeClr val="tx1"/>
                </a:solidFill>
              </a:defRPr>
            </a:lvl1pPr>
          </a:lstStyle>
          <a:p>
            <a:fld id="{5AE9AAA5-1D9D-4DC2-943B-C816FED4C195}" type="slidenum">
              <a:rPr kumimoji="1" lang="ja-JP" altLang="en-US" smtClean="0"/>
              <a:pPr/>
              <a:t>‹#›</a:t>
            </a:fld>
            <a:endParaRPr kumimoji="1" lang="ja-JP" altLang="en-US"/>
          </a:p>
        </p:txBody>
      </p:sp>
    </p:spTree>
    <p:extLst>
      <p:ext uri="{BB962C8B-B14F-4D97-AF65-F5344CB8AC3E}">
        <p14:creationId xmlns:p14="http://schemas.microsoft.com/office/powerpoint/2010/main" val="11063245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kumimoji="1" lang="en-US" altLang="ja-JP" smtClean="0"/>
              <a:t>2022/2/28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E9AAA5-1D9D-4DC2-943B-C816FED4C195}" type="slidenum">
              <a:rPr kumimoji="1" lang="ja-JP" altLang="en-US" smtClean="0"/>
              <a:t>‹#›</a:t>
            </a:fld>
            <a:endParaRPr kumimoji="1" lang="ja-JP" altLang="en-US"/>
          </a:p>
        </p:txBody>
      </p:sp>
    </p:spTree>
    <p:extLst>
      <p:ext uri="{BB962C8B-B14F-4D97-AF65-F5344CB8AC3E}">
        <p14:creationId xmlns:p14="http://schemas.microsoft.com/office/powerpoint/2010/main" val="2147490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kumimoji="1" lang="en-US" altLang="ja-JP" smtClean="0"/>
              <a:t>2022/2/28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E9AAA5-1D9D-4DC2-943B-C816FED4C195}"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14515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kumimoji="1" lang="en-US" altLang="ja-JP" smtClean="0"/>
              <a:t>2022/2/28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E9AAA5-1D9D-4DC2-943B-C816FED4C195}" type="slidenum">
              <a:rPr kumimoji="1" lang="ja-JP" altLang="en-US" smtClean="0"/>
              <a:t>‹#›</a:t>
            </a:fld>
            <a:endParaRPr kumimoji="1" lang="ja-JP" altLang="en-US"/>
          </a:p>
        </p:txBody>
      </p:sp>
    </p:spTree>
    <p:extLst>
      <p:ext uri="{BB962C8B-B14F-4D97-AF65-F5344CB8AC3E}">
        <p14:creationId xmlns:p14="http://schemas.microsoft.com/office/powerpoint/2010/main" val="1792178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kumimoji="1" lang="en-US" altLang="ja-JP" smtClean="0"/>
              <a:t>2022/2/28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E9AAA5-1D9D-4DC2-943B-C816FED4C195}"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2209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kumimoji="1" lang="en-US" altLang="ja-JP" smtClean="0"/>
              <a:t>2022/2/28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E9AAA5-1D9D-4DC2-943B-C816FED4C195}" type="slidenum">
              <a:rPr kumimoji="1" lang="ja-JP" altLang="en-US" smtClean="0"/>
              <a:t>‹#›</a:t>
            </a:fld>
            <a:endParaRPr kumimoji="1" lang="ja-JP" altLang="en-US"/>
          </a:p>
        </p:txBody>
      </p:sp>
    </p:spTree>
    <p:extLst>
      <p:ext uri="{BB962C8B-B14F-4D97-AF65-F5344CB8AC3E}">
        <p14:creationId xmlns:p14="http://schemas.microsoft.com/office/powerpoint/2010/main" val="125308618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kumimoji="1" lang="en-US" altLang="ja-JP" smtClean="0"/>
              <a:t>2022/2/28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E9AAA5-1D9D-4DC2-943B-C816FED4C195}" type="slidenum">
              <a:rPr kumimoji="1" lang="ja-JP" altLang="en-US" smtClean="0"/>
              <a:t>‹#›</a:t>
            </a:fld>
            <a:endParaRPr kumimoji="1" lang="ja-JP" altLang="en-US"/>
          </a:p>
        </p:txBody>
      </p:sp>
    </p:spTree>
    <p:extLst>
      <p:ext uri="{BB962C8B-B14F-4D97-AF65-F5344CB8AC3E}">
        <p14:creationId xmlns:p14="http://schemas.microsoft.com/office/powerpoint/2010/main" val="24507104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kumimoji="1" lang="en-US" altLang="ja-JP" smtClean="0"/>
              <a:t>2022/2/28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E9AAA5-1D9D-4DC2-943B-C816FED4C195}" type="slidenum">
              <a:rPr kumimoji="1" lang="ja-JP" altLang="en-US" smtClean="0"/>
              <a:t>‹#›</a:t>
            </a:fld>
            <a:endParaRPr kumimoji="1" lang="ja-JP" altLang="en-US"/>
          </a:p>
        </p:txBody>
      </p:sp>
    </p:spTree>
    <p:extLst>
      <p:ext uri="{BB962C8B-B14F-4D97-AF65-F5344CB8AC3E}">
        <p14:creationId xmlns:p14="http://schemas.microsoft.com/office/powerpoint/2010/main" val="25719957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kumimoji="1" lang="en-US" altLang="ja-JP" smtClean="0"/>
              <a:t>2022/2/28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11259972" y="6290743"/>
            <a:ext cx="683339" cy="365125"/>
          </a:xfrm>
        </p:spPr>
        <p:txBody>
          <a:bodyPr/>
          <a:lstStyle>
            <a:lvl1pPr>
              <a:defRPr sz="1800">
                <a:solidFill>
                  <a:schemeClr val="tx1"/>
                </a:solidFill>
              </a:defRPr>
            </a:lvl1pPr>
          </a:lstStyle>
          <a:p>
            <a:fld id="{5AE9AAA5-1D9D-4DC2-943B-C816FED4C195}" type="slidenum">
              <a:rPr kumimoji="1" lang="ja-JP" altLang="en-US" smtClean="0"/>
              <a:pPr/>
              <a:t>‹#›</a:t>
            </a:fld>
            <a:endParaRPr kumimoji="1" lang="ja-JP" altLang="en-US"/>
          </a:p>
        </p:txBody>
      </p:sp>
    </p:spTree>
    <p:extLst>
      <p:ext uri="{BB962C8B-B14F-4D97-AF65-F5344CB8AC3E}">
        <p14:creationId xmlns:p14="http://schemas.microsoft.com/office/powerpoint/2010/main" val="13548803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kumimoji="1" lang="en-US" altLang="ja-JP" smtClean="0"/>
              <a:t>2022/2/28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E9AAA5-1D9D-4DC2-943B-C816FED4C195}" type="slidenum">
              <a:rPr kumimoji="1" lang="ja-JP" altLang="en-US" smtClean="0"/>
              <a:t>‹#›</a:t>
            </a:fld>
            <a:endParaRPr kumimoji="1" lang="ja-JP" altLang="en-US"/>
          </a:p>
        </p:txBody>
      </p:sp>
    </p:spTree>
    <p:extLst>
      <p:ext uri="{BB962C8B-B14F-4D97-AF65-F5344CB8AC3E}">
        <p14:creationId xmlns:p14="http://schemas.microsoft.com/office/powerpoint/2010/main" val="25419022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r>
              <a:rPr kumimoji="1" lang="en-US" altLang="ja-JP" smtClean="0"/>
              <a:t>2022/2/28</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E9AAA5-1D9D-4DC2-943B-C816FED4C195}" type="slidenum">
              <a:rPr kumimoji="1" lang="ja-JP" altLang="en-US" smtClean="0"/>
              <a:t>‹#›</a:t>
            </a:fld>
            <a:endParaRPr kumimoji="1" lang="ja-JP" altLang="en-US"/>
          </a:p>
        </p:txBody>
      </p:sp>
    </p:spTree>
    <p:extLst>
      <p:ext uri="{BB962C8B-B14F-4D97-AF65-F5344CB8AC3E}">
        <p14:creationId xmlns:p14="http://schemas.microsoft.com/office/powerpoint/2010/main" val="39385870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r>
              <a:rPr kumimoji="1" lang="en-US" altLang="ja-JP" smtClean="0"/>
              <a:t>2022/2/28</a:t>
            </a:r>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AE9AAA5-1D9D-4DC2-943B-C816FED4C195}" type="slidenum">
              <a:rPr kumimoji="1" lang="ja-JP" altLang="en-US" smtClean="0"/>
              <a:t>‹#›</a:t>
            </a:fld>
            <a:endParaRPr kumimoji="1" lang="ja-JP" altLang="en-US"/>
          </a:p>
        </p:txBody>
      </p:sp>
    </p:spTree>
    <p:extLst>
      <p:ext uri="{BB962C8B-B14F-4D97-AF65-F5344CB8AC3E}">
        <p14:creationId xmlns:p14="http://schemas.microsoft.com/office/powerpoint/2010/main" val="31941772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r>
              <a:rPr kumimoji="1" lang="en-US" altLang="ja-JP" smtClean="0"/>
              <a:t>2022/2/28</a:t>
            </a:r>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AE9AAA5-1D9D-4DC2-943B-C816FED4C195}" type="slidenum">
              <a:rPr kumimoji="1" lang="ja-JP" altLang="en-US" smtClean="0"/>
              <a:t>‹#›</a:t>
            </a:fld>
            <a:endParaRPr kumimoji="1" lang="ja-JP" altLang="en-US"/>
          </a:p>
        </p:txBody>
      </p:sp>
    </p:spTree>
    <p:extLst>
      <p:ext uri="{BB962C8B-B14F-4D97-AF65-F5344CB8AC3E}">
        <p14:creationId xmlns:p14="http://schemas.microsoft.com/office/powerpoint/2010/main" val="23526506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smtClean="0"/>
              <a:t>2022/2/28</a:t>
            </a:r>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AE9AAA5-1D9D-4DC2-943B-C816FED4C195}" type="slidenum">
              <a:rPr kumimoji="1" lang="ja-JP" altLang="en-US" smtClean="0"/>
              <a:t>‹#›</a:t>
            </a:fld>
            <a:endParaRPr kumimoji="1" lang="ja-JP" altLang="en-US"/>
          </a:p>
        </p:txBody>
      </p:sp>
    </p:spTree>
    <p:extLst>
      <p:ext uri="{BB962C8B-B14F-4D97-AF65-F5344CB8AC3E}">
        <p14:creationId xmlns:p14="http://schemas.microsoft.com/office/powerpoint/2010/main" val="33707315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kumimoji="1" lang="en-US" altLang="ja-JP" smtClean="0"/>
              <a:t>2022/2/28</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E9AAA5-1D9D-4DC2-943B-C816FED4C195}" type="slidenum">
              <a:rPr kumimoji="1" lang="ja-JP" altLang="en-US" smtClean="0"/>
              <a:t>‹#›</a:t>
            </a:fld>
            <a:endParaRPr kumimoji="1" lang="ja-JP" altLang="en-US"/>
          </a:p>
        </p:txBody>
      </p:sp>
    </p:spTree>
    <p:extLst>
      <p:ext uri="{BB962C8B-B14F-4D97-AF65-F5344CB8AC3E}">
        <p14:creationId xmlns:p14="http://schemas.microsoft.com/office/powerpoint/2010/main" val="12520722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kumimoji="1" lang="en-US" altLang="ja-JP" smtClean="0"/>
              <a:t>2022/2/28</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E9AAA5-1D9D-4DC2-943B-C816FED4C195}" type="slidenum">
              <a:rPr kumimoji="1" lang="ja-JP" altLang="en-US" smtClean="0"/>
              <a:t>‹#›</a:t>
            </a:fld>
            <a:endParaRPr kumimoji="1" lang="ja-JP" altLang="en-US"/>
          </a:p>
        </p:txBody>
      </p:sp>
    </p:spTree>
    <p:extLst>
      <p:ext uri="{BB962C8B-B14F-4D97-AF65-F5344CB8AC3E}">
        <p14:creationId xmlns:p14="http://schemas.microsoft.com/office/powerpoint/2010/main" val="4106147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kumimoji="1" lang="en-US" altLang="ja-JP" smtClean="0"/>
              <a:t>2022/2/28</a:t>
            </a:r>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AE9AAA5-1D9D-4DC2-943B-C816FED4C195}" type="slidenum">
              <a:rPr kumimoji="1" lang="ja-JP" altLang="en-US" smtClean="0"/>
              <a:t>‹#›</a:t>
            </a:fld>
            <a:endParaRPr kumimoji="1" lang="ja-JP" altLang="en-US"/>
          </a:p>
        </p:txBody>
      </p:sp>
    </p:spTree>
    <p:extLst>
      <p:ext uri="{BB962C8B-B14F-4D97-AF65-F5344CB8AC3E}">
        <p14:creationId xmlns:p14="http://schemas.microsoft.com/office/powerpoint/2010/main" val="4032542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8982" y="1887297"/>
            <a:ext cx="9762836" cy="1646302"/>
          </a:xfrm>
        </p:spPr>
        <p:txBody>
          <a:bodyPr/>
          <a:lstStyle/>
          <a:p>
            <a:pPr algn="ctr"/>
            <a:r>
              <a:rPr lang="ja-JP" altLang="en-US" sz="6000" dirty="0" smtClean="0"/>
              <a:t>板橋区個別</a:t>
            </a:r>
            <a:r>
              <a:rPr lang="ja-JP" altLang="en-US" sz="6000" dirty="0" smtClean="0">
                <a:latin typeface="ＭＳ ゴシック" panose="020B0609070205080204" pitchFamily="49" charset="-128"/>
                <a:ea typeface="ＭＳ ゴシック" panose="020B0609070205080204" pitchFamily="49" charset="-128"/>
              </a:rPr>
              <a:t>避難</a:t>
            </a:r>
            <a:r>
              <a:rPr lang="ja-JP" altLang="en-US" sz="6000" dirty="0" smtClean="0"/>
              <a:t>計画</a:t>
            </a:r>
            <a:r>
              <a:rPr lang="en-US" altLang="ja-JP" sz="6000" dirty="0" smtClean="0"/>
              <a:t/>
            </a:r>
            <a:br>
              <a:rPr lang="en-US" altLang="ja-JP" sz="6000" dirty="0" smtClean="0"/>
            </a:br>
            <a:r>
              <a:rPr lang="ja-JP" altLang="en-US" sz="6000" dirty="0" smtClean="0"/>
              <a:t>作成・運用について</a:t>
            </a:r>
            <a:endParaRPr kumimoji="1" lang="ja-JP" altLang="en-US" sz="6000" dirty="0"/>
          </a:p>
        </p:txBody>
      </p:sp>
      <p:sp>
        <p:nvSpPr>
          <p:cNvPr id="3" name="サブタイトル 2"/>
          <p:cNvSpPr>
            <a:spLocks noGrp="1"/>
          </p:cNvSpPr>
          <p:nvPr>
            <p:ph type="subTitle" idx="1"/>
          </p:nvPr>
        </p:nvSpPr>
        <p:spPr>
          <a:xfrm>
            <a:off x="544944" y="3792856"/>
            <a:ext cx="10150764" cy="1310678"/>
          </a:xfrm>
        </p:spPr>
        <p:txBody>
          <a:bodyPr anchor="ctr">
            <a:noAutofit/>
          </a:bodyPr>
          <a:lstStyle/>
          <a:p>
            <a:pPr algn="ctr"/>
            <a:r>
              <a:rPr lang="ja-JP" altLang="en-US" sz="3200" dirty="0" smtClean="0">
                <a:latin typeface="ＭＳ 明朝" panose="02020609040205080304" pitchFamily="17" charset="-128"/>
                <a:ea typeface="ＭＳ 明朝" panose="02020609040205080304" pitchFamily="17" charset="-128"/>
              </a:rPr>
              <a:t>（居宅</a:t>
            </a:r>
            <a:r>
              <a:rPr lang="ja-JP" altLang="en-US" sz="3200" dirty="0">
                <a:latin typeface="ＭＳ 明朝" panose="02020609040205080304" pitchFamily="17" charset="-128"/>
                <a:ea typeface="ＭＳ 明朝" panose="02020609040205080304" pitchFamily="17" charset="-128"/>
              </a:rPr>
              <a:t>介護支援</a:t>
            </a:r>
            <a:r>
              <a:rPr lang="ja-JP" altLang="en-US" sz="3200" dirty="0" smtClean="0">
                <a:latin typeface="ＭＳ 明朝" panose="02020609040205080304" pitchFamily="17" charset="-128"/>
                <a:ea typeface="ＭＳ 明朝" panose="02020609040205080304" pitchFamily="17" charset="-128"/>
              </a:rPr>
              <a:t>事業所</a:t>
            </a:r>
            <a:r>
              <a:rPr lang="ja-JP" altLang="en-US" sz="3200" dirty="0">
                <a:latin typeface="ＭＳ 明朝" panose="02020609040205080304" pitchFamily="17" charset="-128"/>
                <a:ea typeface="ＭＳ 明朝" panose="02020609040205080304" pitchFamily="17" charset="-128"/>
              </a:rPr>
              <a:t>、</a:t>
            </a:r>
            <a:r>
              <a:rPr kumimoji="1" lang="ja-JP" altLang="en-US" sz="3200" dirty="0" smtClean="0">
                <a:latin typeface="ＭＳ 明朝" panose="02020609040205080304" pitchFamily="17" charset="-128"/>
                <a:ea typeface="ＭＳ 明朝" panose="02020609040205080304" pitchFamily="17" charset="-128"/>
              </a:rPr>
              <a:t>計画</a:t>
            </a:r>
            <a:r>
              <a:rPr kumimoji="1" lang="ja-JP" altLang="en-US" sz="3200" dirty="0">
                <a:latin typeface="ＭＳ 明朝" panose="02020609040205080304" pitchFamily="17" charset="-128"/>
                <a:ea typeface="ＭＳ 明朝" panose="02020609040205080304" pitchFamily="17" charset="-128"/>
              </a:rPr>
              <a:t>相談支援</a:t>
            </a:r>
            <a:r>
              <a:rPr kumimoji="1" lang="ja-JP" altLang="en-US" sz="3200" dirty="0" smtClean="0">
                <a:latin typeface="ＭＳ 明朝" panose="02020609040205080304" pitchFamily="17" charset="-128"/>
                <a:ea typeface="ＭＳ 明朝" panose="02020609040205080304" pitchFamily="17" charset="-128"/>
              </a:rPr>
              <a:t>事業所向け）</a:t>
            </a:r>
            <a:endParaRPr kumimoji="1" lang="ja-JP" altLang="en-US" sz="3200" dirty="0">
              <a:latin typeface="ＭＳ 明朝" panose="02020609040205080304" pitchFamily="17" charset="-128"/>
              <a:ea typeface="ＭＳ 明朝" panose="02020609040205080304" pitchFamily="17" charset="-128"/>
            </a:endParaRPr>
          </a:p>
        </p:txBody>
      </p:sp>
      <p:sp>
        <p:nvSpPr>
          <p:cNvPr id="4" name="テキスト ボックス 3"/>
          <p:cNvSpPr txBox="1"/>
          <p:nvPr/>
        </p:nvSpPr>
        <p:spPr>
          <a:xfrm>
            <a:off x="960581" y="409543"/>
            <a:ext cx="951345" cy="400110"/>
          </a:xfrm>
          <a:prstGeom prst="rect">
            <a:avLst/>
          </a:prstGeom>
          <a:noFill/>
          <a:ln w="19050">
            <a:solidFill>
              <a:schemeClr val="tx1"/>
            </a:solidFill>
          </a:ln>
        </p:spPr>
        <p:txBody>
          <a:bodyPr wrap="square" rtlCol="0" anchor="ctr" anchorCtr="0">
            <a:spAutoFit/>
          </a:bodyPr>
          <a:lstStyle/>
          <a:p>
            <a:r>
              <a:rPr kumimoji="1" lang="ja-JP" altLang="en-US" sz="2000" dirty="0" smtClean="0"/>
              <a:t>資料５</a:t>
            </a:r>
            <a:endParaRPr kumimoji="1" lang="ja-JP" altLang="en-US" sz="2000" dirty="0"/>
          </a:p>
        </p:txBody>
      </p:sp>
    </p:spTree>
    <p:extLst>
      <p:ext uri="{BB962C8B-B14F-4D97-AF65-F5344CB8AC3E}">
        <p14:creationId xmlns:p14="http://schemas.microsoft.com/office/powerpoint/2010/main" val="3144337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5588" y="110836"/>
            <a:ext cx="9307175" cy="1320800"/>
          </a:xfrm>
        </p:spPr>
        <p:txBody>
          <a:bodyPr anchor="ctr">
            <a:normAutofit fontScale="90000"/>
          </a:bodyPr>
          <a:lstStyle/>
          <a:p>
            <a:r>
              <a:rPr lang="ja-JP" altLang="en-US" sz="4800" dirty="0">
                <a:latin typeface="ＭＳ ゴシック" panose="020B0609070205080204" pitchFamily="49" charset="-128"/>
                <a:ea typeface="ＭＳ ゴシック" panose="020B0609070205080204" pitchFamily="49" charset="-128"/>
              </a:rPr>
              <a:t>個別避難</a:t>
            </a:r>
            <a:r>
              <a:rPr lang="ja-JP" altLang="en-US" sz="4800" dirty="0" smtClean="0">
                <a:latin typeface="ＭＳ ゴシック" panose="020B0609070205080204" pitchFamily="49" charset="-128"/>
                <a:ea typeface="ＭＳ ゴシック" panose="020B0609070205080204" pitchFamily="49" charset="-128"/>
              </a:rPr>
              <a:t>計画を利用した避難フロー</a:t>
            </a:r>
            <a:endParaRPr kumimoji="1" lang="ja-JP" altLang="en-US" sz="4800" dirty="0">
              <a:latin typeface="ＭＳ ゴシック" panose="020B0609070205080204" pitchFamily="49" charset="-128"/>
              <a:ea typeface="ＭＳ ゴシック" panose="020B0609070205080204" pitchFamily="49" charset="-128"/>
            </a:endParaRPr>
          </a:p>
        </p:txBody>
      </p:sp>
      <p:pic>
        <p:nvPicPr>
          <p:cNvPr id="3" name="図 2"/>
          <p:cNvPicPr>
            <a:picLocks noChangeAspect="1"/>
          </p:cNvPicPr>
          <p:nvPr/>
        </p:nvPicPr>
        <p:blipFill>
          <a:blip r:embed="rId2"/>
          <a:stretch>
            <a:fillRect/>
          </a:stretch>
        </p:blipFill>
        <p:spPr>
          <a:xfrm>
            <a:off x="770731" y="1250881"/>
            <a:ext cx="7660887" cy="5353705"/>
          </a:xfrm>
          <a:prstGeom prst="rect">
            <a:avLst/>
          </a:prstGeom>
        </p:spPr>
      </p:pic>
    </p:spTree>
    <p:extLst>
      <p:ext uri="{BB962C8B-B14F-4D97-AF65-F5344CB8AC3E}">
        <p14:creationId xmlns:p14="http://schemas.microsoft.com/office/powerpoint/2010/main" val="2461211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5588" y="110836"/>
            <a:ext cx="9307175" cy="1320800"/>
          </a:xfrm>
        </p:spPr>
        <p:txBody>
          <a:bodyPr anchor="ctr">
            <a:normAutofit/>
          </a:bodyPr>
          <a:lstStyle/>
          <a:p>
            <a:r>
              <a:rPr lang="ja-JP" altLang="en-US" sz="4800" dirty="0" smtClean="0">
                <a:latin typeface="ＭＳ ゴシック" panose="020B0609070205080204" pitchFamily="49" charset="-128"/>
                <a:ea typeface="ＭＳ ゴシック" panose="020B0609070205080204" pitchFamily="49" charset="-128"/>
              </a:rPr>
              <a:t>今後のスケジュール</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335588" y="1431636"/>
            <a:ext cx="9307175" cy="5293156"/>
          </a:xfrm>
        </p:spPr>
        <p:txBody>
          <a:bodyPr>
            <a:normAutofit/>
          </a:bodyPr>
          <a:lstStyle/>
          <a:p>
            <a:r>
              <a:rPr lang="ja-JP" altLang="en-US" sz="3600" dirty="0" smtClean="0">
                <a:latin typeface="ＭＳ 明朝" panose="02020609040205080304" pitchFamily="17" charset="-128"/>
                <a:ea typeface="ＭＳ 明朝" panose="02020609040205080304" pitchFamily="17" charset="-128"/>
              </a:rPr>
              <a:t>令和５年４月に区で抽出した作成対象者に対し、個別避難計画作成の同意確認を郵送にて実施する。</a:t>
            </a:r>
            <a:endParaRPr lang="en-US" altLang="ja-JP" sz="3600" dirty="0" smtClean="0">
              <a:latin typeface="ＭＳ 明朝" panose="02020609040205080304" pitchFamily="17" charset="-128"/>
              <a:ea typeface="ＭＳ 明朝" panose="02020609040205080304" pitchFamily="17" charset="-128"/>
            </a:endParaRPr>
          </a:p>
          <a:p>
            <a:r>
              <a:rPr lang="ja-JP" altLang="en-US" sz="3600" dirty="0" smtClean="0">
                <a:latin typeface="ＭＳ 明朝" panose="02020609040205080304" pitchFamily="17" charset="-128"/>
                <a:ea typeface="ＭＳ 明朝" panose="02020609040205080304" pitchFamily="17" charset="-128"/>
              </a:rPr>
              <a:t>対象者への同意確認時に、居宅介護支援事業所や計画相談支援事業所を同意確認書に記入してもらう。</a:t>
            </a:r>
            <a:endParaRPr lang="en-US" altLang="ja-JP" sz="3600" dirty="0" smtClean="0">
              <a:latin typeface="ＭＳ 明朝" panose="02020609040205080304" pitchFamily="17" charset="-128"/>
              <a:ea typeface="ＭＳ 明朝" panose="02020609040205080304" pitchFamily="17" charset="-128"/>
            </a:endParaRPr>
          </a:p>
          <a:p>
            <a:r>
              <a:rPr lang="ja-JP" altLang="en-US" sz="3600" dirty="0" smtClean="0">
                <a:latin typeface="ＭＳ 明朝" panose="02020609040205080304" pitchFamily="17" charset="-128"/>
                <a:ea typeface="ＭＳ 明朝" panose="02020609040205080304" pitchFamily="17" charset="-128"/>
              </a:rPr>
              <a:t>同意を得られた方から順次各事業者へ委託契約手続きを行い、作成する。</a:t>
            </a:r>
            <a:endParaRPr lang="en-US" altLang="ja-JP" sz="3600" dirty="0" smtClean="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52500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5588" y="110836"/>
            <a:ext cx="9307175" cy="1320800"/>
          </a:xfrm>
        </p:spPr>
        <p:txBody>
          <a:bodyPr anchor="ctr">
            <a:normAutofit/>
          </a:bodyPr>
          <a:lstStyle/>
          <a:p>
            <a:r>
              <a:rPr lang="ja-JP" altLang="en-US" sz="4800" dirty="0" smtClean="0">
                <a:latin typeface="ＭＳ ゴシック" panose="020B0609070205080204" pitchFamily="49" charset="-128"/>
                <a:ea typeface="ＭＳ ゴシック" panose="020B0609070205080204" pitchFamily="49" charset="-128"/>
              </a:rPr>
              <a:t>最後に・・・</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335588" y="1431636"/>
            <a:ext cx="9307175" cy="5293156"/>
          </a:xfrm>
        </p:spPr>
        <p:txBody>
          <a:bodyPr>
            <a:normAutofit/>
          </a:bodyPr>
          <a:lstStyle/>
          <a:p>
            <a:r>
              <a:rPr lang="ja-JP" altLang="en-US" sz="3600" dirty="0" smtClean="0">
                <a:latin typeface="ＭＳ 明朝" panose="02020609040205080304" pitchFamily="17" charset="-128"/>
                <a:ea typeface="ＭＳ 明朝" panose="02020609040205080304" pitchFamily="17" charset="-128"/>
              </a:rPr>
              <a:t>この個別避難計画の作成にあたっては、ケアプラン等作成事業者の皆様に協力いただけることが必要不可欠で</a:t>
            </a:r>
            <a:r>
              <a:rPr lang="ja-JP" altLang="en-US" sz="3600" dirty="0">
                <a:latin typeface="ＭＳ 明朝" panose="02020609040205080304" pitchFamily="17" charset="-128"/>
                <a:ea typeface="ＭＳ 明朝" panose="02020609040205080304" pitchFamily="17" charset="-128"/>
              </a:rPr>
              <a:t>あります</a:t>
            </a:r>
            <a:r>
              <a:rPr lang="ja-JP" altLang="en-US" sz="3600" dirty="0" smtClean="0">
                <a:latin typeface="ＭＳ 明朝" panose="02020609040205080304" pitchFamily="17" charset="-128"/>
                <a:ea typeface="ＭＳ 明朝" panose="02020609040205080304" pitchFamily="17" charset="-128"/>
              </a:rPr>
              <a:t>。</a:t>
            </a:r>
            <a:endParaRPr lang="en-US" altLang="ja-JP" sz="3600" dirty="0" smtClean="0">
              <a:latin typeface="ＭＳ 明朝" panose="02020609040205080304" pitchFamily="17" charset="-128"/>
              <a:ea typeface="ＭＳ 明朝" panose="02020609040205080304" pitchFamily="17" charset="-128"/>
            </a:endParaRPr>
          </a:p>
          <a:p>
            <a:r>
              <a:rPr lang="ja-JP" altLang="en-US" sz="3600" dirty="0">
                <a:latin typeface="ＭＳ 明朝" panose="02020609040205080304" pitchFamily="17" charset="-128"/>
                <a:ea typeface="ＭＳ 明朝" panose="02020609040205080304" pitchFamily="17" charset="-128"/>
              </a:rPr>
              <a:t>災害</a:t>
            </a:r>
            <a:r>
              <a:rPr lang="ja-JP" altLang="en-US" sz="3600" dirty="0" smtClean="0">
                <a:latin typeface="ＭＳ 明朝" panose="02020609040205080304" pitchFamily="17" charset="-128"/>
                <a:ea typeface="ＭＳ 明朝" panose="02020609040205080304" pitchFamily="17" charset="-128"/>
              </a:rPr>
              <a:t>時に「誰ひとり取り残さない」ためにも皆様にこの取り組みについて、ご理解・ご協力をいただきますようお願いいたします。</a:t>
            </a:r>
            <a:endParaRPr lang="en-US" altLang="ja-JP" sz="3600" dirty="0" smtClean="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09356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9479" y="157018"/>
            <a:ext cx="8596668" cy="1320800"/>
          </a:xfrm>
        </p:spPr>
        <p:txBody>
          <a:bodyPr anchor="ctr">
            <a:normAutofit/>
          </a:bodyPr>
          <a:lstStyle/>
          <a:p>
            <a:r>
              <a:rPr kumimoji="1" lang="ja-JP" altLang="en-US" sz="4800" dirty="0" smtClean="0">
                <a:latin typeface="ＭＳ ゴシック" panose="020B0609070205080204" pitchFamily="49" charset="-128"/>
                <a:ea typeface="ＭＳ ゴシック" panose="020B0609070205080204" pitchFamily="49" charset="-128"/>
              </a:rPr>
              <a:t>個別避難計画とは・・・</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409479" y="1477818"/>
            <a:ext cx="9390302" cy="3150319"/>
          </a:xfrm>
        </p:spPr>
        <p:txBody>
          <a:bodyPr>
            <a:normAutofit/>
          </a:bodyPr>
          <a:lstStyle/>
          <a:p>
            <a:r>
              <a:rPr kumimoji="1" lang="ja-JP" altLang="en-US" sz="3600" dirty="0" smtClean="0">
                <a:latin typeface="ＭＳ 明朝" panose="02020609040205080304" pitchFamily="17" charset="-128"/>
                <a:ea typeface="ＭＳ 明朝" panose="02020609040205080304" pitchFamily="17" charset="-128"/>
              </a:rPr>
              <a:t>災害時に一人で</a:t>
            </a:r>
            <a:r>
              <a:rPr lang="ja-JP" altLang="en-US" sz="3600" dirty="0" smtClean="0">
                <a:latin typeface="ＭＳ 明朝" panose="02020609040205080304" pitchFamily="17" charset="-128"/>
                <a:ea typeface="ＭＳ 明朝" panose="02020609040205080304" pitchFamily="17" charset="-128"/>
              </a:rPr>
              <a:t>は避難することが困難な方（避難行動要支援者）を「誰が」、「いつ」、「どうやって」、「どこに」避難</a:t>
            </a:r>
            <a:r>
              <a:rPr lang="ja-JP" altLang="en-US" sz="3600" dirty="0">
                <a:latin typeface="ＭＳ 明朝" panose="02020609040205080304" pitchFamily="17" charset="-128"/>
                <a:ea typeface="ＭＳ 明朝" panose="02020609040205080304" pitchFamily="17" charset="-128"/>
              </a:rPr>
              <a:t>する</a:t>
            </a:r>
            <a:r>
              <a:rPr lang="ja-JP" altLang="en-US" sz="3600" dirty="0" smtClean="0">
                <a:latin typeface="ＭＳ 明朝" panose="02020609040205080304" pitchFamily="17" charset="-128"/>
                <a:ea typeface="ＭＳ 明朝" panose="02020609040205080304" pitchFamily="17" charset="-128"/>
              </a:rPr>
              <a:t>のかを記載した計画。</a:t>
            </a:r>
            <a:endParaRPr lang="en-US" altLang="ja-JP" sz="3600" dirty="0" smtClean="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166345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5588" y="110836"/>
            <a:ext cx="9408776" cy="1320800"/>
          </a:xfrm>
        </p:spPr>
        <p:txBody>
          <a:bodyPr anchor="ctr">
            <a:normAutofit/>
          </a:bodyPr>
          <a:lstStyle/>
          <a:p>
            <a:r>
              <a:rPr lang="ja-JP" altLang="en-US" sz="4800" dirty="0" smtClean="0">
                <a:latin typeface="ＭＳ ゴシック" panose="020B0609070205080204" pitchFamily="49" charset="-128"/>
                <a:ea typeface="ＭＳ ゴシック" panose="020B0609070205080204" pitchFamily="49" charset="-128"/>
              </a:rPr>
              <a:t>個別避難計画作成に至る背景</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335588" y="1431636"/>
            <a:ext cx="9307175" cy="5293156"/>
          </a:xfrm>
        </p:spPr>
        <p:txBody>
          <a:bodyPr>
            <a:normAutofit lnSpcReduction="10000"/>
          </a:bodyPr>
          <a:lstStyle/>
          <a:p>
            <a:r>
              <a:rPr lang="ja-JP" altLang="en-US" sz="3600" dirty="0" smtClean="0">
                <a:latin typeface="ＭＳ 明朝" panose="02020609040205080304" pitchFamily="17" charset="-128"/>
                <a:ea typeface="ＭＳ 明朝" panose="02020609040205080304" pitchFamily="17" charset="-128"/>
              </a:rPr>
              <a:t>近年、全国的に多発している豪雨災害によって亡くなられた方の</a:t>
            </a:r>
            <a:r>
              <a:rPr lang="en-US" altLang="ja-JP" sz="3600" dirty="0" smtClean="0">
                <a:latin typeface="ＭＳ 明朝" panose="02020609040205080304" pitchFamily="17" charset="-128"/>
                <a:ea typeface="ＭＳ 明朝" panose="02020609040205080304" pitchFamily="17" charset="-128"/>
              </a:rPr>
              <a:t>	</a:t>
            </a:r>
            <a:r>
              <a:rPr lang="ja-JP" altLang="en-US" sz="3600" dirty="0" smtClean="0">
                <a:latin typeface="ＭＳ 明朝" panose="02020609040205080304" pitchFamily="17" charset="-128"/>
                <a:ea typeface="ＭＳ 明朝" panose="02020609040205080304" pitchFamily="17" charset="-128"/>
              </a:rPr>
              <a:t>多くが高齢者等の要配慮者であり、何らかの対策が不可欠であった。</a:t>
            </a:r>
            <a:endParaRPr lang="en-US" altLang="ja-JP" sz="3600" dirty="0" smtClean="0">
              <a:latin typeface="ＭＳ 明朝" panose="02020609040205080304" pitchFamily="17" charset="-128"/>
              <a:ea typeface="ＭＳ 明朝" panose="02020609040205080304" pitchFamily="17" charset="-128"/>
            </a:endParaRPr>
          </a:p>
          <a:p>
            <a:r>
              <a:rPr lang="ja-JP" altLang="en-US" sz="3600" dirty="0" smtClean="0">
                <a:latin typeface="ＭＳ 明朝" panose="02020609040205080304" pitchFamily="17" charset="-128"/>
                <a:ea typeface="ＭＳ 明朝" panose="02020609040205080304" pitchFamily="17" charset="-128"/>
              </a:rPr>
              <a:t>内閣府では対策として令和３年５月に災害対策基本法の改正を</a:t>
            </a:r>
            <a:r>
              <a:rPr lang="ja-JP" altLang="en-US" sz="3600" dirty="0">
                <a:latin typeface="ＭＳ 明朝" panose="02020609040205080304" pitchFamily="17" charset="-128"/>
                <a:ea typeface="ＭＳ 明朝" panose="02020609040205080304" pitchFamily="17" charset="-128"/>
              </a:rPr>
              <a:t>行い、一人ひとりの避難方法を事前に取り決める</a:t>
            </a:r>
            <a:r>
              <a:rPr lang="ja-JP" altLang="en-US" sz="3600">
                <a:latin typeface="ＭＳ 明朝" panose="02020609040205080304" pitchFamily="17" charset="-128"/>
                <a:ea typeface="ＭＳ 明朝" panose="02020609040205080304" pitchFamily="17" charset="-128"/>
              </a:rPr>
              <a:t>「</a:t>
            </a:r>
            <a:r>
              <a:rPr lang="ja-JP" altLang="en-US" sz="3600" smtClean="0">
                <a:latin typeface="ＭＳ 明朝" panose="02020609040205080304" pitchFamily="17" charset="-128"/>
                <a:ea typeface="ＭＳ 明朝" panose="02020609040205080304" pitchFamily="17" charset="-128"/>
              </a:rPr>
              <a:t>個別避難計画</a:t>
            </a:r>
            <a:r>
              <a:rPr lang="ja-JP" altLang="en-US" sz="3600" dirty="0">
                <a:latin typeface="ＭＳ 明朝" panose="02020609040205080304" pitchFamily="17" charset="-128"/>
                <a:ea typeface="ＭＳ 明朝" panose="02020609040205080304" pitchFamily="17" charset="-128"/>
              </a:rPr>
              <a:t>」を災害の危険度の高い</a:t>
            </a:r>
            <a:r>
              <a:rPr lang="ja-JP" altLang="en-US" sz="3600" dirty="0" smtClean="0">
                <a:latin typeface="ＭＳ 明朝" panose="02020609040205080304" pitchFamily="17" charset="-128"/>
                <a:ea typeface="ＭＳ 明朝" panose="02020609040205080304" pitchFamily="17" charset="-128"/>
              </a:rPr>
              <a:t>ところから優先的に策定していくこと</a:t>
            </a:r>
            <a:r>
              <a:rPr lang="ja-JP" altLang="en-US" sz="3600" dirty="0">
                <a:latin typeface="ＭＳ 明朝" panose="02020609040205080304" pitchFamily="17" charset="-128"/>
                <a:ea typeface="ＭＳ 明朝" panose="02020609040205080304" pitchFamily="17" charset="-128"/>
              </a:rPr>
              <a:t>を</a:t>
            </a:r>
            <a:r>
              <a:rPr lang="ja-JP" altLang="en-US" sz="3600" dirty="0" smtClean="0">
                <a:latin typeface="ＭＳ 明朝" panose="02020609040205080304" pitchFamily="17" charset="-128"/>
                <a:ea typeface="ＭＳ 明朝" panose="02020609040205080304" pitchFamily="17" charset="-128"/>
              </a:rPr>
              <a:t>市区</a:t>
            </a:r>
            <a:r>
              <a:rPr lang="ja-JP" altLang="en-US" sz="3600" dirty="0">
                <a:latin typeface="ＭＳ 明朝" panose="02020609040205080304" pitchFamily="17" charset="-128"/>
                <a:ea typeface="ＭＳ 明朝" panose="02020609040205080304" pitchFamily="17" charset="-128"/>
              </a:rPr>
              <a:t>町村の努力</a:t>
            </a:r>
            <a:r>
              <a:rPr lang="ja-JP" altLang="en-US" sz="3600" dirty="0" smtClean="0">
                <a:latin typeface="ＭＳ 明朝" panose="02020609040205080304" pitchFamily="17" charset="-128"/>
                <a:ea typeface="ＭＳ 明朝" panose="02020609040205080304" pitchFamily="17" charset="-128"/>
              </a:rPr>
              <a:t>義務とした。</a:t>
            </a:r>
            <a:endParaRPr lang="en-US" altLang="ja-JP" sz="3600" dirty="0" smtClean="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105592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5588" y="110836"/>
            <a:ext cx="9307175" cy="1320800"/>
          </a:xfrm>
        </p:spPr>
        <p:txBody>
          <a:bodyPr anchor="ctr">
            <a:normAutofit/>
          </a:bodyPr>
          <a:lstStyle/>
          <a:p>
            <a:r>
              <a:rPr lang="ja-JP" altLang="en-US" sz="4800" dirty="0">
                <a:latin typeface="ＭＳ ゴシック" panose="020B0609070205080204" pitchFamily="49" charset="-128"/>
                <a:ea typeface="ＭＳ ゴシック" panose="020B0609070205080204" pitchFamily="49" charset="-128"/>
              </a:rPr>
              <a:t>個別避難計画作成に至る背景</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335588" y="1431636"/>
            <a:ext cx="9307175" cy="5293156"/>
          </a:xfrm>
        </p:spPr>
        <p:txBody>
          <a:bodyPr>
            <a:normAutofit/>
          </a:bodyPr>
          <a:lstStyle/>
          <a:p>
            <a:r>
              <a:rPr lang="ja-JP" altLang="en-US" sz="3600" dirty="0" smtClean="0">
                <a:latin typeface="ＭＳ 明朝" panose="02020609040205080304" pitchFamily="17" charset="-128"/>
                <a:ea typeface="ＭＳ 明朝" panose="02020609040205080304" pitchFamily="17" charset="-128"/>
              </a:rPr>
              <a:t>板橋区</a:t>
            </a:r>
            <a:r>
              <a:rPr lang="ja-JP" altLang="en-US" sz="3600" dirty="0">
                <a:latin typeface="ＭＳ 明朝" panose="02020609040205080304" pitchFamily="17" charset="-128"/>
                <a:ea typeface="ＭＳ 明朝" panose="02020609040205080304" pitchFamily="17" charset="-128"/>
              </a:rPr>
              <a:t>で</a:t>
            </a:r>
            <a:r>
              <a:rPr lang="ja-JP" altLang="en-US" sz="3600" dirty="0" smtClean="0">
                <a:latin typeface="ＭＳ 明朝" panose="02020609040205080304" pitchFamily="17" charset="-128"/>
                <a:ea typeface="ＭＳ 明朝" panose="02020609040205080304" pitchFamily="17" charset="-128"/>
              </a:rPr>
              <a:t>は</a:t>
            </a:r>
            <a:r>
              <a:rPr lang="ja-JP" altLang="en-US" sz="3600" dirty="0">
                <a:latin typeface="ＭＳ 明朝" panose="02020609040205080304" pitchFamily="17" charset="-128"/>
                <a:ea typeface="ＭＳ 明朝" panose="02020609040205080304" pitchFamily="17" charset="-128"/>
              </a:rPr>
              <a:t>災害</a:t>
            </a:r>
            <a:r>
              <a:rPr lang="ja-JP" altLang="en-US" sz="3600" dirty="0" smtClean="0">
                <a:latin typeface="ＭＳ 明朝" panose="02020609040205080304" pitchFamily="17" charset="-128"/>
                <a:ea typeface="ＭＳ 明朝" panose="02020609040205080304" pitchFamily="17" charset="-128"/>
              </a:rPr>
              <a:t>対策基本法の改正に基づき、水害時のリスクが特に高い地域に居住している</a:t>
            </a:r>
            <a:r>
              <a:rPr lang="ja-JP" altLang="en-US" sz="3600" dirty="0">
                <a:latin typeface="ＭＳ 明朝" panose="02020609040205080304" pitchFamily="17" charset="-128"/>
                <a:ea typeface="ＭＳ 明朝" panose="02020609040205080304" pitchFamily="17" charset="-128"/>
              </a:rPr>
              <a:t>避難</a:t>
            </a:r>
            <a:r>
              <a:rPr lang="ja-JP" altLang="en-US" sz="3600" dirty="0" smtClean="0">
                <a:latin typeface="ＭＳ 明朝" panose="02020609040205080304" pitchFamily="17" charset="-128"/>
                <a:ea typeface="ＭＳ 明朝" panose="02020609040205080304" pitchFamily="17" charset="-128"/>
              </a:rPr>
              <a:t>行動要支援者を対象として個別避難計画の作成を進めていくこととした。</a:t>
            </a:r>
            <a:endParaRPr lang="en-US" altLang="ja-JP" sz="3600" dirty="0" smtClean="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148458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5588" y="110836"/>
            <a:ext cx="9307175" cy="1320800"/>
          </a:xfrm>
        </p:spPr>
        <p:txBody>
          <a:bodyPr anchor="ctr">
            <a:normAutofit/>
          </a:bodyPr>
          <a:lstStyle/>
          <a:p>
            <a:r>
              <a:rPr lang="ja-JP" altLang="en-US" sz="4800" dirty="0" smtClean="0">
                <a:latin typeface="ＭＳ ゴシック" panose="020B0609070205080204" pitchFamily="49" charset="-128"/>
                <a:ea typeface="ＭＳ ゴシック" panose="020B0609070205080204" pitchFamily="49" charset="-128"/>
              </a:rPr>
              <a:t>避難行動要支援者とは</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335588" y="1353475"/>
            <a:ext cx="9307175" cy="5293156"/>
          </a:xfrm>
        </p:spPr>
        <p:txBody>
          <a:bodyPr>
            <a:normAutofit/>
          </a:bodyPr>
          <a:lstStyle/>
          <a:p>
            <a:r>
              <a:rPr lang="ja-JP" altLang="en-US" sz="3600" dirty="0">
                <a:latin typeface="ＭＳ 明朝" panose="02020609040205080304" pitchFamily="17" charset="-128"/>
                <a:ea typeface="ＭＳ 明朝" panose="02020609040205080304" pitchFamily="17" charset="-128"/>
              </a:rPr>
              <a:t>避難</a:t>
            </a:r>
            <a:r>
              <a:rPr lang="ja-JP" altLang="en-US" sz="3600" dirty="0" smtClean="0">
                <a:latin typeface="ＭＳ 明朝" panose="02020609040205080304" pitchFamily="17" charset="-128"/>
                <a:ea typeface="ＭＳ 明朝" panose="02020609040205080304" pitchFamily="17" charset="-128"/>
              </a:rPr>
              <a:t>行動要支援者とは、要配慮者（高齢者、障がい者等）のうち、一人では避難することが特に困難な方を指し、板橋区においては下記の定義となっている。</a:t>
            </a:r>
            <a:endParaRPr lang="en-US" altLang="ja-JP" sz="3600" dirty="0" smtClean="0">
              <a:latin typeface="ＭＳ 明朝" panose="02020609040205080304" pitchFamily="17" charset="-128"/>
              <a:ea typeface="ＭＳ 明朝" panose="02020609040205080304" pitchFamily="17" charset="-128"/>
            </a:endParaRPr>
          </a:p>
        </p:txBody>
      </p:sp>
      <p:sp>
        <p:nvSpPr>
          <p:cNvPr id="5" name="AutoShape 2"/>
          <p:cNvSpPr/>
          <p:nvPr/>
        </p:nvSpPr>
        <p:spPr>
          <a:xfrm>
            <a:off x="1575664" y="3750276"/>
            <a:ext cx="7787603" cy="3007658"/>
          </a:xfrm>
          <a:prstGeom prst="roundRect">
            <a:avLst>
              <a:gd name="adj" fmla="val 8241"/>
            </a:avLst>
          </a:prstGeom>
          <a:gradFill rotWithShape="1">
            <a:gsLst>
              <a:gs pos="0">
                <a:srgbClr val="C3C3C3"/>
              </a:gs>
              <a:gs pos="50000">
                <a:srgbClr val="FFFFFF">
                  <a:alpha val="83000"/>
                </a:srgbClr>
              </a:gs>
              <a:gs pos="100000">
                <a:srgbClr val="C3C3C3"/>
              </a:gs>
            </a:gsLst>
            <a:lin ang="5400000" scaled="1"/>
            <a:tileRect/>
          </a:gradFill>
          <a:ln w="9525">
            <a:noFill/>
          </a:ln>
        </p:spPr>
        <p:txBody>
          <a:bodyPr wrap="square" lIns="36576" tIns="216720" rIns="36576" bIns="36576" upright="1"/>
          <a:lstStyle/>
          <a:p>
            <a:pPr fontAlgn="base">
              <a:spcAft>
                <a:spcPts val="0"/>
              </a:spcAft>
            </a:pPr>
            <a:r>
              <a:rPr lang="ja-JP" sz="1850" kern="1200" dirty="0">
                <a:effectLst/>
                <a:latin typeface="ＭＳ Ｐゴシック" panose="020B0600070205080204" pitchFamily="50" charset="-128"/>
                <a:ea typeface="HG創英角ｺﾞｼｯｸUB" panose="020B0909000000000000" pitchFamily="49" charset="-128"/>
                <a:cs typeface="Times New Roman" panose="02020603050405020304" pitchFamily="18" charset="0"/>
              </a:rPr>
              <a:t>板橋区における「一人では避難することが特に困難な方」の定義</a:t>
            </a:r>
            <a:endParaRPr lang="ja-JP" sz="18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fontAlgn="base">
              <a:spcAft>
                <a:spcPts val="0"/>
              </a:spcAft>
            </a:pPr>
            <a:r>
              <a:rPr lang="ja-JP" sz="1850" kern="1200" dirty="0">
                <a:effectLst/>
                <a:latin typeface="ＭＳ Ｐゴシック" panose="020B0600070205080204" pitchFamily="50" charset="-128"/>
                <a:ea typeface="HG創英角ｺﾞｼｯｸUB" panose="020B0909000000000000" pitchFamily="49" charset="-128"/>
                <a:cs typeface="Times New Roman" panose="02020603050405020304" pitchFamily="18" charset="0"/>
              </a:rPr>
              <a:t>　１　身体障害者手帳１～３級の方</a:t>
            </a:r>
            <a:endParaRPr lang="ja-JP" sz="18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fontAlgn="base">
              <a:spcAft>
                <a:spcPts val="0"/>
              </a:spcAft>
            </a:pPr>
            <a:r>
              <a:rPr lang="ja-JP" sz="1850" kern="1200" dirty="0">
                <a:effectLst/>
                <a:latin typeface="ＭＳ Ｐゴシック" panose="020B0600070205080204" pitchFamily="50" charset="-128"/>
                <a:ea typeface="HG創英角ｺﾞｼｯｸUB" panose="020B0909000000000000" pitchFamily="49" charset="-128"/>
                <a:cs typeface="Times New Roman" panose="02020603050405020304" pitchFamily="18" charset="0"/>
              </a:rPr>
              <a:t>　２　愛の手帳１～３度の方</a:t>
            </a:r>
            <a:endParaRPr lang="ja-JP" sz="18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fontAlgn="base">
              <a:spcAft>
                <a:spcPts val="0"/>
              </a:spcAft>
            </a:pPr>
            <a:r>
              <a:rPr lang="ja-JP" sz="1850" kern="1200" dirty="0">
                <a:effectLst/>
                <a:latin typeface="ＭＳ Ｐゴシック" panose="020B0600070205080204" pitchFamily="50" charset="-128"/>
                <a:ea typeface="HG創英角ｺﾞｼｯｸUB" panose="020B0909000000000000" pitchFamily="49" charset="-128"/>
                <a:cs typeface="Times New Roman" panose="02020603050405020304" pitchFamily="18" charset="0"/>
              </a:rPr>
              <a:t>　３　要介護認定３～５を受けている方で下記のいずれかに該当する方</a:t>
            </a:r>
            <a:endParaRPr lang="ja-JP" sz="18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fontAlgn="base">
              <a:spcAft>
                <a:spcPts val="0"/>
              </a:spcAft>
            </a:pPr>
            <a:r>
              <a:rPr lang="ja-JP" sz="1850" kern="1200" dirty="0">
                <a:effectLst/>
                <a:latin typeface="ＭＳ Ｐゴシック" panose="020B0600070205080204" pitchFamily="50" charset="-128"/>
                <a:ea typeface="HG創英角ｺﾞｼｯｸUB" panose="020B0909000000000000" pitchFamily="49" charset="-128"/>
                <a:cs typeface="Times New Roman" panose="02020603050405020304" pitchFamily="18" charset="0"/>
              </a:rPr>
              <a:t>　　　　ア上記１，２の要件を満たす者と同居している方</a:t>
            </a:r>
            <a:endParaRPr lang="ja-JP" sz="18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fontAlgn="base">
              <a:spcAft>
                <a:spcPts val="0"/>
              </a:spcAft>
            </a:pPr>
            <a:r>
              <a:rPr lang="ja-JP" sz="1850" kern="1200" dirty="0">
                <a:effectLst/>
                <a:latin typeface="ＭＳ Ｐゴシック" panose="020B0600070205080204" pitchFamily="50" charset="-128"/>
                <a:ea typeface="HG創英角ｺﾞｼｯｸUB" panose="020B0909000000000000" pitchFamily="49" charset="-128"/>
                <a:cs typeface="Times New Roman" panose="02020603050405020304" pitchFamily="18" charset="0"/>
              </a:rPr>
              <a:t>　　　　イひとり暮らしである方</a:t>
            </a:r>
            <a:endParaRPr lang="ja-JP" sz="18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fontAlgn="base">
              <a:spcAft>
                <a:spcPts val="0"/>
              </a:spcAft>
            </a:pPr>
            <a:r>
              <a:rPr lang="ja-JP" sz="1850" kern="1200" dirty="0">
                <a:effectLst/>
                <a:latin typeface="ＭＳ Ｐゴシック" panose="020B0600070205080204" pitchFamily="50" charset="-128"/>
                <a:ea typeface="HG創英角ｺﾞｼｯｸUB" panose="020B0909000000000000" pitchFamily="49" charset="-128"/>
                <a:cs typeface="Times New Roman" panose="02020603050405020304" pitchFamily="18" charset="0"/>
              </a:rPr>
              <a:t>　　　　ウ他の世帯員が全て６５歳以上である方</a:t>
            </a:r>
            <a:endParaRPr lang="ja-JP" sz="18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fontAlgn="base">
              <a:spcAft>
                <a:spcPts val="0"/>
              </a:spcAft>
            </a:pPr>
            <a:r>
              <a:rPr lang="ja-JP" sz="1850" kern="1200" dirty="0">
                <a:effectLst/>
                <a:latin typeface="ＭＳ Ｐゴシック" panose="020B0600070205080204" pitchFamily="50" charset="-128"/>
                <a:ea typeface="HG創英角ｺﾞｼｯｸUB" panose="020B0909000000000000" pitchFamily="49" charset="-128"/>
                <a:cs typeface="Times New Roman" panose="02020603050405020304" pitchFamily="18" charset="0"/>
              </a:rPr>
              <a:t>　　　　エ他の世帯員が全て要介護３～５である方</a:t>
            </a:r>
            <a:endParaRPr lang="ja-JP" sz="18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fontAlgn="base">
              <a:spcAft>
                <a:spcPts val="0"/>
              </a:spcAft>
            </a:pPr>
            <a:r>
              <a:rPr lang="ja-JP" sz="1850" kern="1200" dirty="0">
                <a:effectLst/>
                <a:latin typeface="ＭＳ Ｐゴシック" panose="020B0600070205080204" pitchFamily="50" charset="-128"/>
                <a:ea typeface="HG創英角ｺﾞｼｯｸUB" panose="020B0909000000000000" pitchFamily="49" charset="-128"/>
                <a:cs typeface="Times New Roman" panose="02020603050405020304" pitchFamily="18" charset="0"/>
              </a:rPr>
              <a:t>　４　上記以外で板橋区が避難の支援が必要と認めた方</a:t>
            </a:r>
            <a:endParaRPr lang="ja-JP" sz="18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2547649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5588" y="110836"/>
            <a:ext cx="9307175" cy="1320800"/>
          </a:xfrm>
        </p:spPr>
        <p:txBody>
          <a:bodyPr anchor="ctr">
            <a:normAutofit/>
          </a:bodyPr>
          <a:lstStyle/>
          <a:p>
            <a:r>
              <a:rPr lang="ja-JP" altLang="en-US" sz="4800" dirty="0" smtClean="0">
                <a:latin typeface="ＭＳ ゴシック" panose="020B0609070205080204" pitchFamily="49" charset="-128"/>
                <a:ea typeface="ＭＳ ゴシック" panose="020B0609070205080204" pitchFamily="49" charset="-128"/>
              </a:rPr>
              <a:t>避難行動要支援者名簿制度とは</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335588" y="1353475"/>
            <a:ext cx="9307175" cy="5293156"/>
          </a:xfrm>
        </p:spPr>
        <p:txBody>
          <a:bodyPr>
            <a:normAutofit/>
          </a:bodyPr>
          <a:lstStyle/>
          <a:p>
            <a:r>
              <a:rPr lang="ja-JP" altLang="en-US" sz="3600" dirty="0" smtClean="0">
                <a:latin typeface="ＭＳ 明朝" panose="02020609040205080304" pitchFamily="17" charset="-128"/>
                <a:ea typeface="ＭＳ 明朝" panose="02020609040205080304" pitchFamily="17" charset="-128"/>
              </a:rPr>
              <a:t>前項の避難行動要支援者に対し、情報提供の同意確認を行い、同意の得られた方を名簿化し、地域支援者（住民防災組織や民生委員等）に配付し災害時の共助を推進する制度である。</a:t>
            </a:r>
            <a:endParaRPr lang="en-US" altLang="ja-JP" sz="3600" dirty="0" smtClean="0">
              <a:latin typeface="ＭＳ 明朝" panose="02020609040205080304" pitchFamily="17" charset="-128"/>
              <a:ea typeface="ＭＳ 明朝" panose="02020609040205080304" pitchFamily="17" charset="-128"/>
            </a:endParaRPr>
          </a:p>
          <a:p>
            <a:r>
              <a:rPr lang="ja-JP" altLang="en-US" sz="3600" dirty="0" smtClean="0">
                <a:latin typeface="ＭＳ 明朝" panose="02020609040205080304" pitchFamily="17" charset="-128"/>
                <a:ea typeface="ＭＳ 明朝" panose="02020609040205080304" pitchFamily="17" charset="-128"/>
              </a:rPr>
              <a:t>災害対策基本法により作成することが自治体の義務とされている。</a:t>
            </a:r>
            <a:endParaRPr lang="en-US" altLang="ja-JP" sz="3600" dirty="0" smtClean="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45483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5588" y="110836"/>
            <a:ext cx="9307175" cy="1320800"/>
          </a:xfrm>
        </p:spPr>
        <p:txBody>
          <a:bodyPr anchor="ctr">
            <a:normAutofit/>
          </a:bodyPr>
          <a:lstStyle/>
          <a:p>
            <a:r>
              <a:rPr lang="ja-JP" altLang="en-US" sz="4800" dirty="0">
                <a:latin typeface="ＭＳ ゴシック" panose="020B0609070205080204" pitchFamily="49" charset="-128"/>
                <a:ea typeface="ＭＳ ゴシック" panose="020B0609070205080204" pitchFamily="49" charset="-128"/>
              </a:rPr>
              <a:t>個別避難</a:t>
            </a:r>
            <a:r>
              <a:rPr lang="ja-JP" altLang="en-US" sz="4800" dirty="0" smtClean="0">
                <a:latin typeface="ＭＳ ゴシック" panose="020B0609070205080204" pitchFamily="49" charset="-128"/>
                <a:ea typeface="ＭＳ ゴシック" panose="020B0609070205080204" pitchFamily="49" charset="-128"/>
              </a:rPr>
              <a:t>計画の作成</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335588" y="1431636"/>
            <a:ext cx="9307175" cy="5293156"/>
          </a:xfrm>
        </p:spPr>
        <p:txBody>
          <a:bodyPr>
            <a:normAutofit lnSpcReduction="10000"/>
          </a:bodyPr>
          <a:lstStyle/>
          <a:p>
            <a:r>
              <a:rPr lang="ja-JP" altLang="en-US" sz="3600" dirty="0" smtClean="0">
                <a:latin typeface="ＭＳ 明朝" panose="02020609040205080304" pitchFamily="17" charset="-128"/>
                <a:ea typeface="ＭＳ 明朝" panose="02020609040205080304" pitchFamily="17" charset="-128"/>
              </a:rPr>
              <a:t>板橋区においては、個別避難計画の作成は本人のケアプラン等を作成している事業者へ委託する。</a:t>
            </a:r>
            <a:endParaRPr lang="en-US" altLang="ja-JP" sz="3600" dirty="0" smtClean="0">
              <a:latin typeface="ＭＳ 明朝" panose="02020609040205080304" pitchFamily="17" charset="-128"/>
              <a:ea typeface="ＭＳ 明朝" panose="02020609040205080304" pitchFamily="17" charset="-128"/>
            </a:endParaRPr>
          </a:p>
          <a:p>
            <a:r>
              <a:rPr lang="ja-JP" altLang="en-US" sz="3600" dirty="0">
                <a:latin typeface="ＭＳ 明朝" panose="02020609040205080304" pitchFamily="17" charset="-128"/>
                <a:ea typeface="ＭＳ 明朝" panose="02020609040205080304" pitchFamily="17" charset="-128"/>
              </a:rPr>
              <a:t>作成</a:t>
            </a:r>
            <a:r>
              <a:rPr lang="ja-JP" altLang="en-US" sz="3600" dirty="0" smtClean="0">
                <a:latin typeface="ＭＳ 明朝" panose="02020609040205080304" pitchFamily="17" charset="-128"/>
                <a:ea typeface="ＭＳ 明朝" panose="02020609040205080304" pitchFamily="17" charset="-128"/>
              </a:rPr>
              <a:t>は本人のケアプラン作成のタイミングに合わせて行っていただく。</a:t>
            </a:r>
            <a:endParaRPr lang="en-US" altLang="ja-JP" sz="3600" dirty="0" smtClean="0">
              <a:latin typeface="ＭＳ 明朝" panose="02020609040205080304" pitchFamily="17" charset="-128"/>
              <a:ea typeface="ＭＳ 明朝" panose="02020609040205080304" pitchFamily="17" charset="-128"/>
            </a:endParaRPr>
          </a:p>
          <a:p>
            <a:r>
              <a:rPr lang="ja-JP" altLang="en-US" sz="3600" dirty="0" smtClean="0">
                <a:latin typeface="ＭＳ 明朝" panose="02020609040205080304" pitchFamily="17" charset="-128"/>
                <a:ea typeface="ＭＳ 明朝" panose="02020609040205080304" pitchFamily="17" charset="-128"/>
              </a:rPr>
              <a:t>委託は内閣府の示した新規作成１件</a:t>
            </a:r>
            <a:r>
              <a:rPr lang="en-US" altLang="ja-JP" sz="3600" dirty="0" smtClean="0">
                <a:latin typeface="ＭＳ 明朝" panose="02020609040205080304" pitchFamily="17" charset="-128"/>
                <a:ea typeface="ＭＳ 明朝" panose="02020609040205080304" pitchFamily="17" charset="-128"/>
              </a:rPr>
              <a:t>7,000</a:t>
            </a:r>
            <a:r>
              <a:rPr lang="ja-JP" altLang="en-US" sz="3600" dirty="0" smtClean="0">
                <a:latin typeface="ＭＳ 明朝" panose="02020609040205080304" pitchFamily="17" charset="-128"/>
                <a:ea typeface="ＭＳ 明朝" panose="02020609040205080304" pitchFamily="17" charset="-128"/>
              </a:rPr>
              <a:t>円で行うものとする。</a:t>
            </a:r>
            <a:endParaRPr lang="en-US" altLang="ja-JP" sz="3600" dirty="0" smtClean="0">
              <a:latin typeface="ＭＳ 明朝" panose="02020609040205080304" pitchFamily="17" charset="-128"/>
              <a:ea typeface="ＭＳ 明朝" panose="02020609040205080304" pitchFamily="17" charset="-128"/>
            </a:endParaRPr>
          </a:p>
          <a:p>
            <a:r>
              <a:rPr lang="ja-JP" altLang="en-US" sz="3600" dirty="0" smtClean="0">
                <a:latin typeface="ＭＳ 明朝" panose="02020609040205080304" pitchFamily="17" charset="-128"/>
                <a:ea typeface="ＭＳ 明朝" panose="02020609040205080304" pitchFamily="17" charset="-128"/>
              </a:rPr>
              <a:t>計画の更新は年に１度行うこととし、更新も新規作成同様に委託する。</a:t>
            </a:r>
            <a:endParaRPr lang="en-US" altLang="ja-JP" sz="3600" dirty="0" smtClean="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158000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5588" y="110836"/>
            <a:ext cx="9307175" cy="1320800"/>
          </a:xfrm>
        </p:spPr>
        <p:txBody>
          <a:bodyPr anchor="ctr">
            <a:normAutofit/>
          </a:bodyPr>
          <a:lstStyle/>
          <a:p>
            <a:r>
              <a:rPr lang="ja-JP" altLang="en-US" sz="4800" dirty="0">
                <a:latin typeface="ＭＳ ゴシック" panose="020B0609070205080204" pitchFamily="49" charset="-128"/>
                <a:ea typeface="ＭＳ ゴシック" panose="020B0609070205080204" pitchFamily="49" charset="-128"/>
              </a:rPr>
              <a:t>個別避難計画</a:t>
            </a:r>
            <a:r>
              <a:rPr lang="ja-JP" altLang="en-US" sz="4800" dirty="0" smtClean="0">
                <a:latin typeface="ＭＳ ゴシック" panose="020B0609070205080204" pitchFamily="49" charset="-128"/>
                <a:ea typeface="ＭＳ ゴシック" panose="020B0609070205080204" pitchFamily="49" charset="-128"/>
              </a:rPr>
              <a:t>作成の対象者</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335588" y="1431636"/>
            <a:ext cx="9307175" cy="5293156"/>
          </a:xfrm>
        </p:spPr>
        <p:txBody>
          <a:bodyPr>
            <a:normAutofit fontScale="92500"/>
          </a:bodyPr>
          <a:lstStyle/>
          <a:p>
            <a:r>
              <a:rPr lang="ja-JP" altLang="en-US" sz="3600" dirty="0" smtClean="0">
                <a:latin typeface="ＭＳ 明朝" panose="02020609040205080304" pitchFamily="17" charset="-128"/>
                <a:ea typeface="ＭＳ 明朝" panose="02020609040205080304" pitchFamily="17" charset="-128"/>
              </a:rPr>
              <a:t>令和５年度においては、下記の方を作成の対象者と</a:t>
            </a:r>
            <a:r>
              <a:rPr lang="ja-JP" altLang="en-US" sz="3600" dirty="0">
                <a:latin typeface="ＭＳ 明朝" panose="02020609040205080304" pitchFamily="17" charset="-128"/>
                <a:ea typeface="ＭＳ 明朝" panose="02020609040205080304" pitchFamily="17" charset="-128"/>
              </a:rPr>
              <a:t>する</a:t>
            </a:r>
            <a:r>
              <a:rPr lang="ja-JP" altLang="en-US" sz="3600" dirty="0" smtClean="0">
                <a:latin typeface="ＭＳ 明朝" panose="02020609040205080304" pitchFamily="17" charset="-128"/>
                <a:ea typeface="ＭＳ 明朝" panose="02020609040205080304" pitchFamily="17" charset="-128"/>
              </a:rPr>
              <a:t>。</a:t>
            </a:r>
            <a:endParaRPr lang="en-US" altLang="ja-JP" sz="3600" dirty="0" smtClean="0">
              <a:latin typeface="ＭＳ 明朝" panose="02020609040205080304" pitchFamily="17" charset="-128"/>
              <a:ea typeface="ＭＳ 明朝" panose="02020609040205080304" pitchFamily="17" charset="-128"/>
            </a:endParaRPr>
          </a:p>
          <a:p>
            <a:endParaRPr lang="en-US" altLang="ja-JP" sz="3600" dirty="0" smtClean="0">
              <a:latin typeface="ＭＳ 明朝" panose="02020609040205080304" pitchFamily="17" charset="-128"/>
              <a:ea typeface="ＭＳ 明朝" panose="02020609040205080304" pitchFamily="17" charset="-128"/>
            </a:endParaRPr>
          </a:p>
          <a:p>
            <a:r>
              <a:rPr lang="ja-JP" altLang="en-US" sz="3600" dirty="0" smtClean="0">
                <a:latin typeface="ＭＳ 明朝" panose="02020609040205080304" pitchFamily="17" charset="-128"/>
                <a:ea typeface="ＭＳ 明朝" panose="02020609040205080304" pitchFamily="17" charset="-128"/>
              </a:rPr>
              <a:t>〇舟渡・</a:t>
            </a:r>
            <a:r>
              <a:rPr lang="ja-JP" altLang="en-US" sz="3600" dirty="0">
                <a:latin typeface="ＭＳ 明朝" panose="02020609040205080304" pitchFamily="17" charset="-128"/>
                <a:ea typeface="ＭＳ 明朝" panose="02020609040205080304" pitchFamily="17" charset="-128"/>
              </a:rPr>
              <a:t>新河岸</a:t>
            </a:r>
            <a:r>
              <a:rPr lang="ja-JP" altLang="en-US" sz="3600" dirty="0" smtClean="0">
                <a:latin typeface="ＭＳ 明朝" panose="02020609040205080304" pitchFamily="17" charset="-128"/>
                <a:ea typeface="ＭＳ 明朝" panose="02020609040205080304" pitchFamily="17" charset="-128"/>
              </a:rPr>
              <a:t>地区在住、新河岸</a:t>
            </a:r>
            <a:r>
              <a:rPr lang="ja-JP" altLang="en-US" sz="3600" dirty="0">
                <a:latin typeface="ＭＳ 明朝" panose="02020609040205080304" pitchFamily="17" charset="-128"/>
                <a:ea typeface="ＭＳ 明朝" panose="02020609040205080304" pitchFamily="17" charset="-128"/>
              </a:rPr>
              <a:t>川以南</a:t>
            </a:r>
            <a:r>
              <a:rPr lang="ja-JP" altLang="en-US" sz="3600" dirty="0" smtClean="0">
                <a:latin typeface="ＭＳ 明朝" panose="02020609040205080304" pitchFamily="17" charset="-128"/>
                <a:ea typeface="ＭＳ 明朝" panose="02020609040205080304" pitchFamily="17" charset="-128"/>
              </a:rPr>
              <a:t>から</a:t>
            </a:r>
            <a:endParaRPr lang="en-US" altLang="ja-JP" sz="3600" dirty="0" smtClean="0">
              <a:latin typeface="ＭＳ 明朝" panose="02020609040205080304" pitchFamily="17" charset="-128"/>
              <a:ea typeface="ＭＳ 明朝" panose="02020609040205080304" pitchFamily="17" charset="-128"/>
            </a:endParaRPr>
          </a:p>
          <a:p>
            <a:pPr marL="0" indent="0">
              <a:buNone/>
            </a:pPr>
            <a:r>
              <a:rPr lang="ja-JP" altLang="en-US" sz="3600" dirty="0" smtClean="0">
                <a:latin typeface="ＭＳ 明朝" panose="02020609040205080304" pitchFamily="17" charset="-128"/>
                <a:ea typeface="ＭＳ 明朝" panose="02020609040205080304" pitchFamily="17" charset="-128"/>
              </a:rPr>
              <a:t>　　高島通り以北の地区（東坂下二丁目につい</a:t>
            </a:r>
            <a:endParaRPr lang="en-US" altLang="ja-JP" sz="3600" dirty="0" smtClean="0">
              <a:latin typeface="ＭＳ 明朝" panose="02020609040205080304" pitchFamily="17" charset="-128"/>
              <a:ea typeface="ＭＳ 明朝" panose="02020609040205080304" pitchFamily="17" charset="-128"/>
            </a:endParaRPr>
          </a:p>
          <a:p>
            <a:pPr marL="0" indent="0">
              <a:buNone/>
            </a:pPr>
            <a:r>
              <a:rPr lang="ja-JP" altLang="en-US" sz="3600" dirty="0">
                <a:latin typeface="ＭＳ 明朝" panose="02020609040205080304" pitchFamily="17" charset="-128"/>
                <a:ea typeface="ＭＳ 明朝" panose="02020609040205080304" pitchFamily="17" charset="-128"/>
              </a:rPr>
              <a:t>　</a:t>
            </a:r>
            <a:r>
              <a:rPr lang="ja-JP" altLang="en-US" sz="3600" dirty="0" smtClean="0">
                <a:latin typeface="ＭＳ 明朝" panose="02020609040205080304" pitchFamily="17" charset="-128"/>
                <a:ea typeface="ＭＳ 明朝" panose="02020609040205080304" pitchFamily="17" charset="-128"/>
              </a:rPr>
              <a:t>　</a:t>
            </a:r>
            <a:r>
              <a:rPr lang="ja-JP" altLang="en-US" sz="3600" dirty="0" err="1" smtClean="0">
                <a:latin typeface="ＭＳ 明朝" panose="02020609040205080304" pitchFamily="17" charset="-128"/>
                <a:ea typeface="ＭＳ 明朝" panose="02020609040205080304" pitchFamily="17" charset="-128"/>
              </a:rPr>
              <a:t>ては</a:t>
            </a:r>
            <a:r>
              <a:rPr lang="ja-JP" altLang="en-US" sz="3600" dirty="0" smtClean="0">
                <a:latin typeface="ＭＳ 明朝" panose="02020609040205080304" pitchFamily="17" charset="-128"/>
                <a:ea typeface="ＭＳ 明朝" panose="02020609040205080304" pitchFamily="17" charset="-128"/>
              </a:rPr>
              <a:t>全域）の</a:t>
            </a:r>
            <a:r>
              <a:rPr lang="ja-JP" altLang="en-US" sz="3600" dirty="0">
                <a:latin typeface="ＭＳ 明朝" panose="02020609040205080304" pitchFamily="17" charset="-128"/>
                <a:ea typeface="ＭＳ 明朝" panose="02020609040205080304" pitchFamily="17" charset="-128"/>
              </a:rPr>
              <a:t>１～３階</a:t>
            </a:r>
            <a:r>
              <a:rPr lang="ja-JP" altLang="en-US" sz="3600" dirty="0" smtClean="0">
                <a:latin typeface="ＭＳ 明朝" panose="02020609040205080304" pitchFamily="17" charset="-128"/>
                <a:ea typeface="ＭＳ 明朝" panose="02020609040205080304" pitchFamily="17" charset="-128"/>
              </a:rPr>
              <a:t>居住者及び家屋倒壊</a:t>
            </a:r>
            <a:endParaRPr lang="en-US" altLang="ja-JP" sz="3600" dirty="0" smtClean="0">
              <a:latin typeface="ＭＳ 明朝" panose="02020609040205080304" pitchFamily="17" charset="-128"/>
              <a:ea typeface="ＭＳ 明朝" panose="02020609040205080304" pitchFamily="17" charset="-128"/>
            </a:endParaRPr>
          </a:p>
          <a:p>
            <a:pPr marL="0" indent="0">
              <a:buNone/>
            </a:pPr>
            <a:r>
              <a:rPr lang="ja-JP" altLang="en-US" sz="3600" dirty="0">
                <a:latin typeface="ＭＳ 明朝" panose="02020609040205080304" pitchFamily="17" charset="-128"/>
                <a:ea typeface="ＭＳ 明朝" panose="02020609040205080304" pitchFamily="17" charset="-128"/>
              </a:rPr>
              <a:t>　</a:t>
            </a:r>
            <a:r>
              <a:rPr lang="ja-JP" altLang="en-US" sz="3600" dirty="0" smtClean="0">
                <a:latin typeface="ＭＳ 明朝" panose="02020609040205080304" pitchFamily="17" charset="-128"/>
                <a:ea typeface="ＭＳ 明朝" panose="02020609040205080304" pitchFamily="17" charset="-128"/>
              </a:rPr>
              <a:t>　等氾濫想定</a:t>
            </a:r>
            <a:r>
              <a:rPr lang="ja-JP" altLang="en-US" sz="3600" dirty="0">
                <a:latin typeface="ＭＳ 明朝" panose="02020609040205080304" pitchFamily="17" charset="-128"/>
                <a:ea typeface="ＭＳ 明朝" panose="02020609040205080304" pitchFamily="17" charset="-128"/>
              </a:rPr>
              <a:t>区域</a:t>
            </a:r>
            <a:r>
              <a:rPr lang="ja-JP" altLang="en-US" sz="3600" dirty="0" smtClean="0">
                <a:latin typeface="ＭＳ 明朝" panose="02020609040205080304" pitchFamily="17" charset="-128"/>
                <a:ea typeface="ＭＳ 明朝" panose="02020609040205080304" pitchFamily="17" charset="-128"/>
              </a:rPr>
              <a:t>に居住している避難行動要</a:t>
            </a:r>
            <a:endParaRPr lang="en-US" altLang="ja-JP" sz="3600" dirty="0" smtClean="0">
              <a:latin typeface="ＭＳ 明朝" panose="02020609040205080304" pitchFamily="17" charset="-128"/>
              <a:ea typeface="ＭＳ 明朝" panose="02020609040205080304" pitchFamily="17" charset="-128"/>
            </a:endParaRPr>
          </a:p>
          <a:p>
            <a:pPr marL="0" indent="0">
              <a:buNone/>
            </a:pPr>
            <a:r>
              <a:rPr lang="ja-JP" altLang="en-US" sz="3600" dirty="0">
                <a:latin typeface="ＭＳ 明朝" panose="02020609040205080304" pitchFamily="17" charset="-128"/>
                <a:ea typeface="ＭＳ 明朝" panose="02020609040205080304" pitchFamily="17" charset="-128"/>
              </a:rPr>
              <a:t>　</a:t>
            </a:r>
            <a:r>
              <a:rPr lang="ja-JP" altLang="en-US" sz="3600" dirty="0" smtClean="0">
                <a:latin typeface="ＭＳ 明朝" panose="02020609040205080304" pitchFamily="17" charset="-128"/>
                <a:ea typeface="ＭＳ 明朝" panose="02020609040205080304" pitchFamily="17" charset="-128"/>
              </a:rPr>
              <a:t>　支援者名簿同意者</a:t>
            </a:r>
            <a:endParaRPr lang="en-US" altLang="ja-JP" sz="3600" dirty="0" smtClean="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297531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5588" y="110836"/>
            <a:ext cx="9307175" cy="1320800"/>
          </a:xfrm>
        </p:spPr>
        <p:txBody>
          <a:bodyPr anchor="ctr">
            <a:normAutofit/>
          </a:bodyPr>
          <a:lstStyle/>
          <a:p>
            <a:r>
              <a:rPr lang="ja-JP" altLang="en-US" sz="4800" dirty="0">
                <a:latin typeface="ＭＳ ゴシック" panose="020B0609070205080204" pitchFamily="49" charset="-128"/>
                <a:ea typeface="ＭＳ ゴシック" panose="020B0609070205080204" pitchFamily="49" charset="-128"/>
              </a:rPr>
              <a:t>個別避難計画</a:t>
            </a:r>
            <a:r>
              <a:rPr lang="ja-JP" altLang="en-US" sz="4800" dirty="0" smtClean="0">
                <a:latin typeface="ＭＳ ゴシック" panose="020B0609070205080204" pitchFamily="49" charset="-128"/>
                <a:ea typeface="ＭＳ ゴシック" panose="020B0609070205080204" pitchFamily="49" charset="-128"/>
              </a:rPr>
              <a:t>作成フロー</a:t>
            </a:r>
            <a:endParaRPr kumimoji="1" lang="ja-JP" altLang="en-US" sz="4800" dirty="0">
              <a:latin typeface="ＭＳ ゴシック" panose="020B0609070205080204" pitchFamily="49" charset="-128"/>
              <a:ea typeface="ＭＳ ゴシック" panose="020B0609070205080204" pitchFamily="49" charset="-128"/>
            </a:endParaRPr>
          </a:p>
        </p:txBody>
      </p:sp>
      <p:pic>
        <p:nvPicPr>
          <p:cNvPr id="3" name="図 2"/>
          <p:cNvPicPr>
            <a:picLocks noChangeAspect="1"/>
          </p:cNvPicPr>
          <p:nvPr/>
        </p:nvPicPr>
        <p:blipFill>
          <a:blip r:embed="rId2"/>
          <a:stretch>
            <a:fillRect/>
          </a:stretch>
        </p:blipFill>
        <p:spPr>
          <a:xfrm>
            <a:off x="446699" y="1314453"/>
            <a:ext cx="8495169" cy="5371846"/>
          </a:xfrm>
          <a:prstGeom prst="rect">
            <a:avLst/>
          </a:prstGeom>
        </p:spPr>
      </p:pic>
    </p:spTree>
    <p:extLst>
      <p:ext uri="{BB962C8B-B14F-4D97-AF65-F5344CB8AC3E}">
        <p14:creationId xmlns:p14="http://schemas.microsoft.com/office/powerpoint/2010/main" val="3546448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260</TotalTime>
  <Words>780</Words>
  <Application>Microsoft Office PowerPoint</Application>
  <PresentationFormat>ワイド画面</PresentationFormat>
  <Paragraphs>46</Paragraphs>
  <Slides>12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12</vt:i4>
      </vt:variant>
    </vt:vector>
  </HeadingPairs>
  <TitlesOfParts>
    <vt:vector size="23" baseType="lpstr">
      <vt:lpstr>HG創英角ｺﾞｼｯｸUB</vt:lpstr>
      <vt:lpstr>ＭＳ Ｐゴシック</vt:lpstr>
      <vt:lpstr>ＭＳ ゴシック</vt:lpstr>
      <vt:lpstr>ＭＳ 明朝</vt:lpstr>
      <vt:lpstr>メイリオ</vt:lpstr>
      <vt:lpstr>游ゴシック</vt:lpstr>
      <vt:lpstr>Arial</vt:lpstr>
      <vt:lpstr>Times New Roman</vt:lpstr>
      <vt:lpstr>Trebuchet MS</vt:lpstr>
      <vt:lpstr>Wingdings 3</vt:lpstr>
      <vt:lpstr>ファセット</vt:lpstr>
      <vt:lpstr>板橋区個別避難計画 作成・運用について</vt:lpstr>
      <vt:lpstr>個別避難計画とは・・・</vt:lpstr>
      <vt:lpstr>個別避難計画作成に至る背景</vt:lpstr>
      <vt:lpstr>個別避難計画作成に至る背景</vt:lpstr>
      <vt:lpstr>避難行動要支援者とは</vt:lpstr>
      <vt:lpstr>避難行動要支援者名簿制度とは</vt:lpstr>
      <vt:lpstr>個別避難計画の作成</vt:lpstr>
      <vt:lpstr>個別避難計画作成の対象者</vt:lpstr>
      <vt:lpstr>個別避難計画作成フロー</vt:lpstr>
      <vt:lpstr>個別避難計画を利用した避難フロー</vt:lpstr>
      <vt:lpstr>今後のスケジュール</vt:lpstr>
      <vt:lpstr>最後に・・・</vt:lpstr>
    </vt:vector>
  </TitlesOfParts>
  <Company>板橋区IT推進室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板橋区 個別避難計画作成説明会</dc:title>
  <dc:creator>山口 卓</dc:creator>
  <cp:lastModifiedBy>岡田 絵里花</cp:lastModifiedBy>
  <cp:revision>40</cp:revision>
  <cp:lastPrinted>2023-04-19T02:34:29Z</cp:lastPrinted>
  <dcterms:created xsi:type="dcterms:W3CDTF">2022-01-07T01:38:55Z</dcterms:created>
  <dcterms:modified xsi:type="dcterms:W3CDTF">2023-07-04T00:36:36Z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