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6" r:id="rId6"/>
    <p:sldId id="267" r:id="rId7"/>
    <p:sldId id="261" r:id="rId8"/>
    <p:sldId id="263" r:id="rId9"/>
    <p:sldId id="260" r:id="rId10"/>
    <p:sldId id="268" r:id="rId11"/>
    <p:sldId id="264" r:id="rId12"/>
    <p:sldId id="265" r:id="rId1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33" autoAdjust="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4D003049-3FDF-4671-844F-EAE97F174CC8}" type="slidenum">
              <a:rPr kumimoji="1" lang="ja-JP" altLang="en-US" smtClean="0"/>
              <a:t>‹#›</a:t>
            </a:fld>
            <a:endParaRPr kumimoji="1" lang="ja-JP" altLang="en-US"/>
          </a:p>
        </p:txBody>
      </p:sp>
    </p:spTree>
    <p:extLst>
      <p:ext uri="{BB962C8B-B14F-4D97-AF65-F5344CB8AC3E}">
        <p14:creationId xmlns:p14="http://schemas.microsoft.com/office/powerpoint/2010/main" val="2842682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F4DBEA4-81F4-4F9B-BE56-60FBA10A066F}" type="slidenum">
              <a:rPr kumimoji="1" lang="ja-JP" altLang="en-US" smtClean="0"/>
              <a:t>‹#›</a:t>
            </a:fld>
            <a:endParaRPr kumimoji="1" lang="ja-JP" altLang="en-US"/>
          </a:p>
        </p:txBody>
      </p:sp>
    </p:spTree>
    <p:extLst>
      <p:ext uri="{BB962C8B-B14F-4D97-AF65-F5344CB8AC3E}">
        <p14:creationId xmlns:p14="http://schemas.microsoft.com/office/powerpoint/2010/main" val="36574791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F4DBEA4-81F4-4F9B-BE56-60FBA10A066F}" type="slidenum">
              <a:rPr kumimoji="1" lang="ja-JP" altLang="en-US" smtClean="0"/>
              <a:t>1</a:t>
            </a:fld>
            <a:endParaRPr kumimoji="1" lang="ja-JP" altLang="en-US"/>
          </a:p>
        </p:txBody>
      </p:sp>
    </p:spTree>
    <p:extLst>
      <p:ext uri="{BB962C8B-B14F-4D97-AF65-F5344CB8AC3E}">
        <p14:creationId xmlns:p14="http://schemas.microsoft.com/office/powerpoint/2010/main" val="1322696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F4DBEA4-81F4-4F9B-BE56-60FBA10A066F}" type="slidenum">
              <a:rPr kumimoji="1" lang="ja-JP" altLang="en-US" smtClean="0"/>
              <a:t>10</a:t>
            </a:fld>
            <a:endParaRPr kumimoji="1" lang="ja-JP" altLang="en-US"/>
          </a:p>
        </p:txBody>
      </p:sp>
    </p:spTree>
    <p:extLst>
      <p:ext uri="{BB962C8B-B14F-4D97-AF65-F5344CB8AC3E}">
        <p14:creationId xmlns:p14="http://schemas.microsoft.com/office/powerpoint/2010/main" val="294111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F4DBEA4-81F4-4F9B-BE56-60FBA10A066F}" type="slidenum">
              <a:rPr kumimoji="1" lang="ja-JP" altLang="en-US" smtClean="0"/>
              <a:t>11</a:t>
            </a:fld>
            <a:endParaRPr kumimoji="1" lang="ja-JP" altLang="en-US"/>
          </a:p>
        </p:txBody>
      </p:sp>
    </p:spTree>
    <p:extLst>
      <p:ext uri="{BB962C8B-B14F-4D97-AF65-F5344CB8AC3E}">
        <p14:creationId xmlns:p14="http://schemas.microsoft.com/office/powerpoint/2010/main" val="3861834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F4DBEA4-81F4-4F9B-BE56-60FBA10A066F}" type="slidenum">
              <a:rPr kumimoji="1" lang="ja-JP" altLang="en-US" smtClean="0"/>
              <a:t>12</a:t>
            </a:fld>
            <a:endParaRPr kumimoji="1" lang="ja-JP" altLang="en-US"/>
          </a:p>
        </p:txBody>
      </p:sp>
    </p:spTree>
    <p:extLst>
      <p:ext uri="{BB962C8B-B14F-4D97-AF65-F5344CB8AC3E}">
        <p14:creationId xmlns:p14="http://schemas.microsoft.com/office/powerpoint/2010/main" val="118674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F4DBEA4-81F4-4F9B-BE56-60FBA10A066F}" type="slidenum">
              <a:rPr kumimoji="1" lang="ja-JP" altLang="en-US" smtClean="0"/>
              <a:t>2</a:t>
            </a:fld>
            <a:endParaRPr kumimoji="1" lang="ja-JP" altLang="en-US"/>
          </a:p>
        </p:txBody>
      </p:sp>
    </p:spTree>
    <p:extLst>
      <p:ext uri="{BB962C8B-B14F-4D97-AF65-F5344CB8AC3E}">
        <p14:creationId xmlns:p14="http://schemas.microsoft.com/office/powerpoint/2010/main" val="257723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F4DBEA4-81F4-4F9B-BE56-60FBA10A066F}" type="slidenum">
              <a:rPr kumimoji="1" lang="ja-JP" altLang="en-US" smtClean="0"/>
              <a:t>3</a:t>
            </a:fld>
            <a:endParaRPr kumimoji="1" lang="ja-JP" altLang="en-US"/>
          </a:p>
        </p:txBody>
      </p:sp>
    </p:spTree>
    <p:extLst>
      <p:ext uri="{BB962C8B-B14F-4D97-AF65-F5344CB8AC3E}">
        <p14:creationId xmlns:p14="http://schemas.microsoft.com/office/powerpoint/2010/main" val="19461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F4DBEA4-81F4-4F9B-BE56-60FBA10A066F}" type="slidenum">
              <a:rPr kumimoji="1" lang="ja-JP" altLang="en-US" smtClean="0"/>
              <a:t>4</a:t>
            </a:fld>
            <a:endParaRPr kumimoji="1" lang="ja-JP" altLang="en-US"/>
          </a:p>
        </p:txBody>
      </p:sp>
    </p:spTree>
    <p:extLst>
      <p:ext uri="{BB962C8B-B14F-4D97-AF65-F5344CB8AC3E}">
        <p14:creationId xmlns:p14="http://schemas.microsoft.com/office/powerpoint/2010/main" val="299748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F4DBEA4-81F4-4F9B-BE56-60FBA10A066F}" type="slidenum">
              <a:rPr kumimoji="1" lang="ja-JP" altLang="en-US" smtClean="0"/>
              <a:t>5</a:t>
            </a:fld>
            <a:endParaRPr kumimoji="1" lang="ja-JP" altLang="en-US"/>
          </a:p>
        </p:txBody>
      </p:sp>
    </p:spTree>
    <p:extLst>
      <p:ext uri="{BB962C8B-B14F-4D97-AF65-F5344CB8AC3E}">
        <p14:creationId xmlns:p14="http://schemas.microsoft.com/office/powerpoint/2010/main" val="310000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F4DBEA4-81F4-4F9B-BE56-60FBA10A066F}" type="slidenum">
              <a:rPr kumimoji="1" lang="ja-JP" altLang="en-US" smtClean="0"/>
              <a:t>6</a:t>
            </a:fld>
            <a:endParaRPr kumimoji="1" lang="ja-JP" altLang="en-US"/>
          </a:p>
        </p:txBody>
      </p:sp>
    </p:spTree>
    <p:extLst>
      <p:ext uri="{BB962C8B-B14F-4D97-AF65-F5344CB8AC3E}">
        <p14:creationId xmlns:p14="http://schemas.microsoft.com/office/powerpoint/2010/main" val="2612175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F4DBEA4-81F4-4F9B-BE56-60FBA10A066F}" type="slidenum">
              <a:rPr kumimoji="1" lang="ja-JP" altLang="en-US" smtClean="0"/>
              <a:t>7</a:t>
            </a:fld>
            <a:endParaRPr kumimoji="1" lang="ja-JP" altLang="en-US"/>
          </a:p>
        </p:txBody>
      </p:sp>
    </p:spTree>
    <p:extLst>
      <p:ext uri="{BB962C8B-B14F-4D97-AF65-F5344CB8AC3E}">
        <p14:creationId xmlns:p14="http://schemas.microsoft.com/office/powerpoint/2010/main" val="249563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F4DBEA4-81F4-4F9B-BE56-60FBA10A066F}" type="slidenum">
              <a:rPr kumimoji="1" lang="ja-JP" altLang="en-US" smtClean="0"/>
              <a:t>8</a:t>
            </a:fld>
            <a:endParaRPr kumimoji="1" lang="ja-JP" altLang="en-US"/>
          </a:p>
        </p:txBody>
      </p:sp>
    </p:spTree>
    <p:extLst>
      <p:ext uri="{BB962C8B-B14F-4D97-AF65-F5344CB8AC3E}">
        <p14:creationId xmlns:p14="http://schemas.microsoft.com/office/powerpoint/2010/main" val="314642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F4DBEA4-81F4-4F9B-BE56-60FBA10A066F}" type="slidenum">
              <a:rPr kumimoji="1" lang="ja-JP" altLang="en-US" smtClean="0"/>
              <a:t>9</a:t>
            </a:fld>
            <a:endParaRPr kumimoji="1" lang="ja-JP" altLang="en-US"/>
          </a:p>
        </p:txBody>
      </p:sp>
    </p:spTree>
    <p:extLst>
      <p:ext uri="{BB962C8B-B14F-4D97-AF65-F5344CB8AC3E}">
        <p14:creationId xmlns:p14="http://schemas.microsoft.com/office/powerpoint/2010/main" val="187873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1016766" y="6243177"/>
            <a:ext cx="683339" cy="365125"/>
          </a:xfrm>
        </p:spPr>
        <p:txBody>
          <a:bodyPr/>
          <a:lstStyle>
            <a:lvl1pPr>
              <a:defRPr sz="1800">
                <a:solidFill>
                  <a:schemeClr val="tx1"/>
                </a:solidFill>
              </a:defRPr>
            </a:lvl1pPr>
          </a:lstStyle>
          <a:p>
            <a:fld id="{5AE9AAA5-1D9D-4DC2-943B-C816FED4C195}" type="slidenum">
              <a:rPr kumimoji="1" lang="ja-JP" altLang="en-US" smtClean="0"/>
              <a:pPr/>
              <a:t>‹#›</a:t>
            </a:fld>
            <a:endParaRPr kumimoji="1" lang="ja-JP" altLang="en-US"/>
          </a:p>
        </p:txBody>
      </p:sp>
    </p:spTree>
    <p:extLst>
      <p:ext uri="{BB962C8B-B14F-4D97-AF65-F5344CB8AC3E}">
        <p14:creationId xmlns:p14="http://schemas.microsoft.com/office/powerpoint/2010/main" val="11063245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214749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14515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1792178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209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12530861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24507104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25719957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1259972" y="6290743"/>
            <a:ext cx="683339" cy="365125"/>
          </a:xfrm>
        </p:spPr>
        <p:txBody>
          <a:bodyPr/>
          <a:lstStyle>
            <a:lvl1pPr>
              <a:defRPr sz="1800">
                <a:solidFill>
                  <a:schemeClr val="tx1"/>
                </a:solidFill>
              </a:defRPr>
            </a:lvl1pPr>
          </a:lstStyle>
          <a:p>
            <a:fld id="{5AE9AAA5-1D9D-4DC2-943B-C816FED4C195}" type="slidenum">
              <a:rPr kumimoji="1" lang="ja-JP" altLang="en-US" smtClean="0"/>
              <a:pPr/>
              <a:t>‹#›</a:t>
            </a:fld>
            <a:endParaRPr kumimoji="1" lang="ja-JP" altLang="en-US"/>
          </a:p>
        </p:txBody>
      </p:sp>
    </p:spTree>
    <p:extLst>
      <p:ext uri="{BB962C8B-B14F-4D97-AF65-F5344CB8AC3E}">
        <p14:creationId xmlns:p14="http://schemas.microsoft.com/office/powerpoint/2010/main" val="13548803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25419022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39385870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31941772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23526506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33707315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12520722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4106147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AE9AAA5-1D9D-4DC2-943B-C816FED4C195}" type="slidenum">
              <a:rPr kumimoji="1" lang="ja-JP" altLang="en-US" smtClean="0"/>
              <a:t>‹#›</a:t>
            </a:fld>
            <a:endParaRPr kumimoji="1" lang="ja-JP" altLang="en-US"/>
          </a:p>
        </p:txBody>
      </p:sp>
    </p:spTree>
    <p:extLst>
      <p:ext uri="{BB962C8B-B14F-4D97-AF65-F5344CB8AC3E}">
        <p14:creationId xmlns:p14="http://schemas.microsoft.com/office/powerpoint/2010/main" val="4032542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9673" y="3370050"/>
            <a:ext cx="9762836" cy="1646302"/>
          </a:xfrm>
        </p:spPr>
        <p:txBody>
          <a:bodyPr/>
          <a:lstStyle/>
          <a:p>
            <a:pPr algn="ctr"/>
            <a:r>
              <a:rPr lang="ja-JP" altLang="en-US" sz="6000" dirty="0" smtClean="0"/>
              <a:t>板橋区個別</a:t>
            </a:r>
            <a:r>
              <a:rPr lang="ja-JP" altLang="en-US" sz="6000" dirty="0" smtClean="0">
                <a:latin typeface="+mj-ea"/>
              </a:rPr>
              <a:t>避難</a:t>
            </a:r>
            <a:r>
              <a:rPr lang="ja-JP" altLang="en-US" sz="6000" dirty="0" smtClean="0"/>
              <a:t>計画</a:t>
            </a:r>
            <a:r>
              <a:rPr lang="en-US" altLang="ja-JP" sz="6000" dirty="0" smtClean="0"/>
              <a:t/>
            </a:r>
            <a:br>
              <a:rPr lang="en-US" altLang="ja-JP" sz="6000" dirty="0" smtClean="0"/>
            </a:br>
            <a:r>
              <a:rPr lang="ja-JP" altLang="en-US" sz="6000" dirty="0" smtClean="0"/>
              <a:t>作成・運用について</a:t>
            </a:r>
            <a:r>
              <a:rPr lang="en-US" altLang="ja-JP" sz="6000" dirty="0" smtClean="0"/>
              <a:t/>
            </a:r>
            <a:br>
              <a:rPr lang="en-US" altLang="ja-JP" sz="6000" dirty="0" smtClean="0"/>
            </a:br>
            <a:r>
              <a:rPr lang="en-US" altLang="ja-JP" sz="6000" dirty="0" smtClean="0"/>
              <a:t/>
            </a:r>
            <a:br>
              <a:rPr lang="en-US" altLang="ja-JP" sz="6000" dirty="0" smtClean="0"/>
            </a:br>
            <a:r>
              <a:rPr lang="ja-JP" altLang="en-US" sz="6000" dirty="0" smtClean="0"/>
              <a:t>　　　　　　　</a:t>
            </a:r>
            <a:r>
              <a:rPr lang="ja-JP" altLang="en-US" sz="2400" dirty="0" smtClean="0"/>
              <a:t>令和７年４月</a:t>
            </a:r>
            <a:r>
              <a:rPr lang="en-US" altLang="ja-JP" sz="2400" dirty="0" smtClean="0"/>
              <a:t>23</a:t>
            </a:r>
            <a:r>
              <a:rPr lang="ja-JP" altLang="en-US" sz="2400" dirty="0" smtClean="0"/>
              <a:t>日</a:t>
            </a:r>
            <a:endParaRPr kumimoji="1" lang="ja-JP" altLang="en-US" sz="6000" dirty="0"/>
          </a:p>
        </p:txBody>
      </p:sp>
      <p:sp>
        <p:nvSpPr>
          <p:cNvPr id="3" name="テキスト ボックス 2"/>
          <p:cNvSpPr txBox="1"/>
          <p:nvPr/>
        </p:nvSpPr>
        <p:spPr>
          <a:xfrm>
            <a:off x="1311564" y="3768436"/>
            <a:ext cx="3749963" cy="2013528"/>
          </a:xfrm>
          <a:prstGeom prst="rect">
            <a:avLst/>
          </a:prstGeom>
          <a:noFill/>
        </p:spPr>
        <p:txBody>
          <a:bodyPr wrap="square" rtlCol="0">
            <a:spAutoFit/>
          </a:bodyPr>
          <a:lstStyle/>
          <a:p>
            <a:endParaRPr kumimoji="1" lang="ja-JP" altLang="en-US" dirty="0"/>
          </a:p>
        </p:txBody>
      </p:sp>
      <p:sp>
        <p:nvSpPr>
          <p:cNvPr id="5" name="テキスト ボックス 4"/>
          <p:cNvSpPr txBox="1"/>
          <p:nvPr/>
        </p:nvSpPr>
        <p:spPr>
          <a:xfrm>
            <a:off x="914400" y="5414738"/>
            <a:ext cx="5855854" cy="646331"/>
          </a:xfrm>
          <a:prstGeom prst="rect">
            <a:avLst/>
          </a:prstGeom>
          <a:noFill/>
        </p:spPr>
        <p:txBody>
          <a:bodyPr wrap="square" rtlCol="0">
            <a:spAutoFit/>
          </a:bodyPr>
          <a:lstStyle/>
          <a:p>
            <a:r>
              <a:rPr kumimoji="1" lang="ja-JP" altLang="en-US" dirty="0">
                <a:solidFill>
                  <a:schemeClr val="accent2"/>
                </a:solidFill>
              </a:rPr>
              <a:t>令和７年度　障害者総合支援法関係事業者説明会</a:t>
            </a:r>
          </a:p>
          <a:p>
            <a:r>
              <a:rPr kumimoji="1" lang="ja-JP" altLang="en-US" dirty="0">
                <a:solidFill>
                  <a:schemeClr val="accent2"/>
                </a:solidFill>
              </a:rPr>
              <a:t>福祉部　</a:t>
            </a:r>
            <a:r>
              <a:rPr kumimoji="1" lang="ja-JP" altLang="en-US" dirty="0" err="1">
                <a:solidFill>
                  <a:schemeClr val="accent2"/>
                </a:solidFill>
              </a:rPr>
              <a:t>障がい</a:t>
            </a:r>
            <a:r>
              <a:rPr kumimoji="1" lang="ja-JP" altLang="en-US" dirty="0">
                <a:solidFill>
                  <a:schemeClr val="accent2"/>
                </a:solidFill>
              </a:rPr>
              <a:t>サービス課　支援調整係　</a:t>
            </a:r>
          </a:p>
        </p:txBody>
      </p:sp>
    </p:spTree>
    <p:extLst>
      <p:ext uri="{BB962C8B-B14F-4D97-AF65-F5344CB8AC3E}">
        <p14:creationId xmlns:p14="http://schemas.microsoft.com/office/powerpoint/2010/main" val="3144337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fontScale="90000"/>
          </a:bodyPr>
          <a:lstStyle/>
          <a:p>
            <a:r>
              <a:rPr lang="ja-JP" altLang="en-US" sz="4800" dirty="0">
                <a:latin typeface="ＭＳ ゴシック" panose="020B0609070205080204" pitchFamily="49" charset="-128"/>
                <a:ea typeface="ＭＳ ゴシック" panose="020B0609070205080204" pitchFamily="49" charset="-128"/>
              </a:rPr>
              <a:t>個別避難</a:t>
            </a:r>
            <a:r>
              <a:rPr lang="ja-JP" altLang="en-US" sz="4800" dirty="0" smtClean="0">
                <a:latin typeface="ＭＳ ゴシック" panose="020B0609070205080204" pitchFamily="49" charset="-128"/>
                <a:ea typeface="ＭＳ ゴシック" panose="020B0609070205080204" pitchFamily="49" charset="-128"/>
              </a:rPr>
              <a:t>計画を利用した避難フロー</a:t>
            </a:r>
            <a:endParaRPr kumimoji="1" lang="ja-JP" altLang="en-US" sz="4800" dirty="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770731" y="1250881"/>
            <a:ext cx="7660887" cy="5353705"/>
          </a:xfrm>
          <a:prstGeom prst="rect">
            <a:avLst/>
          </a:prstGeom>
        </p:spPr>
      </p:pic>
    </p:spTree>
    <p:extLst>
      <p:ext uri="{BB962C8B-B14F-4D97-AF65-F5344CB8AC3E}">
        <p14:creationId xmlns:p14="http://schemas.microsoft.com/office/powerpoint/2010/main" val="2461211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9464" y="79136"/>
            <a:ext cx="9307175" cy="1320800"/>
          </a:xfrm>
        </p:spPr>
        <p:txBody>
          <a:bodyPr anchor="ctr">
            <a:normAutofit/>
          </a:bodyPr>
          <a:lstStyle/>
          <a:p>
            <a:r>
              <a:rPr lang="ja-JP" altLang="en-US" sz="4800" dirty="0" smtClean="0">
                <a:latin typeface="ＭＳ ゴシック" panose="020B0609070205080204" pitchFamily="49" charset="-128"/>
                <a:ea typeface="ＭＳ ゴシック" panose="020B0609070205080204" pitchFamily="49" charset="-128"/>
              </a:rPr>
              <a:t>事業スキーム</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09464" y="2149588"/>
            <a:ext cx="9628068" cy="2007170"/>
          </a:xfrm>
        </p:spPr>
        <p:txBody>
          <a:bodyPr>
            <a:noAutofit/>
          </a:bodyPr>
          <a:lstStyle/>
          <a:p>
            <a:pPr marL="0" indent="0">
              <a:buNone/>
            </a:pPr>
            <a:r>
              <a:rPr lang="ja-JP" altLang="en-US" sz="2800" b="1" dirty="0" smtClean="0">
                <a:latin typeface="ＭＳ 明朝" panose="02020609040205080304" pitchFamily="17" charset="-128"/>
                <a:ea typeface="ＭＳ 明朝" panose="02020609040205080304" pitchFamily="17" charset="-128"/>
              </a:rPr>
              <a:t>＜今後の予定＞</a:t>
            </a:r>
            <a:endParaRPr lang="en-US" altLang="ja-JP" sz="2800" b="1" dirty="0" smtClean="0">
              <a:latin typeface="ＭＳ 明朝" panose="02020609040205080304" pitchFamily="17" charset="-128"/>
              <a:ea typeface="ＭＳ 明朝" panose="02020609040205080304" pitchFamily="17" charset="-128"/>
            </a:endParaRPr>
          </a:p>
          <a:p>
            <a:pPr marL="0" indent="0">
              <a:buNone/>
            </a:pPr>
            <a:r>
              <a:rPr lang="ja-JP" altLang="en-US" sz="2800" dirty="0" smtClean="0">
                <a:latin typeface="ＭＳ 明朝" panose="02020609040205080304" pitchFamily="17" charset="-128"/>
                <a:ea typeface="ＭＳ 明朝" panose="02020609040205080304" pitchFamily="17" charset="-128"/>
              </a:rPr>
              <a:t>●</a:t>
            </a:r>
            <a:r>
              <a:rPr lang="ja-JP" altLang="en-US" sz="2800" b="1" dirty="0" smtClean="0">
                <a:latin typeface="ＭＳ 明朝" panose="02020609040205080304" pitchFamily="17" charset="-128"/>
                <a:ea typeface="ＭＳ 明朝" panose="02020609040205080304" pitchFamily="17" charset="-128"/>
              </a:rPr>
              <a:t>６月</a:t>
            </a:r>
            <a:r>
              <a:rPr lang="ja-JP" altLang="en-US" sz="2800" b="1" dirty="0" smtClean="0">
                <a:latin typeface="ＭＳ 明朝" panose="02020609040205080304" pitchFamily="17" charset="-128"/>
                <a:ea typeface="ＭＳ 明朝" panose="02020609040205080304" pitchFamily="17" charset="-128"/>
              </a:rPr>
              <a:t>から９月</a:t>
            </a:r>
            <a:endParaRPr lang="en-US" altLang="ja-JP" sz="2800" b="1" dirty="0">
              <a:latin typeface="ＭＳ 明朝" panose="02020609040205080304" pitchFamily="17" charset="-128"/>
              <a:ea typeface="ＭＳ 明朝" panose="02020609040205080304" pitchFamily="17" charset="-128"/>
            </a:endParaRPr>
          </a:p>
          <a:p>
            <a:pPr marL="0" indent="0">
              <a:buNone/>
            </a:pPr>
            <a:r>
              <a:rPr lang="ja-JP" altLang="en-US" sz="2800" dirty="0" smtClean="0">
                <a:latin typeface="ＭＳ 明朝" panose="02020609040205080304" pitchFamily="17" charset="-128"/>
                <a:ea typeface="ＭＳ 明朝" panose="02020609040205080304" pitchFamily="17" charset="-128"/>
              </a:rPr>
              <a:t>同意を得られた方の利用している計画相談支援</a:t>
            </a:r>
            <a:r>
              <a:rPr lang="ja-JP" altLang="en-US" sz="2800" dirty="0" smtClean="0">
                <a:latin typeface="ＭＳ 明朝" panose="02020609040205080304" pitchFamily="17" charset="-128"/>
                <a:ea typeface="ＭＳ 明朝" panose="02020609040205080304" pitchFamily="17" charset="-128"/>
              </a:rPr>
              <a:t>事業所等へ</a:t>
            </a:r>
            <a:r>
              <a:rPr lang="ja-JP" altLang="en-US" sz="2800" dirty="0" smtClean="0">
                <a:latin typeface="ＭＳ 明朝" panose="02020609040205080304" pitchFamily="17" charset="-128"/>
                <a:ea typeface="ＭＳ 明朝" panose="02020609040205080304" pitchFamily="17" charset="-128"/>
              </a:rPr>
              <a:t>、区からご連絡をさせていただきます。</a:t>
            </a:r>
            <a:endParaRPr lang="en-US" altLang="ja-JP" sz="2800" dirty="0" smtClean="0">
              <a:latin typeface="ＭＳ 明朝" panose="02020609040205080304" pitchFamily="17" charset="-128"/>
              <a:ea typeface="ＭＳ 明朝" panose="02020609040205080304" pitchFamily="17" charset="-128"/>
            </a:endParaRPr>
          </a:p>
        </p:txBody>
      </p:sp>
      <p:sp>
        <p:nvSpPr>
          <p:cNvPr id="4" name="テキスト ボックス 3"/>
          <p:cNvSpPr txBox="1"/>
          <p:nvPr/>
        </p:nvSpPr>
        <p:spPr>
          <a:xfrm>
            <a:off x="309464" y="1139101"/>
            <a:ext cx="10361706" cy="954107"/>
          </a:xfrm>
          <a:prstGeom prst="rect">
            <a:avLst/>
          </a:prstGeom>
          <a:noFill/>
        </p:spPr>
        <p:txBody>
          <a:bodyPr wrap="square" rtlCol="0">
            <a:spAutoFit/>
          </a:bodyPr>
          <a:lstStyle/>
          <a:p>
            <a:r>
              <a:rPr lang="ja-JP" altLang="en-US" sz="2800" dirty="0" smtClean="0">
                <a:latin typeface="ＭＳ 明朝" panose="02020609040205080304" pitchFamily="17" charset="-128"/>
                <a:ea typeface="ＭＳ 明朝" panose="02020609040205080304" pitchFamily="17" charset="-128"/>
              </a:rPr>
              <a:t>●４月</a:t>
            </a:r>
            <a:r>
              <a:rPr lang="ja-JP" altLang="en-US" sz="2800" dirty="0" smtClean="0">
                <a:latin typeface="ＭＳ 明朝" panose="02020609040205080304" pitchFamily="17" charset="-128"/>
                <a:ea typeface="ＭＳ 明朝" panose="02020609040205080304" pitchFamily="17" charset="-128"/>
              </a:rPr>
              <a:t>末以降、対象者に個別</a:t>
            </a:r>
            <a:r>
              <a:rPr lang="ja-JP" altLang="en-US" sz="2800" dirty="0">
                <a:latin typeface="ＭＳ 明朝" panose="02020609040205080304" pitchFamily="17" charset="-128"/>
                <a:ea typeface="ＭＳ 明朝" panose="02020609040205080304" pitchFamily="17" charset="-128"/>
              </a:rPr>
              <a:t>避難計画作成</a:t>
            </a:r>
            <a:r>
              <a:rPr lang="ja-JP" altLang="en-US" sz="2800" dirty="0" smtClean="0">
                <a:latin typeface="ＭＳ 明朝" panose="02020609040205080304" pitchFamily="17" charset="-128"/>
                <a:ea typeface="ＭＳ 明朝" panose="02020609040205080304" pitchFamily="17" charset="-128"/>
              </a:rPr>
              <a:t>の</a:t>
            </a:r>
            <a:endParaRPr lang="en-US" altLang="ja-JP" sz="2800" dirty="0" smtClean="0">
              <a:latin typeface="ＭＳ 明朝" panose="02020609040205080304" pitchFamily="17" charset="-128"/>
              <a:ea typeface="ＭＳ 明朝" panose="02020609040205080304" pitchFamily="17" charset="-128"/>
            </a:endParaRPr>
          </a:p>
          <a:p>
            <a:r>
              <a:rPr lang="ja-JP" altLang="en-US" sz="2800" dirty="0" smtClean="0">
                <a:latin typeface="ＭＳ 明朝" panose="02020609040205080304" pitchFamily="17" charset="-128"/>
                <a:ea typeface="ＭＳ 明朝" panose="02020609040205080304" pitchFamily="17" charset="-128"/>
              </a:rPr>
              <a:t>同意確認書を郵送します。</a:t>
            </a:r>
            <a:endParaRPr lang="ja-JP" altLang="en-US" sz="2800" dirty="0">
              <a:latin typeface="ＭＳ 明朝" panose="02020609040205080304" pitchFamily="17" charset="-128"/>
              <a:ea typeface="ＭＳ 明朝" panose="02020609040205080304" pitchFamily="17" charset="-128"/>
            </a:endParaRPr>
          </a:p>
        </p:txBody>
      </p:sp>
      <p:sp>
        <p:nvSpPr>
          <p:cNvPr id="9" name="テキスト ボックス 8"/>
          <p:cNvSpPr txBox="1"/>
          <p:nvPr/>
        </p:nvSpPr>
        <p:spPr>
          <a:xfrm>
            <a:off x="309464" y="4364892"/>
            <a:ext cx="10521422" cy="1892826"/>
          </a:xfrm>
          <a:prstGeom prst="rect">
            <a:avLst/>
          </a:prstGeom>
          <a:noFill/>
        </p:spPr>
        <p:txBody>
          <a:bodyPr wrap="square" rtlCol="0">
            <a:spAutoFit/>
          </a:bodyPr>
          <a:lstStyle/>
          <a:p>
            <a:pPr>
              <a:spcAft>
                <a:spcPts val="600"/>
              </a:spcAft>
            </a:pPr>
            <a:r>
              <a:rPr lang="ja-JP" altLang="en-US" sz="2800" dirty="0" smtClean="0">
                <a:latin typeface="ＭＳ 明朝" panose="02020609040205080304" pitchFamily="17" charset="-128"/>
                <a:ea typeface="ＭＳ 明朝" panose="02020609040205080304" pitchFamily="17" charset="-128"/>
              </a:rPr>
              <a:t>●</a:t>
            </a:r>
            <a:r>
              <a:rPr lang="ja-JP" altLang="en-US" sz="2800" b="1" dirty="0" smtClean="0">
                <a:latin typeface="ＭＳ 明朝" panose="02020609040205080304" pitchFamily="17" charset="-128"/>
                <a:ea typeface="ＭＳ 明朝" panose="02020609040205080304" pitchFamily="17" charset="-128"/>
              </a:rPr>
              <a:t>７月</a:t>
            </a:r>
            <a:r>
              <a:rPr lang="ja-JP" altLang="en-US" sz="2800" b="1" dirty="0">
                <a:latin typeface="ＭＳ 明朝" panose="02020609040205080304" pitchFamily="17" charset="-128"/>
                <a:ea typeface="ＭＳ 明朝" panose="02020609040205080304" pitchFamily="17" charset="-128"/>
              </a:rPr>
              <a:t>以降</a:t>
            </a:r>
            <a:endParaRPr lang="en-US" altLang="ja-JP" sz="2800" b="1" dirty="0">
              <a:latin typeface="ＭＳ 明朝" panose="02020609040205080304" pitchFamily="17" charset="-128"/>
              <a:ea typeface="ＭＳ 明朝" panose="02020609040205080304" pitchFamily="17" charset="-128"/>
            </a:endParaRPr>
          </a:p>
          <a:p>
            <a:r>
              <a:rPr lang="ja-JP" altLang="en-US" sz="2800" dirty="0">
                <a:latin typeface="ＭＳ 明朝" panose="02020609040205080304" pitchFamily="17" charset="-128"/>
                <a:ea typeface="ＭＳ 明朝" panose="02020609040205080304" pitchFamily="17" charset="-128"/>
              </a:rPr>
              <a:t>計画作成の可否を確認後、順次委託契約手続きを行い、</a:t>
            </a:r>
            <a:endParaRPr lang="en-US" altLang="ja-JP" sz="2800" dirty="0">
              <a:latin typeface="ＭＳ 明朝" panose="02020609040205080304" pitchFamily="17" charset="-128"/>
              <a:ea typeface="ＭＳ 明朝" panose="02020609040205080304" pitchFamily="17" charset="-128"/>
            </a:endParaRPr>
          </a:p>
          <a:p>
            <a:r>
              <a:rPr lang="ja-JP" altLang="en-US" sz="2800" dirty="0">
                <a:latin typeface="ＭＳ 明朝" panose="02020609040205080304" pitchFamily="17" charset="-128"/>
                <a:ea typeface="ＭＳ 明朝" panose="02020609040205080304" pitchFamily="17" charset="-128"/>
              </a:rPr>
              <a:t>その後お渡しする作成マニュアルと様式に沿って計画を</a:t>
            </a:r>
            <a:endParaRPr lang="en-US" altLang="ja-JP" sz="2800" dirty="0">
              <a:latin typeface="ＭＳ 明朝" panose="02020609040205080304" pitchFamily="17" charset="-128"/>
              <a:ea typeface="ＭＳ 明朝" panose="02020609040205080304" pitchFamily="17" charset="-128"/>
            </a:endParaRPr>
          </a:p>
          <a:p>
            <a:r>
              <a:rPr lang="ja-JP" altLang="en-US" sz="2800" dirty="0">
                <a:latin typeface="ＭＳ 明朝" panose="02020609040205080304" pitchFamily="17" charset="-128"/>
                <a:ea typeface="ＭＳ 明朝" panose="02020609040205080304" pitchFamily="17" charset="-128"/>
              </a:rPr>
              <a:t>作成していただきます</a:t>
            </a:r>
            <a:r>
              <a:rPr lang="ja-JP" altLang="en-US" sz="2800" dirty="0" smtClean="0">
                <a:latin typeface="ＭＳ 明朝" panose="02020609040205080304" pitchFamily="17" charset="-128"/>
                <a:ea typeface="ＭＳ 明朝" panose="02020609040205080304" pitchFamily="17" charset="-128"/>
              </a:rPr>
              <a:t>。</a:t>
            </a:r>
            <a:endParaRPr lang="en-US" altLang="ja-JP" sz="2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52500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a:bodyPr>
          <a:lstStyle/>
          <a:p>
            <a:r>
              <a:rPr lang="ja-JP" altLang="en-US" sz="4800" dirty="0" smtClean="0">
                <a:latin typeface="ＭＳ ゴシック" panose="020B0609070205080204" pitchFamily="49" charset="-128"/>
                <a:ea typeface="ＭＳ ゴシック" panose="020B0609070205080204" pitchFamily="49" charset="-128"/>
              </a:rPr>
              <a:t>最後に・・・</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588" y="1431636"/>
            <a:ext cx="9775063" cy="5293156"/>
          </a:xfrm>
        </p:spPr>
        <p:txBody>
          <a:bodyPr>
            <a:normAutofit/>
          </a:bodyPr>
          <a:lstStyle/>
          <a:p>
            <a:r>
              <a:rPr lang="ja-JP" altLang="en-US" sz="3600" dirty="0" smtClean="0">
                <a:latin typeface="ＭＳ 明朝" panose="02020609040205080304" pitchFamily="17" charset="-128"/>
                <a:ea typeface="ＭＳ 明朝" panose="02020609040205080304" pitchFamily="17" charset="-128"/>
              </a:rPr>
              <a:t>この個別避難計画の作成にあたっては</a:t>
            </a:r>
            <a:r>
              <a:rPr lang="ja-JP" altLang="en-US" sz="3600" dirty="0" smtClean="0">
                <a:latin typeface="ＭＳ 明朝" panose="02020609040205080304" pitchFamily="17" charset="-128"/>
                <a:ea typeface="ＭＳ 明朝" panose="02020609040205080304" pitchFamily="17" charset="-128"/>
              </a:rPr>
              <a:t>、事業者の</a:t>
            </a:r>
            <a:r>
              <a:rPr lang="ja-JP" altLang="en-US" sz="3600" dirty="0" smtClean="0">
                <a:latin typeface="ＭＳ 明朝" panose="02020609040205080304" pitchFamily="17" charset="-128"/>
                <a:ea typeface="ＭＳ 明朝" panose="02020609040205080304" pitchFamily="17" charset="-128"/>
              </a:rPr>
              <a:t>皆様に協力いただけることが必要不可欠で</a:t>
            </a:r>
            <a:r>
              <a:rPr lang="ja-JP" altLang="en-US" sz="3600" dirty="0">
                <a:latin typeface="ＭＳ 明朝" panose="02020609040205080304" pitchFamily="17" charset="-128"/>
                <a:ea typeface="ＭＳ 明朝" panose="02020609040205080304" pitchFamily="17" charset="-128"/>
              </a:rPr>
              <a:t>あります</a:t>
            </a:r>
            <a:r>
              <a:rPr lang="ja-JP" altLang="en-US" sz="3600" dirty="0" smtClean="0">
                <a:latin typeface="ＭＳ 明朝" panose="02020609040205080304" pitchFamily="17" charset="-128"/>
                <a:ea typeface="ＭＳ 明朝" panose="02020609040205080304" pitchFamily="17" charset="-128"/>
              </a:rPr>
              <a:t>。</a:t>
            </a:r>
            <a:endParaRPr lang="en-US" altLang="ja-JP" sz="3600" dirty="0" smtClean="0">
              <a:latin typeface="ＭＳ 明朝" panose="02020609040205080304" pitchFamily="17" charset="-128"/>
              <a:ea typeface="ＭＳ 明朝" panose="02020609040205080304" pitchFamily="17" charset="-128"/>
            </a:endParaRPr>
          </a:p>
          <a:p>
            <a:r>
              <a:rPr lang="ja-JP" altLang="en-US" sz="3600" dirty="0">
                <a:latin typeface="ＭＳ 明朝" panose="02020609040205080304" pitchFamily="17" charset="-128"/>
                <a:ea typeface="ＭＳ 明朝" panose="02020609040205080304" pitchFamily="17" charset="-128"/>
              </a:rPr>
              <a:t>災害</a:t>
            </a:r>
            <a:r>
              <a:rPr lang="ja-JP" altLang="en-US" sz="3600" dirty="0" smtClean="0">
                <a:latin typeface="ＭＳ 明朝" panose="02020609040205080304" pitchFamily="17" charset="-128"/>
                <a:ea typeface="ＭＳ 明朝" panose="02020609040205080304" pitchFamily="17" charset="-128"/>
              </a:rPr>
              <a:t>時に「誰ひとり取り残さない」ためにも皆様にこの取り組みについて、ご理解・ご協力をいただきますようお願いいたします。</a:t>
            </a:r>
            <a:endParaRPr lang="en-US" altLang="ja-JP" sz="3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09356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9479" y="157018"/>
            <a:ext cx="8596668" cy="1320800"/>
          </a:xfrm>
        </p:spPr>
        <p:txBody>
          <a:bodyPr anchor="ctr">
            <a:normAutofit/>
          </a:bodyPr>
          <a:lstStyle/>
          <a:p>
            <a:r>
              <a:rPr kumimoji="1" lang="ja-JP" altLang="en-US" sz="4800" dirty="0" smtClean="0">
                <a:latin typeface="ＭＳ ゴシック" panose="020B0609070205080204" pitchFamily="49" charset="-128"/>
                <a:ea typeface="ＭＳ ゴシック" panose="020B0609070205080204" pitchFamily="49" charset="-128"/>
              </a:rPr>
              <a:t>個別避難計画とは・・・</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150860" y="1505527"/>
            <a:ext cx="9695103" cy="3150319"/>
          </a:xfrm>
        </p:spPr>
        <p:txBody>
          <a:bodyPr>
            <a:normAutofit/>
          </a:bodyPr>
          <a:lstStyle/>
          <a:p>
            <a:r>
              <a:rPr kumimoji="1" lang="ja-JP" altLang="en-US" sz="3600" dirty="0" smtClean="0">
                <a:latin typeface="ＭＳ 明朝" panose="02020609040205080304" pitchFamily="17" charset="-128"/>
                <a:ea typeface="ＭＳ 明朝" panose="02020609040205080304" pitchFamily="17" charset="-128"/>
              </a:rPr>
              <a:t>災害時に一人で</a:t>
            </a:r>
            <a:r>
              <a:rPr lang="ja-JP" altLang="en-US" sz="3600" dirty="0" smtClean="0">
                <a:latin typeface="ＭＳ 明朝" panose="02020609040205080304" pitchFamily="17" charset="-128"/>
                <a:ea typeface="ＭＳ 明朝" panose="02020609040205080304" pitchFamily="17" charset="-128"/>
              </a:rPr>
              <a:t>は避難することが困難な方（避難行動要支援者）を「誰が」、「いつ」、「どうやって」、「どこに」避難</a:t>
            </a:r>
            <a:r>
              <a:rPr lang="ja-JP" altLang="en-US" sz="3600" dirty="0">
                <a:latin typeface="ＭＳ 明朝" panose="02020609040205080304" pitchFamily="17" charset="-128"/>
                <a:ea typeface="ＭＳ 明朝" panose="02020609040205080304" pitchFamily="17" charset="-128"/>
              </a:rPr>
              <a:t>する</a:t>
            </a:r>
            <a:r>
              <a:rPr lang="ja-JP" altLang="en-US" sz="3600" dirty="0" smtClean="0">
                <a:latin typeface="ＭＳ 明朝" panose="02020609040205080304" pitchFamily="17" charset="-128"/>
                <a:ea typeface="ＭＳ 明朝" panose="02020609040205080304" pitchFamily="17" charset="-128"/>
              </a:rPr>
              <a:t>のかを記載した計画。</a:t>
            </a:r>
            <a:endParaRPr lang="en-US" altLang="ja-JP" sz="3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66345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408776" cy="1320800"/>
          </a:xfrm>
        </p:spPr>
        <p:txBody>
          <a:bodyPr anchor="ctr">
            <a:normAutofit/>
          </a:bodyPr>
          <a:lstStyle/>
          <a:p>
            <a:r>
              <a:rPr lang="ja-JP" altLang="en-US" sz="4800" dirty="0" smtClean="0">
                <a:latin typeface="ＭＳ ゴシック" panose="020B0609070205080204" pitchFamily="49" charset="-128"/>
                <a:ea typeface="ＭＳ ゴシック" panose="020B0609070205080204" pitchFamily="49" charset="-128"/>
              </a:rPr>
              <a:t>個別避難計画作成に至る背景</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588" y="1431636"/>
            <a:ext cx="9307175" cy="5293156"/>
          </a:xfrm>
        </p:spPr>
        <p:txBody>
          <a:bodyPr>
            <a:normAutofit lnSpcReduction="10000"/>
          </a:bodyPr>
          <a:lstStyle/>
          <a:p>
            <a:r>
              <a:rPr lang="ja-JP" altLang="en-US" sz="3600" dirty="0" smtClean="0">
                <a:latin typeface="ＭＳ 明朝" panose="02020609040205080304" pitchFamily="17" charset="-128"/>
                <a:ea typeface="ＭＳ 明朝" panose="02020609040205080304" pitchFamily="17" charset="-128"/>
              </a:rPr>
              <a:t>近年、全国的に多発している豪雨災害によって亡くなられた方の</a:t>
            </a:r>
            <a:r>
              <a:rPr lang="en-US" altLang="ja-JP" sz="3600" dirty="0" smtClean="0">
                <a:latin typeface="ＭＳ 明朝" panose="02020609040205080304" pitchFamily="17" charset="-128"/>
                <a:ea typeface="ＭＳ 明朝" panose="02020609040205080304" pitchFamily="17" charset="-128"/>
              </a:rPr>
              <a:t>	</a:t>
            </a:r>
            <a:r>
              <a:rPr lang="ja-JP" altLang="en-US" sz="3600" dirty="0" smtClean="0">
                <a:latin typeface="ＭＳ 明朝" panose="02020609040205080304" pitchFamily="17" charset="-128"/>
                <a:ea typeface="ＭＳ 明朝" panose="02020609040205080304" pitchFamily="17" charset="-128"/>
              </a:rPr>
              <a:t>多くが高齢者等の要配慮者であり、何らかの対策が不可欠となりました。</a:t>
            </a:r>
            <a:endParaRPr lang="en-US" altLang="ja-JP" sz="3600" dirty="0" smtClean="0">
              <a:latin typeface="ＭＳ 明朝" panose="02020609040205080304" pitchFamily="17" charset="-128"/>
              <a:ea typeface="ＭＳ 明朝" panose="02020609040205080304" pitchFamily="17" charset="-128"/>
            </a:endParaRPr>
          </a:p>
          <a:p>
            <a:r>
              <a:rPr lang="ja-JP" altLang="en-US" sz="3600" dirty="0" smtClean="0">
                <a:latin typeface="ＭＳ 明朝" panose="02020609040205080304" pitchFamily="17" charset="-128"/>
                <a:ea typeface="ＭＳ 明朝" panose="02020609040205080304" pitchFamily="17" charset="-128"/>
              </a:rPr>
              <a:t>内閣府では対策として令和３年５月に災害対策基本法の改正を</a:t>
            </a:r>
            <a:r>
              <a:rPr lang="ja-JP" altLang="en-US" sz="3600" dirty="0">
                <a:latin typeface="ＭＳ 明朝" panose="02020609040205080304" pitchFamily="17" charset="-128"/>
                <a:ea typeface="ＭＳ 明朝" panose="02020609040205080304" pitchFamily="17" charset="-128"/>
              </a:rPr>
              <a:t>行い、一人ひとりの避難方法を事前に取り決める「</a:t>
            </a:r>
            <a:r>
              <a:rPr lang="ja-JP" altLang="en-US" sz="3600" dirty="0" smtClean="0">
                <a:latin typeface="ＭＳ 明朝" panose="02020609040205080304" pitchFamily="17" charset="-128"/>
                <a:ea typeface="ＭＳ 明朝" panose="02020609040205080304" pitchFamily="17" charset="-128"/>
              </a:rPr>
              <a:t>個別避難計画</a:t>
            </a:r>
            <a:r>
              <a:rPr lang="ja-JP" altLang="en-US" sz="3600" dirty="0">
                <a:latin typeface="ＭＳ 明朝" panose="02020609040205080304" pitchFamily="17" charset="-128"/>
                <a:ea typeface="ＭＳ 明朝" panose="02020609040205080304" pitchFamily="17" charset="-128"/>
              </a:rPr>
              <a:t>」を災害の危険度の高い</a:t>
            </a:r>
            <a:r>
              <a:rPr lang="ja-JP" altLang="en-US" sz="3600" dirty="0" smtClean="0">
                <a:latin typeface="ＭＳ 明朝" panose="02020609040205080304" pitchFamily="17" charset="-128"/>
                <a:ea typeface="ＭＳ 明朝" panose="02020609040205080304" pitchFamily="17" charset="-128"/>
              </a:rPr>
              <a:t>ところから優先的に策定していくこと</a:t>
            </a:r>
            <a:r>
              <a:rPr lang="ja-JP" altLang="en-US" sz="3600" dirty="0">
                <a:latin typeface="ＭＳ 明朝" panose="02020609040205080304" pitchFamily="17" charset="-128"/>
                <a:ea typeface="ＭＳ 明朝" panose="02020609040205080304" pitchFamily="17" charset="-128"/>
              </a:rPr>
              <a:t>を</a:t>
            </a:r>
            <a:r>
              <a:rPr lang="ja-JP" altLang="en-US" sz="3600" dirty="0" smtClean="0">
                <a:latin typeface="ＭＳ 明朝" panose="02020609040205080304" pitchFamily="17" charset="-128"/>
                <a:ea typeface="ＭＳ 明朝" panose="02020609040205080304" pitchFamily="17" charset="-128"/>
              </a:rPr>
              <a:t>市区</a:t>
            </a:r>
            <a:r>
              <a:rPr lang="ja-JP" altLang="en-US" sz="3600" dirty="0">
                <a:latin typeface="ＭＳ 明朝" panose="02020609040205080304" pitchFamily="17" charset="-128"/>
                <a:ea typeface="ＭＳ 明朝" panose="02020609040205080304" pitchFamily="17" charset="-128"/>
              </a:rPr>
              <a:t>町村の努力</a:t>
            </a:r>
            <a:r>
              <a:rPr lang="ja-JP" altLang="en-US" sz="3600" dirty="0" smtClean="0">
                <a:latin typeface="ＭＳ 明朝" panose="02020609040205080304" pitchFamily="17" charset="-128"/>
                <a:ea typeface="ＭＳ 明朝" panose="02020609040205080304" pitchFamily="17" charset="-128"/>
              </a:rPr>
              <a:t>義務としました。</a:t>
            </a:r>
            <a:endParaRPr lang="en-US" altLang="ja-JP" sz="3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05592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a:bodyPr>
          <a:lstStyle/>
          <a:p>
            <a:r>
              <a:rPr lang="ja-JP" altLang="en-US" sz="4800" dirty="0">
                <a:latin typeface="ＭＳ ゴシック" panose="020B0609070205080204" pitchFamily="49" charset="-128"/>
                <a:ea typeface="ＭＳ ゴシック" panose="020B0609070205080204" pitchFamily="49" charset="-128"/>
              </a:rPr>
              <a:t>個別避難計画作成に至る背景</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588" y="1431636"/>
            <a:ext cx="9307175" cy="5293156"/>
          </a:xfrm>
        </p:spPr>
        <p:txBody>
          <a:bodyPr>
            <a:normAutofit/>
          </a:bodyPr>
          <a:lstStyle/>
          <a:p>
            <a:r>
              <a:rPr lang="ja-JP" altLang="en-US" sz="3600" dirty="0" smtClean="0">
                <a:latin typeface="ＭＳ 明朝" panose="02020609040205080304" pitchFamily="17" charset="-128"/>
                <a:ea typeface="ＭＳ 明朝" panose="02020609040205080304" pitchFamily="17" charset="-128"/>
              </a:rPr>
              <a:t>板橋区</a:t>
            </a:r>
            <a:r>
              <a:rPr lang="ja-JP" altLang="en-US" sz="3600" dirty="0">
                <a:latin typeface="ＭＳ 明朝" panose="02020609040205080304" pitchFamily="17" charset="-128"/>
                <a:ea typeface="ＭＳ 明朝" panose="02020609040205080304" pitchFamily="17" charset="-128"/>
              </a:rPr>
              <a:t>で</a:t>
            </a:r>
            <a:r>
              <a:rPr lang="ja-JP" altLang="en-US" sz="3600" dirty="0" smtClean="0">
                <a:latin typeface="ＭＳ 明朝" panose="02020609040205080304" pitchFamily="17" charset="-128"/>
                <a:ea typeface="ＭＳ 明朝" panose="02020609040205080304" pitchFamily="17" charset="-128"/>
              </a:rPr>
              <a:t>は</a:t>
            </a:r>
            <a:r>
              <a:rPr lang="ja-JP" altLang="en-US" sz="3600" dirty="0">
                <a:latin typeface="ＭＳ 明朝" panose="02020609040205080304" pitchFamily="17" charset="-128"/>
                <a:ea typeface="ＭＳ 明朝" panose="02020609040205080304" pitchFamily="17" charset="-128"/>
              </a:rPr>
              <a:t>災害</a:t>
            </a:r>
            <a:r>
              <a:rPr lang="ja-JP" altLang="en-US" sz="3600" dirty="0" smtClean="0">
                <a:latin typeface="ＭＳ 明朝" panose="02020609040205080304" pitchFamily="17" charset="-128"/>
                <a:ea typeface="ＭＳ 明朝" panose="02020609040205080304" pitchFamily="17" charset="-128"/>
              </a:rPr>
              <a:t>対策基本法の改正に基づき、水害時のリスクが特に高い地域に居住している</a:t>
            </a:r>
            <a:r>
              <a:rPr lang="ja-JP" altLang="en-US" sz="3600" dirty="0">
                <a:latin typeface="ＭＳ 明朝" panose="02020609040205080304" pitchFamily="17" charset="-128"/>
                <a:ea typeface="ＭＳ 明朝" panose="02020609040205080304" pitchFamily="17" charset="-128"/>
              </a:rPr>
              <a:t>避難</a:t>
            </a:r>
            <a:r>
              <a:rPr lang="ja-JP" altLang="en-US" sz="3600" dirty="0" smtClean="0">
                <a:latin typeface="ＭＳ 明朝" panose="02020609040205080304" pitchFamily="17" charset="-128"/>
                <a:ea typeface="ＭＳ 明朝" panose="02020609040205080304" pitchFamily="17" charset="-128"/>
              </a:rPr>
              <a:t>行動要支援者を対象として個別避難計画の作成を進めていくこととしました。</a:t>
            </a:r>
            <a:endParaRPr lang="en-US" altLang="ja-JP" sz="3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148458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a:bodyPr>
          <a:lstStyle/>
          <a:p>
            <a:r>
              <a:rPr lang="ja-JP" altLang="en-US" sz="4800" dirty="0" smtClean="0">
                <a:latin typeface="ＭＳ ゴシック" panose="020B0609070205080204" pitchFamily="49" charset="-128"/>
                <a:ea typeface="ＭＳ ゴシック" panose="020B0609070205080204" pitchFamily="49" charset="-128"/>
              </a:rPr>
              <a:t>避難行動要支援者とは</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588" y="1353475"/>
            <a:ext cx="9307175" cy="5293156"/>
          </a:xfrm>
        </p:spPr>
        <p:txBody>
          <a:bodyPr>
            <a:normAutofit/>
          </a:bodyPr>
          <a:lstStyle/>
          <a:p>
            <a:r>
              <a:rPr lang="ja-JP" altLang="en-US" sz="3600" dirty="0">
                <a:latin typeface="ＭＳ 明朝" panose="02020609040205080304" pitchFamily="17" charset="-128"/>
                <a:ea typeface="ＭＳ 明朝" panose="02020609040205080304" pitchFamily="17" charset="-128"/>
              </a:rPr>
              <a:t>避難</a:t>
            </a:r>
            <a:r>
              <a:rPr lang="ja-JP" altLang="en-US" sz="3600" dirty="0" smtClean="0">
                <a:latin typeface="ＭＳ 明朝" panose="02020609040205080304" pitchFamily="17" charset="-128"/>
                <a:ea typeface="ＭＳ 明朝" panose="02020609040205080304" pitchFamily="17" charset="-128"/>
              </a:rPr>
              <a:t>行動要支援者とは、要配慮者（高齢者、障がい者等）のうち、一人では避難することが特に困難な方を指し、板橋区においては下記の定義となっています。</a:t>
            </a:r>
            <a:endParaRPr lang="en-US" altLang="ja-JP" sz="3600" dirty="0" smtClean="0">
              <a:latin typeface="ＭＳ 明朝" panose="02020609040205080304" pitchFamily="17" charset="-128"/>
              <a:ea typeface="ＭＳ 明朝" panose="02020609040205080304" pitchFamily="17" charset="-128"/>
            </a:endParaRPr>
          </a:p>
        </p:txBody>
      </p:sp>
      <p:sp>
        <p:nvSpPr>
          <p:cNvPr id="5" name="AutoShape 2"/>
          <p:cNvSpPr/>
          <p:nvPr/>
        </p:nvSpPr>
        <p:spPr>
          <a:xfrm>
            <a:off x="1575664" y="3750276"/>
            <a:ext cx="7787603" cy="3007658"/>
          </a:xfrm>
          <a:prstGeom prst="roundRect">
            <a:avLst>
              <a:gd name="adj" fmla="val 8241"/>
            </a:avLst>
          </a:prstGeom>
          <a:gradFill rotWithShape="1">
            <a:gsLst>
              <a:gs pos="0">
                <a:srgbClr val="C3C3C3"/>
              </a:gs>
              <a:gs pos="50000">
                <a:srgbClr val="FFFFFF">
                  <a:alpha val="83000"/>
                </a:srgbClr>
              </a:gs>
              <a:gs pos="100000">
                <a:srgbClr val="C3C3C3"/>
              </a:gs>
            </a:gsLst>
            <a:lin ang="5400000" scaled="1"/>
            <a:tileRect/>
          </a:gradFill>
          <a:ln w="9525">
            <a:noFill/>
          </a:ln>
        </p:spPr>
        <p:txBody>
          <a:bodyPr wrap="square" lIns="36576" tIns="216720" rIns="36576" bIns="36576" upright="1"/>
          <a:lstStyle/>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板橋区における「一人では避難することが特に困難な方」の定義</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１　身体障害者手帳１～３級の方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２　愛の手帳１～３度の方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３　要介護認定３～５を受けている方で下記のいずれかに該当する方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ア上記１，２の要件を満たす者と同居している方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イひとり暮らしである方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ウ他の世帯員が全て６５歳以上である方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エ他の世帯員が全て要介護３～５である方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spcAft>
                <a:spcPts val="0"/>
              </a:spcAft>
            </a:pPr>
            <a:r>
              <a:rPr lang="ja-JP" sz="1850" kern="1200" dirty="0">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　４　上記以外で板橋区が避難の支援が必要と認めた方</a:t>
            </a:r>
            <a:endParaRPr lang="ja-JP" sz="18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547649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a:bodyPr>
          <a:lstStyle/>
          <a:p>
            <a:r>
              <a:rPr lang="ja-JP" altLang="en-US" sz="4800" dirty="0" smtClean="0">
                <a:latin typeface="ＭＳ ゴシック" panose="020B0609070205080204" pitchFamily="49" charset="-128"/>
                <a:ea typeface="ＭＳ ゴシック" panose="020B0609070205080204" pitchFamily="49" charset="-128"/>
              </a:rPr>
              <a:t>避難行動要支援者名簿制度とは</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588" y="1353475"/>
            <a:ext cx="9307175" cy="5293156"/>
          </a:xfrm>
        </p:spPr>
        <p:txBody>
          <a:bodyPr>
            <a:normAutofit/>
          </a:bodyPr>
          <a:lstStyle/>
          <a:p>
            <a:r>
              <a:rPr lang="ja-JP" altLang="en-US" sz="3600" dirty="0" smtClean="0">
                <a:latin typeface="ＭＳ 明朝" panose="02020609040205080304" pitchFamily="17" charset="-128"/>
                <a:ea typeface="ＭＳ 明朝" panose="02020609040205080304" pitchFamily="17" charset="-128"/>
              </a:rPr>
              <a:t>前頁の</a:t>
            </a:r>
            <a:r>
              <a:rPr lang="ja-JP" altLang="en-US" sz="3600" dirty="0" smtClean="0">
                <a:latin typeface="ＭＳ 明朝" panose="02020609040205080304" pitchFamily="17" charset="-128"/>
                <a:ea typeface="ＭＳ 明朝" panose="02020609040205080304" pitchFamily="17" charset="-128"/>
              </a:rPr>
              <a:t>避難行動要支援者に対し、情報提供の同意確認を行い、同意の得られた方を名簿化し、地域支援者（住民防災組織や民生委員等）に配付し災害時の共助を推進する制度となります。</a:t>
            </a:r>
            <a:endParaRPr lang="en-US" altLang="ja-JP" sz="3600" dirty="0" smtClean="0">
              <a:latin typeface="ＭＳ 明朝" panose="02020609040205080304" pitchFamily="17" charset="-128"/>
              <a:ea typeface="ＭＳ 明朝" panose="02020609040205080304" pitchFamily="17" charset="-128"/>
            </a:endParaRPr>
          </a:p>
          <a:p>
            <a:r>
              <a:rPr lang="ja-JP" altLang="en-US" sz="3600" dirty="0" smtClean="0">
                <a:latin typeface="ＭＳ 明朝" panose="02020609040205080304" pitchFamily="17" charset="-128"/>
                <a:ea typeface="ＭＳ 明朝" panose="02020609040205080304" pitchFamily="17" charset="-128"/>
              </a:rPr>
              <a:t>災害対策基本法により作成することが自治体の義務とされています。</a:t>
            </a:r>
            <a:endParaRPr lang="en-US" altLang="ja-JP" sz="3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5483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a:bodyPr>
          <a:lstStyle/>
          <a:p>
            <a:r>
              <a:rPr lang="ja-JP" altLang="en-US" sz="4800" dirty="0">
                <a:latin typeface="ＭＳ ゴシック" panose="020B0609070205080204" pitchFamily="49" charset="-128"/>
                <a:ea typeface="ＭＳ ゴシック" panose="020B0609070205080204" pitchFamily="49" charset="-128"/>
              </a:rPr>
              <a:t>個別避難</a:t>
            </a:r>
            <a:r>
              <a:rPr lang="ja-JP" altLang="en-US" sz="4800" dirty="0" smtClean="0">
                <a:latin typeface="ＭＳ ゴシック" panose="020B0609070205080204" pitchFamily="49" charset="-128"/>
                <a:ea typeface="ＭＳ ゴシック" panose="020B0609070205080204" pitchFamily="49" charset="-128"/>
              </a:rPr>
              <a:t>計画の作成</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589" y="1431636"/>
            <a:ext cx="9592182" cy="5293156"/>
          </a:xfrm>
        </p:spPr>
        <p:txBody>
          <a:bodyPr>
            <a:normAutofit fontScale="92500"/>
          </a:bodyPr>
          <a:lstStyle/>
          <a:p>
            <a:r>
              <a:rPr lang="ja-JP" altLang="en-US" sz="3600" dirty="0" smtClean="0">
                <a:latin typeface="ＭＳ 明朝" panose="02020609040205080304" pitchFamily="17" charset="-128"/>
                <a:ea typeface="ＭＳ 明朝" panose="02020609040205080304" pitchFamily="17" charset="-128"/>
              </a:rPr>
              <a:t>板橋区においては、個別避難計画の作成は本人の</a:t>
            </a:r>
            <a:r>
              <a:rPr lang="ja-JP" altLang="en-US" sz="3600" dirty="0">
                <a:latin typeface="ＭＳ 明朝" panose="02020609040205080304" pitchFamily="17" charset="-128"/>
                <a:ea typeface="ＭＳ 明朝" panose="02020609040205080304" pitchFamily="17" charset="-128"/>
              </a:rPr>
              <a:t>サービス</a:t>
            </a:r>
            <a:r>
              <a:rPr lang="ja-JP" altLang="en-US" sz="3600" dirty="0" smtClean="0">
                <a:latin typeface="ＭＳ 明朝" panose="02020609040205080304" pitchFamily="17" charset="-128"/>
                <a:ea typeface="ＭＳ 明朝" panose="02020609040205080304" pitchFamily="17" charset="-128"/>
              </a:rPr>
              <a:t>等利用計画を作成している事業者へ委託する方法で進めております。</a:t>
            </a:r>
            <a:endParaRPr lang="en-US" altLang="ja-JP" sz="3600" dirty="0" smtClean="0">
              <a:latin typeface="ＭＳ 明朝" panose="02020609040205080304" pitchFamily="17" charset="-128"/>
              <a:ea typeface="ＭＳ 明朝" panose="02020609040205080304" pitchFamily="17" charset="-128"/>
            </a:endParaRPr>
          </a:p>
          <a:p>
            <a:r>
              <a:rPr lang="ja-JP" altLang="en-US" sz="3600" dirty="0">
                <a:latin typeface="ＭＳ 明朝" panose="02020609040205080304" pitchFamily="17" charset="-128"/>
                <a:ea typeface="ＭＳ 明朝" panose="02020609040205080304" pitchFamily="17" charset="-128"/>
              </a:rPr>
              <a:t>作成</a:t>
            </a:r>
            <a:r>
              <a:rPr lang="ja-JP" altLang="en-US" sz="3600" dirty="0" smtClean="0">
                <a:latin typeface="ＭＳ 明朝" panose="02020609040205080304" pitchFamily="17" charset="-128"/>
                <a:ea typeface="ＭＳ 明朝" panose="02020609040205080304" pitchFamily="17" charset="-128"/>
              </a:rPr>
              <a:t>は本人の</a:t>
            </a:r>
            <a:r>
              <a:rPr lang="ja-JP" altLang="en-US" sz="3600" dirty="0">
                <a:latin typeface="ＭＳ 明朝" panose="02020609040205080304" pitchFamily="17" charset="-128"/>
                <a:ea typeface="ＭＳ 明朝" panose="02020609040205080304" pitchFamily="17" charset="-128"/>
              </a:rPr>
              <a:t>サービス等</a:t>
            </a:r>
            <a:r>
              <a:rPr lang="ja-JP" altLang="en-US" sz="3600" dirty="0" smtClean="0">
                <a:latin typeface="ＭＳ 明朝" panose="02020609040205080304" pitchFamily="17" charset="-128"/>
                <a:ea typeface="ＭＳ 明朝" panose="02020609040205080304" pitchFamily="17" charset="-128"/>
              </a:rPr>
              <a:t>利用計画作成のタイミングなどに合わせて行っていただきます。</a:t>
            </a:r>
            <a:endParaRPr lang="en-US" altLang="ja-JP" sz="3600" dirty="0" smtClean="0">
              <a:latin typeface="ＭＳ 明朝" panose="02020609040205080304" pitchFamily="17" charset="-128"/>
              <a:ea typeface="ＭＳ 明朝" panose="02020609040205080304" pitchFamily="17" charset="-128"/>
            </a:endParaRPr>
          </a:p>
          <a:p>
            <a:r>
              <a:rPr lang="ja-JP" altLang="en-US" sz="3600" dirty="0" smtClean="0">
                <a:latin typeface="ＭＳ 明朝" panose="02020609040205080304" pitchFamily="17" charset="-128"/>
                <a:ea typeface="ＭＳ 明朝" panose="02020609040205080304" pitchFamily="17" charset="-128"/>
              </a:rPr>
              <a:t>内閣府の示した新規作成１件</a:t>
            </a:r>
            <a:r>
              <a:rPr lang="en-US" altLang="ja-JP" sz="3600" dirty="0" smtClean="0">
                <a:latin typeface="ＭＳ 明朝" panose="02020609040205080304" pitchFamily="17" charset="-128"/>
                <a:ea typeface="ＭＳ 明朝" panose="02020609040205080304" pitchFamily="17" charset="-128"/>
              </a:rPr>
              <a:t>7,000</a:t>
            </a:r>
            <a:r>
              <a:rPr lang="ja-JP" altLang="en-US" sz="3600" dirty="0" smtClean="0">
                <a:latin typeface="ＭＳ 明朝" panose="02020609040205080304" pitchFamily="17" charset="-128"/>
                <a:ea typeface="ＭＳ 明朝" panose="02020609040205080304" pitchFamily="17" charset="-128"/>
              </a:rPr>
              <a:t>円を報酬として委託先にお支払いします。</a:t>
            </a:r>
            <a:endParaRPr lang="en-US" altLang="ja-JP" sz="3600" dirty="0" smtClean="0">
              <a:latin typeface="ＭＳ 明朝" panose="02020609040205080304" pitchFamily="17" charset="-128"/>
              <a:ea typeface="ＭＳ 明朝" panose="02020609040205080304" pitchFamily="17" charset="-128"/>
            </a:endParaRPr>
          </a:p>
          <a:p>
            <a:r>
              <a:rPr lang="ja-JP" altLang="en-US" sz="3600" dirty="0" smtClean="0">
                <a:latin typeface="ＭＳ 明朝" panose="02020609040205080304" pitchFamily="17" charset="-128"/>
                <a:ea typeface="ＭＳ 明朝" panose="02020609040205080304" pitchFamily="17" charset="-128"/>
              </a:rPr>
              <a:t>計画の更新</a:t>
            </a:r>
            <a:r>
              <a:rPr lang="ja-JP" altLang="en-US" sz="3600" dirty="0">
                <a:latin typeface="ＭＳ 明朝" panose="02020609040205080304" pitchFamily="17" charset="-128"/>
                <a:ea typeface="ＭＳ 明朝" panose="02020609040205080304" pitchFamily="17" charset="-128"/>
              </a:rPr>
              <a:t>については</a:t>
            </a:r>
            <a:r>
              <a:rPr lang="en-US" altLang="ja-JP" sz="3600" dirty="0">
                <a:latin typeface="ＭＳ 明朝" panose="02020609040205080304" pitchFamily="17" charset="-128"/>
                <a:ea typeface="ＭＳ 明朝" panose="02020609040205080304" pitchFamily="17" charset="-128"/>
              </a:rPr>
              <a:t>1</a:t>
            </a:r>
            <a:r>
              <a:rPr lang="ja-JP" altLang="en-US" sz="3600" dirty="0">
                <a:latin typeface="ＭＳ 明朝" panose="02020609040205080304" pitchFamily="17" charset="-128"/>
                <a:ea typeface="ＭＳ 明朝" panose="02020609040205080304" pitchFamily="17" charset="-128"/>
              </a:rPr>
              <a:t>件</a:t>
            </a:r>
            <a:r>
              <a:rPr lang="en-US" altLang="ja-JP" sz="3600" dirty="0">
                <a:latin typeface="ＭＳ 明朝" panose="02020609040205080304" pitchFamily="17" charset="-128"/>
                <a:ea typeface="ＭＳ 明朝" panose="02020609040205080304" pitchFamily="17" charset="-128"/>
              </a:rPr>
              <a:t>3,500</a:t>
            </a:r>
            <a:r>
              <a:rPr lang="ja-JP" altLang="en-US" sz="3600" dirty="0">
                <a:latin typeface="ＭＳ 明朝" panose="02020609040205080304" pitchFamily="17" charset="-128"/>
                <a:ea typeface="ＭＳ 明朝" panose="02020609040205080304" pitchFamily="17" charset="-128"/>
              </a:rPr>
              <a:t>円を委託先</a:t>
            </a:r>
            <a:r>
              <a:rPr lang="ja-JP" altLang="en-US" sz="3600" dirty="0" smtClean="0">
                <a:latin typeface="ＭＳ 明朝" panose="02020609040205080304" pitchFamily="17" charset="-128"/>
                <a:ea typeface="ＭＳ 明朝" panose="02020609040205080304" pitchFamily="17" charset="-128"/>
              </a:rPr>
              <a:t>にお支払いします。</a:t>
            </a:r>
            <a:endParaRPr lang="en-US" altLang="ja-JP" sz="3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158000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a:bodyPr>
          <a:lstStyle/>
          <a:p>
            <a:r>
              <a:rPr lang="ja-JP" altLang="en-US" sz="4800" dirty="0">
                <a:latin typeface="ＭＳ ゴシック" panose="020B0609070205080204" pitchFamily="49" charset="-128"/>
                <a:ea typeface="ＭＳ ゴシック" panose="020B0609070205080204" pitchFamily="49" charset="-128"/>
              </a:rPr>
              <a:t>個別避難計画</a:t>
            </a:r>
            <a:r>
              <a:rPr lang="ja-JP" altLang="en-US" sz="4800" dirty="0" smtClean="0">
                <a:latin typeface="ＭＳ ゴシック" panose="020B0609070205080204" pitchFamily="49" charset="-128"/>
                <a:ea typeface="ＭＳ ゴシック" panose="020B0609070205080204" pitchFamily="49" charset="-128"/>
              </a:rPr>
              <a:t>作成の対象者</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35588" y="1431636"/>
            <a:ext cx="9861357" cy="5293156"/>
          </a:xfrm>
        </p:spPr>
        <p:txBody>
          <a:bodyPr>
            <a:normAutofit fontScale="92500"/>
          </a:bodyPr>
          <a:lstStyle/>
          <a:p>
            <a:r>
              <a:rPr lang="ja-JP" altLang="en-US" sz="3600" dirty="0" smtClean="0">
                <a:latin typeface="ＭＳ 明朝" panose="02020609040205080304" pitchFamily="17" charset="-128"/>
                <a:ea typeface="ＭＳ 明朝" panose="02020609040205080304" pitchFamily="17" charset="-128"/>
              </a:rPr>
              <a:t>令和７年度においては、下記の方を作成の対象者としま</a:t>
            </a:r>
            <a:r>
              <a:rPr lang="ja-JP" altLang="en-US" sz="3600" dirty="0">
                <a:latin typeface="ＭＳ 明朝" panose="02020609040205080304" pitchFamily="17" charset="-128"/>
                <a:ea typeface="ＭＳ 明朝" panose="02020609040205080304" pitchFamily="17" charset="-128"/>
              </a:rPr>
              <a:t>す</a:t>
            </a:r>
            <a:r>
              <a:rPr lang="ja-JP" altLang="en-US" sz="3600" dirty="0" smtClean="0">
                <a:latin typeface="ＭＳ 明朝" panose="02020609040205080304" pitchFamily="17" charset="-128"/>
                <a:ea typeface="ＭＳ 明朝" panose="02020609040205080304" pitchFamily="17" charset="-128"/>
              </a:rPr>
              <a:t>。</a:t>
            </a:r>
            <a:endParaRPr lang="en-US" altLang="ja-JP" sz="3600" dirty="0" smtClean="0">
              <a:latin typeface="ＭＳ 明朝" panose="02020609040205080304" pitchFamily="17" charset="-128"/>
              <a:ea typeface="ＭＳ 明朝" panose="02020609040205080304" pitchFamily="17" charset="-128"/>
            </a:endParaRPr>
          </a:p>
          <a:p>
            <a:pPr marL="0" indent="0">
              <a:buNone/>
            </a:pPr>
            <a:r>
              <a:rPr lang="ja-JP" altLang="en-US" sz="3600" dirty="0" smtClean="0">
                <a:latin typeface="ＭＳ 明朝" panose="02020609040205080304" pitchFamily="17" charset="-128"/>
                <a:ea typeface="ＭＳ 明朝" panose="02020609040205080304" pitchFamily="17" charset="-128"/>
              </a:rPr>
              <a:t>〇高島通り以南の浸水域　１～３階居住者</a:t>
            </a:r>
            <a:endParaRPr lang="en-US" altLang="ja-JP" sz="3600" dirty="0" smtClean="0">
              <a:latin typeface="ＭＳ 明朝" panose="02020609040205080304" pitchFamily="17" charset="-128"/>
              <a:ea typeface="ＭＳ 明朝" panose="02020609040205080304" pitchFamily="17" charset="-128"/>
            </a:endParaRPr>
          </a:p>
          <a:p>
            <a:pPr marL="0" indent="0">
              <a:buNone/>
            </a:pPr>
            <a:r>
              <a:rPr lang="ja-JP" altLang="en-US" sz="3600" dirty="0" smtClean="0">
                <a:latin typeface="ＭＳ 明朝" panose="02020609040205080304" pitchFamily="17" charset="-128"/>
                <a:ea typeface="ＭＳ 明朝" panose="02020609040205080304" pitchFamily="17" charset="-128"/>
              </a:rPr>
              <a:t>（三園</a:t>
            </a:r>
            <a:r>
              <a:rPr lang="ja-JP" altLang="en-US" sz="3600" dirty="0">
                <a:latin typeface="ＭＳ 明朝" panose="02020609040205080304" pitchFamily="17" charset="-128"/>
                <a:ea typeface="ＭＳ 明朝" panose="02020609040205080304" pitchFamily="17" charset="-128"/>
              </a:rPr>
              <a:t>一丁目、高島平一～五丁目、蓮根一～二丁目、坂下一～二丁目、東坂下一丁目</a:t>
            </a:r>
            <a:r>
              <a:rPr lang="ja-JP" altLang="en-US" sz="3600" dirty="0" smtClean="0">
                <a:latin typeface="ＭＳ 明朝" panose="02020609040205080304" pitchFamily="17" charset="-128"/>
                <a:ea typeface="ＭＳ 明朝" panose="02020609040205080304" pitchFamily="17" charset="-128"/>
              </a:rPr>
              <a:t>、相生町</a:t>
            </a:r>
            <a:r>
              <a:rPr lang="ja-JP" altLang="en-US" sz="3600" dirty="0">
                <a:latin typeface="ＭＳ 明朝" panose="02020609040205080304" pitchFamily="17" charset="-128"/>
                <a:ea typeface="ＭＳ 明朝" panose="02020609040205080304" pitchFamily="17" charset="-128"/>
              </a:rPr>
              <a:t>、志村三丁目）（志村二丁目、小豆沢三～四丁目、前野町四～五丁目</a:t>
            </a:r>
            <a:r>
              <a:rPr lang="ja-JP" altLang="en-US" sz="3600" dirty="0" smtClean="0">
                <a:latin typeface="ＭＳ 明朝" panose="02020609040205080304" pitchFamily="17" charset="-128"/>
                <a:ea typeface="ＭＳ 明朝" panose="02020609040205080304" pitchFamily="17" charset="-128"/>
              </a:rPr>
              <a:t>、西台</a:t>
            </a:r>
            <a:r>
              <a:rPr lang="ja-JP" altLang="en-US" sz="3600" dirty="0">
                <a:latin typeface="ＭＳ 明朝" panose="02020609040205080304" pitchFamily="17" charset="-128"/>
                <a:ea typeface="ＭＳ 明朝" panose="02020609040205080304" pitchFamily="17" charset="-128"/>
              </a:rPr>
              <a:t>二～三丁目、成増三～四丁目、成増五丁目、徳丸二、六～七丁目、中台二丁目、</a:t>
            </a:r>
          </a:p>
          <a:p>
            <a:pPr marL="0" indent="0">
              <a:buNone/>
            </a:pPr>
            <a:r>
              <a:rPr lang="ja-JP" altLang="en-US" sz="3600" dirty="0">
                <a:latin typeface="ＭＳ 明朝" panose="02020609040205080304" pitchFamily="17" charset="-128"/>
                <a:ea typeface="ＭＳ 明朝" panose="02020609040205080304" pitchFamily="17" charset="-128"/>
              </a:rPr>
              <a:t>若木三丁目の一部）</a:t>
            </a:r>
          </a:p>
          <a:p>
            <a:pPr marL="0" indent="0">
              <a:buNone/>
            </a:pPr>
            <a:endParaRPr lang="en-US" altLang="ja-JP" sz="3600" dirty="0" smtClean="0">
              <a:latin typeface="ＭＳ 明朝" panose="02020609040205080304" pitchFamily="17" charset="-128"/>
              <a:ea typeface="ＭＳ 明朝" panose="02020609040205080304" pitchFamily="17" charset="-128"/>
            </a:endParaRPr>
          </a:p>
          <a:p>
            <a:pPr marL="0" indent="0">
              <a:buNone/>
            </a:pPr>
            <a:endParaRPr lang="en-US" altLang="ja-JP" sz="3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297531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588" y="110836"/>
            <a:ext cx="9307175" cy="1320800"/>
          </a:xfrm>
        </p:spPr>
        <p:txBody>
          <a:bodyPr anchor="ctr">
            <a:normAutofit/>
          </a:bodyPr>
          <a:lstStyle/>
          <a:p>
            <a:r>
              <a:rPr lang="ja-JP" altLang="en-US" sz="4800" dirty="0">
                <a:latin typeface="ＭＳ ゴシック" panose="020B0609070205080204" pitchFamily="49" charset="-128"/>
                <a:ea typeface="ＭＳ ゴシック" panose="020B0609070205080204" pitchFamily="49" charset="-128"/>
              </a:rPr>
              <a:t>個別避難計画</a:t>
            </a:r>
            <a:r>
              <a:rPr lang="ja-JP" altLang="en-US" sz="4800" dirty="0" smtClean="0">
                <a:latin typeface="ＭＳ ゴシック" panose="020B0609070205080204" pitchFamily="49" charset="-128"/>
                <a:ea typeface="ＭＳ ゴシック" panose="020B0609070205080204" pitchFamily="49" charset="-128"/>
              </a:rPr>
              <a:t>作成フロー</a:t>
            </a:r>
            <a:endParaRPr kumimoji="1" lang="ja-JP" altLang="en-US" sz="4800" dirty="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446699" y="1314453"/>
            <a:ext cx="8495169" cy="5371846"/>
          </a:xfrm>
          <a:prstGeom prst="rect">
            <a:avLst/>
          </a:prstGeom>
        </p:spPr>
      </p:pic>
    </p:spTree>
    <p:extLst>
      <p:ext uri="{BB962C8B-B14F-4D97-AF65-F5344CB8AC3E}">
        <p14:creationId xmlns:p14="http://schemas.microsoft.com/office/powerpoint/2010/main" val="3546448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948</TotalTime>
  <Words>851</Words>
  <Application>Microsoft Office PowerPoint</Application>
  <PresentationFormat>ワイド画面</PresentationFormat>
  <Paragraphs>61</Paragraphs>
  <Slides>12</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12</vt:i4>
      </vt:variant>
    </vt:vector>
  </HeadingPairs>
  <TitlesOfParts>
    <vt:vector size="23" baseType="lpstr">
      <vt:lpstr>HG創英角ｺﾞｼｯｸUB</vt:lpstr>
      <vt:lpstr>ＭＳ Ｐゴシック</vt:lpstr>
      <vt:lpstr>ＭＳ ゴシック</vt:lpstr>
      <vt:lpstr>ＭＳ 明朝</vt:lpstr>
      <vt:lpstr>メイリオ</vt:lpstr>
      <vt:lpstr>游ゴシック</vt:lpstr>
      <vt:lpstr>Arial</vt:lpstr>
      <vt:lpstr>Times New Roman</vt:lpstr>
      <vt:lpstr>Trebuchet MS</vt:lpstr>
      <vt:lpstr>Wingdings 3</vt:lpstr>
      <vt:lpstr>ファセット</vt:lpstr>
      <vt:lpstr>板橋区個別避難計画 作成・運用について  　　　　　　　令和７年４月23日</vt:lpstr>
      <vt:lpstr>個別避難計画とは・・・</vt:lpstr>
      <vt:lpstr>個別避難計画作成に至る背景</vt:lpstr>
      <vt:lpstr>個別避難計画作成に至る背景</vt:lpstr>
      <vt:lpstr>避難行動要支援者とは</vt:lpstr>
      <vt:lpstr>避難行動要支援者名簿制度とは</vt:lpstr>
      <vt:lpstr>個別避難計画の作成</vt:lpstr>
      <vt:lpstr>個別避難計画作成の対象者</vt:lpstr>
      <vt:lpstr>個別避難計画作成フロー</vt:lpstr>
      <vt:lpstr>個別避難計画を利用した避難フロー</vt:lpstr>
      <vt:lpstr>事業スキーム</vt:lpstr>
      <vt:lpstr>最後に・・・</vt:lpstr>
    </vt:vector>
  </TitlesOfParts>
  <Company>板橋区IT推進室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板橋区 個別避難計画作成説明会</dc:title>
  <dc:creator>山口 卓</dc:creator>
  <cp:lastModifiedBy>宇佐見 絵理</cp:lastModifiedBy>
  <cp:revision>62</cp:revision>
  <cp:lastPrinted>2024-06-11T09:07:00Z</cp:lastPrinted>
  <dcterms:created xsi:type="dcterms:W3CDTF">2022-01-07T01:38:55Z</dcterms:created>
  <dcterms:modified xsi:type="dcterms:W3CDTF">2025-04-11T07:15:27Z</dcterms:modified>
</cp:coreProperties>
</file>