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309" r:id="rId4"/>
    <p:sldId id="257" r:id="rId5"/>
    <p:sldId id="259" r:id="rId6"/>
    <p:sldId id="375" r:id="rId7"/>
    <p:sldId id="308" r:id="rId8"/>
    <p:sldId id="311" r:id="rId9"/>
    <p:sldId id="296" r:id="rId10"/>
    <p:sldId id="297" r:id="rId11"/>
    <p:sldId id="295" r:id="rId12"/>
    <p:sldId id="377" r:id="rId13"/>
    <p:sldId id="393" r:id="rId14"/>
    <p:sldId id="394" r:id="rId15"/>
    <p:sldId id="328" r:id="rId16"/>
    <p:sldId id="326" r:id="rId17"/>
    <p:sldId id="395" r:id="rId18"/>
    <p:sldId id="307" r:id="rId19"/>
    <p:sldId id="371" r:id="rId20"/>
    <p:sldId id="337" r:id="rId21"/>
    <p:sldId id="338" r:id="rId22"/>
    <p:sldId id="388" r:id="rId23"/>
    <p:sldId id="360" r:id="rId24"/>
    <p:sldId id="342" r:id="rId25"/>
    <p:sldId id="389" r:id="rId26"/>
    <p:sldId id="382" r:id="rId27"/>
    <p:sldId id="383" r:id="rId28"/>
    <p:sldId id="384" r:id="rId29"/>
    <p:sldId id="385" r:id="rId30"/>
    <p:sldId id="386" r:id="rId31"/>
    <p:sldId id="387" r:id="rId32"/>
    <p:sldId id="366" r:id="rId33"/>
    <p:sldId id="379" r:id="rId34"/>
    <p:sldId id="369" r:id="rId35"/>
    <p:sldId id="381" r:id="rId36"/>
    <p:sldId id="398" r:id="rId37"/>
    <p:sldId id="399" r:id="rId38"/>
    <p:sldId id="401" r:id="rId39"/>
    <p:sldId id="400" r:id="rId40"/>
    <p:sldId id="396" r:id="rId41"/>
    <p:sldId id="397" r:id="rId42"/>
  </p:sldIdLst>
  <p:sldSz cx="12192000" cy="6858000"/>
  <p:notesSz cx="6807200" cy="9939338"/>
  <p:custShowLst>
    <p:custShow name="管理職" id="0">
      <p:sldLst>
        <p:sld r:id="rId3"/>
        <p:sld r:id="rId5"/>
        <p:sld r:id="rId6"/>
        <p:sld r:id="rId10"/>
        <p:sld r:id="rId1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C69088C-04C2-4721-B586-B0DD6C92F2A9}">
          <p14:sldIdLst>
            <p14:sldId id="256"/>
            <p14:sldId id="309"/>
            <p14:sldId id="257"/>
            <p14:sldId id="259"/>
            <p14:sldId id="375"/>
            <p14:sldId id="308"/>
            <p14:sldId id="311"/>
            <p14:sldId id="296"/>
            <p14:sldId id="297"/>
            <p14:sldId id="295"/>
            <p14:sldId id="377"/>
          </p14:sldIdLst>
        </p14:section>
        <p14:section name="タイトルなしのセクション" id="{E8E3FE34-3084-4BB7-A13F-6BA7F4AB5A68}">
          <p14:sldIdLst>
            <p14:sldId id="393"/>
            <p14:sldId id="394"/>
            <p14:sldId id="328"/>
            <p14:sldId id="326"/>
            <p14:sldId id="395"/>
            <p14:sldId id="307"/>
            <p14:sldId id="371"/>
            <p14:sldId id="337"/>
            <p14:sldId id="338"/>
            <p14:sldId id="388"/>
            <p14:sldId id="360"/>
            <p14:sldId id="342"/>
            <p14:sldId id="389"/>
            <p14:sldId id="382"/>
            <p14:sldId id="383"/>
            <p14:sldId id="384"/>
            <p14:sldId id="385"/>
            <p14:sldId id="386"/>
            <p14:sldId id="387"/>
            <p14:sldId id="366"/>
            <p14:sldId id="379"/>
            <p14:sldId id="369"/>
            <p14:sldId id="381"/>
            <p14:sldId id="398"/>
            <p14:sldId id="399"/>
            <p14:sldId id="401"/>
            <p14:sldId id="400"/>
            <p14:sldId id="396"/>
            <p14:sldId id="3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9EA"/>
    <a:srgbClr val="FED2EC"/>
    <a:srgbClr val="FFCCCC"/>
    <a:srgbClr val="FF6161"/>
    <a:srgbClr val="D3F5F6"/>
    <a:srgbClr val="CC0000"/>
    <a:srgbClr val="D1E7F6"/>
    <a:srgbClr val="9FFFD4"/>
    <a:srgbClr val="1F4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68" autoAdjust="0"/>
    <p:restoredTop sz="70642" autoAdjust="0"/>
  </p:normalViewPr>
  <p:slideViewPr>
    <p:cSldViewPr snapToGrid="0">
      <p:cViewPr varScale="1">
        <p:scale>
          <a:sx n="64" d="100"/>
          <a:sy n="64" d="100"/>
        </p:scale>
        <p:origin x="60"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p:scale>
          <a:sx n="124" d="100"/>
          <a:sy n="124" d="100"/>
        </p:scale>
        <p:origin x="114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smtClean="0">
                <a:latin typeface="メイリオ" panose="020B0604030504040204" pitchFamily="50" charset="-128"/>
                <a:ea typeface="メイリオ" panose="020B0604030504040204" pitchFamily="50" charset="-128"/>
              </a:rPr>
              <a:t>令和</a:t>
            </a: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年度</a:t>
            </a:r>
            <a:r>
              <a:rPr lang="ja-JP" altLang="en-US" dirty="0" err="1" smtClean="0">
                <a:latin typeface="メイリオ" panose="020B0604030504040204" pitchFamily="50" charset="-128"/>
                <a:ea typeface="メイリオ" panose="020B0604030504040204" pitchFamily="50" charset="-128"/>
              </a:rPr>
              <a:t>障がい</a:t>
            </a:r>
            <a:r>
              <a:rPr lang="ja-JP" altLang="en-US" dirty="0" smtClean="0">
                <a:latin typeface="メイリオ" panose="020B0604030504040204" pitchFamily="50" charset="-128"/>
                <a:ea typeface="メイリオ" panose="020B0604030504040204" pitchFamily="50" charset="-128"/>
              </a:rPr>
              <a:t>別割合</a:t>
            </a:r>
            <a:endParaRPr lang="ja-JP" dirty="0">
              <a:latin typeface="メイリオ" panose="020B0604030504040204" pitchFamily="50" charset="-128"/>
              <a:ea typeface="メイリオ" panose="020B0604030504040204" pitchFamily="50" charset="-128"/>
            </a:endParaRPr>
          </a:p>
        </c:rich>
      </c:tx>
      <c:layout>
        <c:manualLayout>
          <c:xMode val="edge"/>
          <c:yMode val="edge"/>
          <c:x val="8.1605223448211597E-2"/>
          <c:y val="2.9492202383394783E-2"/>
        </c:manualLayout>
      </c:layout>
      <c:overlay val="0"/>
      <c:spPr>
        <a:solidFill>
          <a:srgbClr val="CDD9EA"/>
        </a:solid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14-4591-A556-144DF3F050E8}"/>
              </c:ext>
            </c:extLst>
          </c:dPt>
          <c:dPt>
            <c:idx val="1"/>
            <c:bubble3D val="0"/>
            <c:spPr>
              <a:solidFill>
                <a:schemeClr val="accent2"/>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14-4591-A556-144DF3F050E8}"/>
              </c:ext>
            </c:extLst>
          </c:dPt>
          <c:dPt>
            <c:idx val="2"/>
            <c:bubble3D val="0"/>
            <c:spPr>
              <a:solidFill>
                <a:schemeClr val="accent3"/>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14-4591-A556-144DF3F050E8}"/>
              </c:ext>
            </c:extLst>
          </c:dPt>
          <c:dPt>
            <c:idx val="3"/>
            <c:bubble3D val="0"/>
            <c:spPr>
              <a:solidFill>
                <a:schemeClr val="accent4"/>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14-4591-A556-144DF3F050E8}"/>
              </c:ext>
            </c:extLst>
          </c:dPt>
          <c:dLbls>
            <c:dLbl>
              <c:idx val="0"/>
              <c:layout>
                <c:manualLayout>
                  <c:x val="-0.2241591689906344"/>
                  <c:y val="-6.025817005380141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75000"/>
                          <a:lumOff val="25000"/>
                        </a:schemeClr>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14-4591-A556-144DF3F050E8}"/>
                </c:ext>
              </c:extLst>
            </c:dLbl>
            <c:dLbl>
              <c:idx val="1"/>
              <c:layout>
                <c:manualLayout>
                  <c:x val="0.18222052716759149"/>
                  <c:y val="-0.1624082738012020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75000"/>
                          <a:lumOff val="25000"/>
                        </a:schemeClr>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336459597474506"/>
                      <c:h val="0.16065250867902695"/>
                    </c:manualLayout>
                  </c15:layout>
                </c:ext>
                <c:ext xmlns:c16="http://schemas.microsoft.com/office/drawing/2014/chart" uri="{C3380CC4-5D6E-409C-BE32-E72D297353CC}">
                  <c16:uniqueId val="{00000003-8A14-4591-A556-144DF3F050E8}"/>
                </c:ext>
              </c:extLst>
            </c:dLbl>
            <c:dLbl>
              <c:idx val="2"/>
              <c:layout>
                <c:manualLayout>
                  <c:x val="7.1410844079684538E-2"/>
                  <c:y val="2.242920818967655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tx1">
                          <a:lumMod val="75000"/>
                          <a:lumOff val="25000"/>
                        </a:schemeClr>
                      </a:solidFill>
                      <a:effectLst>
                        <a:glow rad="63500">
                          <a:schemeClr val="bg1">
                            <a:alpha val="40000"/>
                          </a:schemeClr>
                        </a:glow>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222560134422052"/>
                      <c:h val="0.18663644999499709"/>
                    </c:manualLayout>
                  </c15:layout>
                </c:ext>
                <c:ext xmlns:c16="http://schemas.microsoft.com/office/drawing/2014/chart" uri="{C3380CC4-5D6E-409C-BE32-E72D297353CC}">
                  <c16:uniqueId val="{00000005-8A14-4591-A556-144DF3F050E8}"/>
                </c:ext>
              </c:extLst>
            </c:dLbl>
            <c:dLbl>
              <c:idx val="3"/>
              <c:layout>
                <c:manualLayout>
                  <c:x val="0.18215334328520846"/>
                  <c:y val="0.1865500442311105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75000"/>
                          <a:lumOff val="25000"/>
                        </a:schemeClr>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894515293979411"/>
                      <c:h val="0.16065250867902695"/>
                    </c:manualLayout>
                  </c15:layout>
                </c:ext>
                <c:ext xmlns:c16="http://schemas.microsoft.com/office/drawing/2014/chart" uri="{C3380CC4-5D6E-409C-BE32-E72D297353CC}">
                  <c16:uniqueId val="{00000007-8A14-4591-A556-144DF3F050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lumMod val="75000"/>
                        <a:lumOff val="25000"/>
                      </a:schemeClr>
                    </a:solidFill>
                    <a:effectLst/>
                    <a:latin typeface="HGPｺﾞｼｯｸM" panose="020B0600000000000000" pitchFamily="50" charset="-128"/>
                    <a:ea typeface="HGPｺﾞｼｯｸM" panose="020B06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障がい者福祉計画!$A$2:$A$5</c:f>
              <c:strCache>
                <c:ptCount val="4"/>
                <c:pt idx="0">
                  <c:v>身体</c:v>
                </c:pt>
                <c:pt idx="1">
                  <c:v>知的</c:v>
                </c:pt>
                <c:pt idx="2">
                  <c:v>精神</c:v>
                </c:pt>
                <c:pt idx="3">
                  <c:v>難病</c:v>
                </c:pt>
              </c:strCache>
            </c:strRef>
          </c:cat>
          <c:val>
            <c:numRef>
              <c:f>障がい者福祉計画!$B$2:$B$5</c:f>
              <c:numCache>
                <c:formatCode>#,##0_);[Red]\(#,##0\)</c:formatCode>
                <c:ptCount val="4"/>
                <c:pt idx="0">
                  <c:v>18360</c:v>
                </c:pt>
                <c:pt idx="1">
                  <c:v>4359</c:v>
                </c:pt>
                <c:pt idx="2">
                  <c:v>6076</c:v>
                </c:pt>
                <c:pt idx="3">
                  <c:v>5447</c:v>
                </c:pt>
              </c:numCache>
            </c:numRef>
          </c:val>
          <c:extLst>
            <c:ext xmlns:c16="http://schemas.microsoft.com/office/drawing/2014/chart" uri="{C3380CC4-5D6E-409C-BE32-E72D297353CC}">
              <c16:uniqueId val="{0000000A-8A14-4591-A556-144DF3F050E8}"/>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8A14-4591-A556-144DF3F050E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8A14-4591-A556-144DF3F050E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8A14-4591-A556-144DF3F050E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8A14-4591-A556-144DF3F050E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C-8A14-4591-A556-144DF3F050E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E-8A14-4591-A556-144DF3F050E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0-8A14-4591-A556-144DF3F050E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2-8A14-4591-A556-144DF3F050E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障がい者福祉計画!$A$2:$A$5</c:f>
              <c:strCache>
                <c:ptCount val="4"/>
                <c:pt idx="0">
                  <c:v>身体</c:v>
                </c:pt>
                <c:pt idx="1">
                  <c:v>知的</c:v>
                </c:pt>
                <c:pt idx="2">
                  <c:v>精神</c:v>
                </c:pt>
                <c:pt idx="3">
                  <c:v>難病</c:v>
                </c:pt>
              </c:strCache>
            </c:strRef>
          </c:cat>
          <c:val>
            <c:numRef>
              <c:f>障がい者福祉計画!$C$2:$C$5</c:f>
              <c:numCache>
                <c:formatCode>#,##0.0;[Red]\-#,##0.0</c:formatCode>
                <c:ptCount val="4"/>
                <c:pt idx="0">
                  <c:v>53.618363413352021</c:v>
                </c:pt>
                <c:pt idx="1">
                  <c:v>12.729980725424916</c:v>
                </c:pt>
                <c:pt idx="2">
                  <c:v>17.744290637229135</c:v>
                </c:pt>
                <c:pt idx="3">
                  <c:v>15.907365223993924</c:v>
                </c:pt>
              </c:numCache>
            </c:numRef>
          </c:val>
          <c:extLst>
            <c:ext xmlns:c16="http://schemas.microsoft.com/office/drawing/2014/chart" uri="{C3380CC4-5D6E-409C-BE32-E72D297353CC}">
              <c16:uniqueId val="{00000015-8A14-4591-A556-144DF3F050E8}"/>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smtClean="0">
                <a:latin typeface="メイリオ" panose="020B0604030504040204" pitchFamily="50" charset="-128"/>
                <a:ea typeface="メイリオ" panose="020B0604030504040204" pitchFamily="50" charset="-128"/>
              </a:rPr>
              <a:t>令和</a:t>
            </a:r>
            <a:r>
              <a:rPr lang="en-US" altLang="ja-JP" dirty="0" smtClean="0">
                <a:latin typeface="メイリオ" panose="020B0604030504040204" pitchFamily="50" charset="-128"/>
                <a:ea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rPr>
              <a:t>年度 虐待者類型割合</a:t>
            </a:r>
            <a:endParaRPr lang="ja-JP" dirty="0">
              <a:latin typeface="メイリオ" panose="020B0604030504040204" pitchFamily="50" charset="-128"/>
              <a:ea typeface="メイリオ" panose="020B0604030504040204" pitchFamily="50" charset="-128"/>
            </a:endParaRPr>
          </a:p>
        </c:rich>
      </c:tx>
      <c:layout>
        <c:manualLayout>
          <c:xMode val="edge"/>
          <c:yMode val="edge"/>
          <c:x val="8.1605223448211597E-2"/>
          <c:y val="2.9492202383394783E-2"/>
        </c:manualLayout>
      </c:layout>
      <c:overlay val="0"/>
      <c:spPr>
        <a:solidFill>
          <a:srgbClr val="CDD9EA"/>
        </a:solid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DCC-4D74-B0CD-F3BF5A82DD29}"/>
              </c:ext>
            </c:extLst>
          </c:dPt>
          <c:dPt>
            <c:idx val="1"/>
            <c:bubble3D val="0"/>
            <c:spPr>
              <a:solidFill>
                <a:schemeClr val="accent2"/>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DCC-4D74-B0CD-F3BF5A82DD29}"/>
              </c:ext>
            </c:extLst>
          </c:dPt>
          <c:dPt>
            <c:idx val="2"/>
            <c:bubble3D val="0"/>
            <c:spPr>
              <a:solidFill>
                <a:schemeClr val="accent3"/>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DCC-4D74-B0CD-F3BF5A82DD29}"/>
              </c:ext>
            </c:extLst>
          </c:dPt>
          <c:dPt>
            <c:idx val="3"/>
            <c:bubble3D val="0"/>
            <c:spPr>
              <a:solidFill>
                <a:schemeClr val="accent4"/>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DCC-4D74-B0CD-F3BF5A82DD29}"/>
              </c:ext>
            </c:extLst>
          </c:dPt>
          <c:dLbls>
            <c:dLbl>
              <c:idx val="0"/>
              <c:layout>
                <c:manualLayout>
                  <c:x val="-0.2241591689906344"/>
                  <c:y val="-6.025817005380141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CC-4D74-B0CD-F3BF5A82DD29}"/>
                </c:ext>
              </c:extLst>
            </c:dLbl>
            <c:dLbl>
              <c:idx val="1"/>
              <c:layout>
                <c:manualLayout>
                  <c:x val="6.5117918831154767E-2"/>
                  <c:y val="-0.1314836083536926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9395865629427484"/>
                      <c:h val="0.16065254092838649"/>
                    </c:manualLayout>
                  </c15:layout>
                </c:ext>
                <c:ext xmlns:c16="http://schemas.microsoft.com/office/drawing/2014/chart" uri="{C3380CC4-5D6E-409C-BE32-E72D297353CC}">
                  <c16:uniqueId val="{00000003-1DCC-4D74-B0CD-F3BF5A82DD29}"/>
                </c:ext>
              </c:extLst>
            </c:dLbl>
            <c:dLbl>
              <c:idx val="2"/>
              <c:layout>
                <c:manualLayout>
                  <c:x val="7.1410844079684538E-2"/>
                  <c:y val="2.242920818967655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tx2"/>
                      </a:solidFill>
                      <a:effectLst>
                        <a:glow rad="63500">
                          <a:schemeClr val="bg1">
                            <a:alpha val="40000"/>
                          </a:schemeClr>
                        </a:glow>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222560134422052"/>
                      <c:h val="0.18663644999499709"/>
                    </c:manualLayout>
                  </c15:layout>
                </c:ext>
                <c:ext xmlns:c16="http://schemas.microsoft.com/office/drawing/2014/chart" uri="{C3380CC4-5D6E-409C-BE32-E72D297353CC}">
                  <c16:uniqueId val="{00000005-1DCC-4D74-B0CD-F3BF5A82DD29}"/>
                </c:ext>
              </c:extLst>
            </c:dLbl>
            <c:dLbl>
              <c:idx val="3"/>
              <c:layout>
                <c:manualLayout>
                  <c:x val="0.18215334328520846"/>
                  <c:y val="0.1865500442311105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effectLst/>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7894515293979411"/>
                      <c:h val="0.16065250867902695"/>
                    </c:manualLayout>
                  </c15:layout>
                </c:ext>
                <c:ext xmlns:c16="http://schemas.microsoft.com/office/drawing/2014/chart" uri="{C3380CC4-5D6E-409C-BE32-E72D297353CC}">
                  <c16:uniqueId val="{00000007-1DCC-4D74-B0CD-F3BF5A82DD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effectLst/>
                    <a:latin typeface="HGPｺﾞｼｯｸM" panose="020B0600000000000000" pitchFamily="50" charset="-128"/>
                    <a:ea typeface="HGPｺﾞｼｯｸM" panose="020B06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障がい者福祉計画!$A$2:$A$5</c:f>
              <c:strCache>
                <c:ptCount val="4"/>
                <c:pt idx="0">
                  <c:v>養護者</c:v>
                </c:pt>
                <c:pt idx="1">
                  <c:v>施設従事者</c:v>
                </c:pt>
                <c:pt idx="2">
                  <c:v>使用者</c:v>
                </c:pt>
                <c:pt idx="3">
                  <c:v>その他</c:v>
                </c:pt>
              </c:strCache>
            </c:strRef>
          </c:cat>
          <c:val>
            <c:numRef>
              <c:f>障がい者福祉計画!$B$2:$B$5</c:f>
              <c:numCache>
                <c:formatCode>#,##0_);[Red]\(#,##0\)</c:formatCode>
                <c:ptCount val="4"/>
                <c:pt idx="0">
                  <c:v>24</c:v>
                </c:pt>
                <c:pt idx="1">
                  <c:v>13</c:v>
                </c:pt>
                <c:pt idx="2">
                  <c:v>1</c:v>
                </c:pt>
                <c:pt idx="3">
                  <c:v>6</c:v>
                </c:pt>
              </c:numCache>
            </c:numRef>
          </c:val>
          <c:extLst>
            <c:ext xmlns:c16="http://schemas.microsoft.com/office/drawing/2014/chart" uri="{C3380CC4-5D6E-409C-BE32-E72D297353CC}">
              <c16:uniqueId val="{00000008-1DCC-4D74-B0CD-F3BF5A82DD29}"/>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DCC-4D74-B0CD-F3BF5A82DD2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1DCC-4D74-B0CD-F3BF5A82DD2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1DCC-4D74-B0CD-F3BF5A82DD2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1DCC-4D74-B0CD-F3BF5A82DD2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A-1DCC-4D74-B0CD-F3BF5A82DD2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C-1DCC-4D74-B0CD-F3BF5A82DD2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E-1DCC-4D74-B0CD-F3BF5A82DD2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0-1DCC-4D74-B0CD-F3BF5A82DD2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障がい者福祉計画!$A$2:$A$5</c:f>
              <c:strCache>
                <c:ptCount val="4"/>
                <c:pt idx="0">
                  <c:v>養護者</c:v>
                </c:pt>
                <c:pt idx="1">
                  <c:v>施設従事者</c:v>
                </c:pt>
                <c:pt idx="2">
                  <c:v>使用者</c:v>
                </c:pt>
                <c:pt idx="3">
                  <c:v>その他</c:v>
                </c:pt>
              </c:strCache>
            </c:strRef>
          </c:cat>
          <c:val>
            <c:numRef>
              <c:f>障がい者福祉計画!$C$2:$C$5</c:f>
              <c:numCache>
                <c:formatCode>#,##0.0;[Red]\-#,##0.0</c:formatCode>
                <c:ptCount val="4"/>
                <c:pt idx="0">
                  <c:v>54.54545454545454</c:v>
                </c:pt>
                <c:pt idx="1">
                  <c:v>29.545454545454547</c:v>
                </c:pt>
                <c:pt idx="2">
                  <c:v>2.2727272727272729</c:v>
                </c:pt>
                <c:pt idx="3">
                  <c:v>13.636363636363635</c:v>
                </c:pt>
              </c:numCache>
            </c:numRef>
          </c:val>
          <c:extLst>
            <c:ext xmlns:c16="http://schemas.microsoft.com/office/drawing/2014/chart" uri="{C3380CC4-5D6E-409C-BE32-E72D297353CC}">
              <c16:uniqueId val="{00000011-1DCC-4D74-B0CD-F3BF5A82DD29}"/>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AB80B-9FFB-4D47-A0CC-32C15C7D0558}" type="doc">
      <dgm:prSet loTypeId="urn:microsoft.com/office/officeart/2005/8/layout/chevron1" loCatId="process" qsTypeId="urn:microsoft.com/office/officeart/2005/8/quickstyle/simple4" qsCatId="simple" csTypeId="urn:microsoft.com/office/officeart/2005/8/colors/colorful1" csCatId="colorful" phldr="1"/>
      <dgm:spPr/>
    </dgm:pt>
    <dgm:pt modelId="{ED869BE7-6157-4CC4-A65C-131F8B0A4743}">
      <dgm:prSet phldrT="[テキスト]"/>
      <dgm:spPr>
        <a:solidFill>
          <a:schemeClr val="accent2">
            <a:lumMod val="75000"/>
          </a:schemeClr>
        </a:solidFill>
        <a:ln>
          <a:solidFill>
            <a:schemeClr val="accent4">
              <a:lumMod val="40000"/>
              <a:lumOff val="60000"/>
            </a:schemeClr>
          </a:solidFill>
        </a:ln>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意思の表明</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3D546274-A9FA-45FC-BC40-127905EA4675}" type="parTrans" cxnId="{A72E44B0-92BC-420C-AE22-54C3F124A3E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AEE317AB-6C73-4608-9C2D-AA7A70735D6F}" type="sibTrans" cxnId="{A72E44B0-92BC-420C-AE22-54C3F124A3E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DE066EED-29A1-4A65-8D80-F9590895D356}">
      <dgm:prSet phldrT="[テキスト]"/>
      <dgm:spPr>
        <a:solidFill>
          <a:schemeClr val="accent2">
            <a:lumMod val="75000"/>
          </a:schemeClr>
        </a:solidFill>
        <a:ln>
          <a:solidFill>
            <a:srgbClr val="FFCCCC"/>
          </a:solidFill>
        </a:ln>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建設的対話</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EFF384E5-DDC0-4426-BF36-8ACD8EF7F10A}" type="parTrans" cxnId="{A5861C38-F34A-4C30-95A4-098620B28E4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641AB3C1-3234-4AD7-B56D-DCECD8A85843}" type="sibTrans" cxnId="{A5861C38-F34A-4C30-95A4-098620B28E40}">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56A98EC4-2896-4161-B407-034A73196C67}">
      <dgm:prSet phldrT="[テキスト]"/>
      <dgm:spPr>
        <a:solidFill>
          <a:schemeClr val="accent2">
            <a:lumMod val="75000"/>
          </a:schemeClr>
        </a:solidFill>
      </dgm:spPr>
      <dgm:t>
        <a:bodyPr/>
        <a:lstStyle/>
        <a:p>
          <a:r>
            <a:rPr kumimoji="1" lang="ja-JP" altLang="en-US" b="1" dirty="0" smtClean="0">
              <a:solidFill>
                <a:schemeClr val="bg1"/>
              </a:solidFill>
              <a:latin typeface="メイリオ" panose="020B0604030504040204" pitchFamily="50" charset="-128"/>
              <a:ea typeface="メイリオ" panose="020B0604030504040204" pitchFamily="50" charset="-128"/>
            </a:rPr>
            <a:t>合理的配慮</a:t>
          </a:r>
          <a:endParaRPr kumimoji="1" lang="ja-JP" altLang="en-US" b="1" dirty="0">
            <a:solidFill>
              <a:schemeClr val="bg1"/>
            </a:solidFill>
            <a:latin typeface="メイリオ" panose="020B0604030504040204" pitchFamily="50" charset="-128"/>
            <a:ea typeface="メイリオ" panose="020B0604030504040204" pitchFamily="50" charset="-128"/>
          </a:endParaRPr>
        </a:p>
      </dgm:t>
    </dgm:pt>
    <dgm:pt modelId="{0F3E7B23-9E31-48D9-B19D-18C296B733CC}" type="parTrans" cxnId="{125F6A84-AFD5-408B-911D-55EA36770573}">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69669A56-3436-49C2-8C40-628B5AE6FA74}" type="sibTrans" cxnId="{125F6A84-AFD5-408B-911D-55EA36770573}">
      <dgm:prSet/>
      <dgm:spPr/>
      <dgm:t>
        <a:bodyPr/>
        <a:lstStyle/>
        <a:p>
          <a:endParaRPr kumimoji="1" lang="ja-JP" altLang="en-US" b="1">
            <a:latin typeface="メイリオ" panose="020B0604030504040204" pitchFamily="50" charset="-128"/>
            <a:ea typeface="メイリオ" panose="020B0604030504040204" pitchFamily="50" charset="-128"/>
          </a:endParaRPr>
        </a:p>
      </dgm:t>
    </dgm:pt>
    <dgm:pt modelId="{078462FC-99BD-41E4-937D-CC89A0997992}" type="pres">
      <dgm:prSet presAssocID="{FB3AB80B-9FFB-4D47-A0CC-32C15C7D0558}" presName="Name0" presStyleCnt="0">
        <dgm:presLayoutVars>
          <dgm:dir/>
          <dgm:animLvl val="lvl"/>
          <dgm:resizeHandles val="exact"/>
        </dgm:presLayoutVars>
      </dgm:prSet>
      <dgm:spPr/>
    </dgm:pt>
    <dgm:pt modelId="{164B49F0-256E-4123-A1A1-36C5C55ABD8B}" type="pres">
      <dgm:prSet presAssocID="{ED869BE7-6157-4CC4-A65C-131F8B0A4743}" presName="parTxOnly" presStyleLbl="node1" presStyleIdx="0" presStyleCnt="3">
        <dgm:presLayoutVars>
          <dgm:chMax val="0"/>
          <dgm:chPref val="0"/>
          <dgm:bulletEnabled val="1"/>
        </dgm:presLayoutVars>
      </dgm:prSet>
      <dgm:spPr/>
      <dgm:t>
        <a:bodyPr/>
        <a:lstStyle/>
        <a:p>
          <a:endParaRPr kumimoji="1" lang="ja-JP" altLang="en-US"/>
        </a:p>
      </dgm:t>
    </dgm:pt>
    <dgm:pt modelId="{B671B7E7-50B7-47BE-A4DB-3D74D812E990}" type="pres">
      <dgm:prSet presAssocID="{AEE317AB-6C73-4608-9C2D-AA7A70735D6F}" presName="parTxOnlySpace" presStyleCnt="0"/>
      <dgm:spPr/>
    </dgm:pt>
    <dgm:pt modelId="{F786E7BD-D830-4A74-BF64-6F8F34F34A8E}" type="pres">
      <dgm:prSet presAssocID="{DE066EED-29A1-4A65-8D80-F9590895D356}" presName="parTxOnly" presStyleLbl="node1" presStyleIdx="1" presStyleCnt="3">
        <dgm:presLayoutVars>
          <dgm:chMax val="0"/>
          <dgm:chPref val="0"/>
          <dgm:bulletEnabled val="1"/>
        </dgm:presLayoutVars>
      </dgm:prSet>
      <dgm:spPr/>
      <dgm:t>
        <a:bodyPr/>
        <a:lstStyle/>
        <a:p>
          <a:endParaRPr kumimoji="1" lang="ja-JP" altLang="en-US"/>
        </a:p>
      </dgm:t>
    </dgm:pt>
    <dgm:pt modelId="{01E69299-20DA-4448-828D-99334BB7280D}" type="pres">
      <dgm:prSet presAssocID="{641AB3C1-3234-4AD7-B56D-DCECD8A85843}" presName="parTxOnlySpace" presStyleCnt="0"/>
      <dgm:spPr/>
    </dgm:pt>
    <dgm:pt modelId="{8172A540-DBA6-4B31-B972-4FC24DEC29CB}" type="pres">
      <dgm:prSet presAssocID="{56A98EC4-2896-4161-B407-034A73196C67}"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A72E44B0-92BC-420C-AE22-54C3F124A3E0}" srcId="{FB3AB80B-9FFB-4D47-A0CC-32C15C7D0558}" destId="{ED869BE7-6157-4CC4-A65C-131F8B0A4743}" srcOrd="0" destOrd="0" parTransId="{3D546274-A9FA-45FC-BC40-127905EA4675}" sibTransId="{AEE317AB-6C73-4608-9C2D-AA7A70735D6F}"/>
    <dgm:cxn modelId="{2126BA10-1104-42A8-B866-997DA8F35657}" type="presOf" srcId="{FB3AB80B-9FFB-4D47-A0CC-32C15C7D0558}" destId="{078462FC-99BD-41E4-937D-CC89A0997992}" srcOrd="0" destOrd="0" presId="urn:microsoft.com/office/officeart/2005/8/layout/chevron1"/>
    <dgm:cxn modelId="{125F6A84-AFD5-408B-911D-55EA36770573}" srcId="{FB3AB80B-9FFB-4D47-A0CC-32C15C7D0558}" destId="{56A98EC4-2896-4161-B407-034A73196C67}" srcOrd="2" destOrd="0" parTransId="{0F3E7B23-9E31-48D9-B19D-18C296B733CC}" sibTransId="{69669A56-3436-49C2-8C40-628B5AE6FA74}"/>
    <dgm:cxn modelId="{700D83C2-7AD5-4C25-982C-66BB40D92069}" type="presOf" srcId="{ED869BE7-6157-4CC4-A65C-131F8B0A4743}" destId="{164B49F0-256E-4123-A1A1-36C5C55ABD8B}" srcOrd="0" destOrd="0" presId="urn:microsoft.com/office/officeart/2005/8/layout/chevron1"/>
    <dgm:cxn modelId="{A8B0BDEB-2A0A-435C-9E26-96DA0FC78305}" type="presOf" srcId="{56A98EC4-2896-4161-B407-034A73196C67}" destId="{8172A540-DBA6-4B31-B972-4FC24DEC29CB}" srcOrd="0" destOrd="0" presId="urn:microsoft.com/office/officeart/2005/8/layout/chevron1"/>
    <dgm:cxn modelId="{A5861C38-F34A-4C30-95A4-098620B28E40}" srcId="{FB3AB80B-9FFB-4D47-A0CC-32C15C7D0558}" destId="{DE066EED-29A1-4A65-8D80-F9590895D356}" srcOrd="1" destOrd="0" parTransId="{EFF384E5-DDC0-4426-BF36-8ACD8EF7F10A}" sibTransId="{641AB3C1-3234-4AD7-B56D-DCECD8A85843}"/>
    <dgm:cxn modelId="{2703A8C0-A6BF-4140-B513-DEAFE4682920}" type="presOf" srcId="{DE066EED-29A1-4A65-8D80-F9590895D356}" destId="{F786E7BD-D830-4A74-BF64-6F8F34F34A8E}" srcOrd="0" destOrd="0" presId="urn:microsoft.com/office/officeart/2005/8/layout/chevron1"/>
    <dgm:cxn modelId="{05217788-6FE0-4C0F-AC10-8227F19231B5}" type="presParOf" srcId="{078462FC-99BD-41E4-937D-CC89A0997992}" destId="{164B49F0-256E-4123-A1A1-36C5C55ABD8B}" srcOrd="0" destOrd="0" presId="urn:microsoft.com/office/officeart/2005/8/layout/chevron1"/>
    <dgm:cxn modelId="{57BB8CF8-4BFE-4FCF-87CB-2F776E623BDF}" type="presParOf" srcId="{078462FC-99BD-41E4-937D-CC89A0997992}" destId="{B671B7E7-50B7-47BE-A4DB-3D74D812E990}" srcOrd="1" destOrd="0" presId="urn:microsoft.com/office/officeart/2005/8/layout/chevron1"/>
    <dgm:cxn modelId="{F6914F23-FBE5-48B4-BB92-D0946A7D16DD}" type="presParOf" srcId="{078462FC-99BD-41E4-937D-CC89A0997992}" destId="{F786E7BD-D830-4A74-BF64-6F8F34F34A8E}" srcOrd="2" destOrd="0" presId="urn:microsoft.com/office/officeart/2005/8/layout/chevron1"/>
    <dgm:cxn modelId="{D6730AE9-EF6B-43E9-8353-82554199EA9B}" type="presParOf" srcId="{078462FC-99BD-41E4-937D-CC89A0997992}" destId="{01E69299-20DA-4448-828D-99334BB7280D}" srcOrd="3" destOrd="0" presId="urn:microsoft.com/office/officeart/2005/8/layout/chevron1"/>
    <dgm:cxn modelId="{2A5A62F3-BE09-4115-BABC-47E573D49455}" type="presParOf" srcId="{078462FC-99BD-41E4-937D-CC89A0997992}" destId="{8172A540-DBA6-4B31-B972-4FC24DEC29C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AB80B-9FFB-4D47-A0CC-32C15C7D0558}" type="doc">
      <dgm:prSet loTypeId="urn:microsoft.com/office/officeart/2005/8/layout/chevron1" loCatId="process" qsTypeId="urn:microsoft.com/office/officeart/2005/8/quickstyle/simple4" qsCatId="simple" csTypeId="urn:microsoft.com/office/officeart/2005/8/colors/colorful1" csCatId="colorful" phldr="1"/>
      <dgm:spPr/>
    </dgm:pt>
    <dgm:pt modelId="{078462FC-99BD-41E4-937D-CC89A0997992}" type="pres">
      <dgm:prSet presAssocID="{FB3AB80B-9FFB-4D47-A0CC-32C15C7D0558}" presName="Name0" presStyleCnt="0">
        <dgm:presLayoutVars>
          <dgm:dir/>
          <dgm:animLvl val="lvl"/>
          <dgm:resizeHandles val="exact"/>
        </dgm:presLayoutVars>
      </dgm:prSet>
      <dgm:spPr/>
    </dgm:pt>
  </dgm:ptLst>
  <dgm:cxnLst>
    <dgm:cxn modelId="{2126BA10-1104-42A8-B866-997DA8F35657}" type="presOf" srcId="{FB3AB80B-9FFB-4D47-A0CC-32C15C7D0558}" destId="{078462FC-99BD-41E4-937D-CC89A0997992}"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B49F0-256E-4123-A1A1-36C5C55ABD8B}">
      <dsp:nvSpPr>
        <dsp:cNvPr id="0" name=""/>
        <dsp:cNvSpPr/>
      </dsp:nvSpPr>
      <dsp:spPr>
        <a:xfrm>
          <a:off x="2489" y="615166"/>
          <a:ext cx="3032659" cy="1213063"/>
        </a:xfrm>
        <a:prstGeom prst="chevron">
          <a:avLst/>
        </a:prstGeom>
        <a:solidFill>
          <a:schemeClr val="accent2">
            <a:lumMod val="75000"/>
          </a:schemeClr>
        </a:solidFill>
        <a:ln>
          <a:solidFill>
            <a:schemeClr val="accent4">
              <a:lumMod val="40000"/>
              <a:lumOff val="60000"/>
            </a:schemeClr>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意思の表明</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609021" y="615166"/>
        <a:ext cx="1819596" cy="1213063"/>
      </dsp:txXfrm>
    </dsp:sp>
    <dsp:sp modelId="{F786E7BD-D830-4A74-BF64-6F8F34F34A8E}">
      <dsp:nvSpPr>
        <dsp:cNvPr id="0" name=""/>
        <dsp:cNvSpPr/>
      </dsp:nvSpPr>
      <dsp:spPr>
        <a:xfrm>
          <a:off x="2731882" y="615166"/>
          <a:ext cx="3032659" cy="1213063"/>
        </a:xfrm>
        <a:prstGeom prst="chevron">
          <a:avLst/>
        </a:prstGeom>
        <a:solidFill>
          <a:schemeClr val="accent2">
            <a:lumMod val="75000"/>
          </a:schemeClr>
        </a:solidFill>
        <a:ln>
          <a:solidFill>
            <a:srgbClr val="FFCCCC"/>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建設的対話</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3338414" y="615166"/>
        <a:ext cx="1819596" cy="1213063"/>
      </dsp:txXfrm>
    </dsp:sp>
    <dsp:sp modelId="{8172A540-DBA6-4B31-B972-4FC24DEC29CB}">
      <dsp:nvSpPr>
        <dsp:cNvPr id="0" name=""/>
        <dsp:cNvSpPr/>
      </dsp:nvSpPr>
      <dsp:spPr>
        <a:xfrm>
          <a:off x="5461276" y="615166"/>
          <a:ext cx="3032659" cy="1213063"/>
        </a:xfrm>
        <a:prstGeom prst="chevron">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bg1"/>
              </a:solidFill>
              <a:latin typeface="メイリオ" panose="020B0604030504040204" pitchFamily="50" charset="-128"/>
              <a:ea typeface="メイリオ" panose="020B0604030504040204" pitchFamily="50" charset="-128"/>
            </a:rPr>
            <a:t>合理的配慮</a:t>
          </a:r>
          <a:endParaRPr kumimoji="1" lang="ja-JP" altLang="en-US" sz="2600" b="1" kern="1200" dirty="0">
            <a:solidFill>
              <a:schemeClr val="bg1"/>
            </a:solidFill>
            <a:latin typeface="メイリオ" panose="020B0604030504040204" pitchFamily="50" charset="-128"/>
            <a:ea typeface="メイリオ" panose="020B0604030504040204" pitchFamily="50" charset="-128"/>
          </a:endParaRPr>
        </a:p>
      </dsp:txBody>
      <dsp:txXfrm>
        <a:off x="6067808" y="615166"/>
        <a:ext cx="1819596" cy="1213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1928813" y="9440863"/>
            <a:ext cx="2949575" cy="498475"/>
          </a:xfrm>
          <a:prstGeom prst="rect">
            <a:avLst/>
          </a:prstGeom>
        </p:spPr>
        <p:txBody>
          <a:bodyPr vert="horz" lIns="91440" tIns="45720" rIns="91440" bIns="45720" rtlCol="0" anchor="b"/>
          <a:lstStyle>
            <a:lvl1pPr algn="r">
              <a:defRPr sz="1200"/>
            </a:lvl1pPr>
          </a:lstStyle>
          <a:p>
            <a:pPr algn="ctr"/>
            <a:fld id="{314BE675-34F1-4432-827E-F2ED9E9C9A41}" type="slidenum">
              <a:rPr kumimoji="1" lang="ja-JP" altLang="en-US" sz="2000" smtClean="0">
                <a:latin typeface="HGSｺﾞｼｯｸM" panose="020B0600000000000000" pitchFamily="50" charset="-128"/>
                <a:ea typeface="HGSｺﾞｼｯｸM" panose="020B0600000000000000" pitchFamily="50" charset="-128"/>
              </a:rPr>
              <a:pPr algn="ctr"/>
              <a:t>‹#›</a:t>
            </a:fld>
            <a:endParaRPr kumimoji="1" lang="ja-JP" altLang="en-US" dirty="0">
              <a:latin typeface="HGSｺﾞｼｯｸM" panose="020B0600000000000000" pitchFamily="50" charset="-128"/>
              <a:ea typeface="HGSｺﾞｼｯｸM" panose="020B0600000000000000" pitchFamily="50" charset="-128"/>
            </a:endParaRPr>
          </a:p>
        </p:txBody>
      </p:sp>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lang="ja-JP" altLang="en-US" dirty="0" smtClean="0"/>
              <a:t>資料２</a:t>
            </a:r>
            <a:endParaRPr kumimoji="1" lang="ja-JP" altLang="en-US" dirty="0"/>
          </a:p>
        </p:txBody>
      </p:sp>
    </p:spTree>
    <p:extLst>
      <p:ext uri="{BB962C8B-B14F-4D97-AF65-F5344CB8AC3E}">
        <p14:creationId xmlns:p14="http://schemas.microsoft.com/office/powerpoint/2010/main" val="1419802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F560F4D-D7C9-47E0-9C99-6F6D6716C559}" type="datetimeFigureOut">
              <a:rPr kumimoji="1" lang="ja-JP" altLang="en-US" smtClean="0"/>
              <a:t>2023/7/4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E58D94FE-BFDA-4C53-98C5-27F6CA0261B6}" type="slidenum">
              <a:rPr kumimoji="1" lang="ja-JP" altLang="en-US" smtClean="0"/>
              <a:t>‹#›</a:t>
            </a:fld>
            <a:endParaRPr kumimoji="1" lang="ja-JP" altLang="en-US"/>
          </a:p>
        </p:txBody>
      </p:sp>
    </p:spTree>
    <p:extLst>
      <p:ext uri="{BB962C8B-B14F-4D97-AF65-F5344CB8AC3E}">
        <p14:creationId xmlns:p14="http://schemas.microsoft.com/office/powerpoint/2010/main" val="41637154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340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dirty="0"/>
          </a:p>
        </p:txBody>
      </p:sp>
    </p:spTree>
    <p:extLst>
      <p:ext uri="{BB962C8B-B14F-4D97-AF65-F5344CB8AC3E}">
        <p14:creationId xmlns:p14="http://schemas.microsoft.com/office/powerpoint/2010/main" val="317922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05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3129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2849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endParaRPr kumimoji="1" lang="ja-JP" altLang="en-US" dirty="0"/>
          </a:p>
        </p:txBody>
      </p:sp>
    </p:spTree>
    <p:extLst>
      <p:ext uri="{BB962C8B-B14F-4D97-AF65-F5344CB8AC3E}">
        <p14:creationId xmlns:p14="http://schemas.microsoft.com/office/powerpoint/2010/main" val="169269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583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856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2622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446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8018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7048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280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6380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8610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240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06803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40325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77283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58445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990719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058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43284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185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8538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10806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924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9352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34887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3127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63206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133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87116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14625" y="925513"/>
            <a:ext cx="4435475" cy="249555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72014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0159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090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1775" y="804863"/>
            <a:ext cx="7150100" cy="40227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3679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1635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B9EDDD6-AA98-4D8D-AB2E-60B77E656E34}"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CDE2A0-6DCF-4768-A402-B8BECB9C3582}"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44735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1AAFBA-1862-4EC6-AC49-E8C7D5ECAB97}"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49503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B9EDDD6-AA98-4D8D-AB2E-60B77E656E34}"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5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ormAutofit/>
          </a:bodyPr>
          <a:lstStyle>
            <a:lvl1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1pPr>
            <a:lvl2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5F688FE1-34A5-49AA-9E70-3D5E22D66E88}"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lang="ja-JP" altLang="en-US" smtClean="0"/>
              <a:pPr/>
              <a:t>‹#›</a:t>
            </a:fld>
            <a:endParaRPr lang="ja-JP" altLang="en-US" dirty="0"/>
          </a:p>
        </p:txBody>
      </p:sp>
    </p:spTree>
    <p:extLst>
      <p:ext uri="{BB962C8B-B14F-4D97-AF65-F5344CB8AC3E}">
        <p14:creationId xmlns:p14="http://schemas.microsoft.com/office/powerpoint/2010/main" val="397619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DB0069A4-81CC-44CC-A995-621DD3289EE8}"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88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6217920" y="1845735"/>
            <a:ext cx="4937760" cy="4023360"/>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4"/>
          <p:cNvSpPr>
            <a:spLocks noGrp="1"/>
          </p:cNvSpPr>
          <p:nvPr>
            <p:ph type="dt" sz="half" idx="10"/>
          </p:nvPr>
        </p:nvSpPr>
        <p:spPr/>
        <p:txBody>
          <a:bodyPr/>
          <a:lstStyle/>
          <a:p>
            <a:fld id="{ADA0C8BF-545A-444B-858A-C91C1A52BD1E}"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07949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A51EEFC-24B1-47D5-8140-66B95917DE50}" type="datetime1">
              <a:rPr kumimoji="1" lang="ja-JP" altLang="en-US" smtClean="0"/>
              <a:t>2023/7/4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9394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0B28CFE-EB5F-4639-9192-467ACB078C2E}" type="datetime1">
              <a:rPr kumimoji="1" lang="ja-JP" altLang="en-US" smtClean="0"/>
              <a:t>2023/7/4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47537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887638-7418-4FC7-AED9-0F976C4E50D3}" type="datetime1">
              <a:rPr kumimoji="1" lang="ja-JP" altLang="en-US" smtClean="0"/>
              <a:t>2023/7/4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456270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84C228-922D-4570-B2FC-7AAADB2C5A3F}" type="datetime1">
              <a:rPr kumimoji="1" lang="ja-JP" altLang="en-US" smtClean="0"/>
              <a:t>2023/7/4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3175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normAutofit/>
          </a:bodyPr>
          <a:lstStyle>
            <a:lvl1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1pPr>
            <a:lvl2pPr>
              <a:lnSpc>
                <a:spcPts val="2600"/>
              </a:lnSpc>
              <a:spcBef>
                <a:spcPts val="600"/>
              </a:spcBef>
              <a:spcAft>
                <a:spcPts val="600"/>
              </a:spcAft>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5F688FE1-34A5-49AA-9E70-3D5E22D66E88}"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lang="ja-JP" altLang="en-US" smtClean="0"/>
              <a:pPr/>
              <a:t>‹#›</a:t>
            </a:fld>
            <a:endParaRPr lang="ja-JP" altLang="en-US" dirty="0"/>
          </a:p>
        </p:txBody>
      </p:sp>
    </p:spTree>
    <p:extLst>
      <p:ext uri="{BB962C8B-B14F-4D97-AF65-F5344CB8AC3E}">
        <p14:creationId xmlns:p14="http://schemas.microsoft.com/office/powerpoint/2010/main" val="2502942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62D937-7448-4C8A-8638-145414983F90}"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426823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CDE2A0-6DCF-4768-A402-B8BECB9C3582}"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40861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1AAFBA-1862-4EC6-AC49-E8C7D5ECAB97}"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3764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DB0069A4-81CC-44CC-A995-621DD3289EE8}" type="datetime1">
              <a:rPr kumimoji="1" lang="ja-JP" altLang="en-US" smtClean="0"/>
              <a:t>2023/7/4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36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6217920" y="1845735"/>
            <a:ext cx="4937760" cy="4023360"/>
          </a:xfrm>
        </p:spPr>
        <p:txBody>
          <a:bodyPr>
            <a:normAutofit/>
          </a:bodyPr>
          <a:lstStyle>
            <a:lvl1pPr>
              <a:defRPr sz="20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4"/>
          <p:cNvSpPr>
            <a:spLocks noGrp="1"/>
          </p:cNvSpPr>
          <p:nvPr>
            <p:ph type="dt" sz="half" idx="10"/>
          </p:nvPr>
        </p:nvSpPr>
        <p:spPr/>
        <p:txBody>
          <a:bodyPr/>
          <a:lstStyle/>
          <a:p>
            <a:fld id="{ADA0C8BF-545A-444B-858A-C91C1A52BD1E}"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75142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A51EEFC-24B1-47D5-8140-66B95917DE50}" type="datetime1">
              <a:rPr kumimoji="1" lang="ja-JP" altLang="en-US" smtClean="0"/>
              <a:t>2023/7/4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228273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0B28CFE-EB5F-4639-9192-467ACB078C2E}" type="datetime1">
              <a:rPr kumimoji="1" lang="ja-JP" altLang="en-US" smtClean="0"/>
              <a:t>2023/7/4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34963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887638-7418-4FC7-AED9-0F976C4E50D3}" type="datetime1">
              <a:rPr kumimoji="1" lang="ja-JP" altLang="en-US" smtClean="0"/>
              <a:t>2023/7/4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79436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84C228-922D-4570-B2FC-7AAADB2C5A3F}" type="datetime1">
              <a:rPr kumimoji="1" lang="ja-JP" altLang="en-US" smtClean="0"/>
              <a:t>2023/7/4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60398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62D937-7448-4C8A-8638-145414983F90}" type="datetime1">
              <a:rPr kumimoji="1" lang="ja-JP" altLang="en-US" smtClean="0"/>
              <a:t>2023/7/4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334D7B-CA64-4E4D-9449-5C6E79CC158A}" type="slidenum">
              <a:rPr kumimoji="1" lang="ja-JP" altLang="en-US" smtClean="0"/>
              <a:t>‹#›</a:t>
            </a:fld>
            <a:endParaRPr kumimoji="1" lang="ja-JP" altLang="en-US"/>
          </a:p>
        </p:txBody>
      </p:sp>
    </p:spTree>
    <p:extLst>
      <p:ext uri="{BB962C8B-B14F-4D97-AF65-F5344CB8AC3E}">
        <p14:creationId xmlns:p14="http://schemas.microsoft.com/office/powerpoint/2010/main" val="169474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B9D203-80ED-414A-81F7-F1419EF81512}" type="datetime1">
              <a:rPr kumimoji="1" lang="ja-JP" altLang="en-US" smtClean="0"/>
              <a:t>2023/7/4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334D7B-CA64-4E4D-9449-5C6E79CC158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36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B9D203-80ED-414A-81F7-F1419EF81512}" type="datetime1">
              <a:rPr kumimoji="1" lang="ja-JP" altLang="en-US" smtClean="0"/>
              <a:t>2023/7/4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334D7B-CA64-4E4D-9449-5C6E79CC158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454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8.cao.go.jp/shougai/suishin/sabekai.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mhlw.go.jp/stf/seisakunitsuite/bunya/hukushi_kaigo/shougaishahukushi/gyakutaiboushi/tsuuchi.html"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solidFill>
                  <a:schemeClr val="tx1">
                    <a:lumMod val="75000"/>
                    <a:lumOff val="25000"/>
                  </a:schemeClr>
                </a:solidFill>
              </a:rPr>
              <a:t>障</a:t>
            </a:r>
            <a:r>
              <a:rPr lang="ja-JP" altLang="en-US" dirty="0">
                <a:solidFill>
                  <a:schemeClr val="tx1">
                    <a:lumMod val="75000"/>
                    <a:lumOff val="25000"/>
                  </a:schemeClr>
                </a:solidFill>
              </a:rPr>
              <a:t>害</a:t>
            </a:r>
            <a:r>
              <a:rPr lang="ja-JP" altLang="en-US" dirty="0" smtClean="0">
                <a:solidFill>
                  <a:schemeClr val="tx1">
                    <a:lumMod val="75000"/>
                    <a:lumOff val="25000"/>
                  </a:schemeClr>
                </a:solidFill>
              </a:rPr>
              <a:t>者</a:t>
            </a:r>
            <a:r>
              <a:rPr lang="ja-JP" altLang="en-US" dirty="0">
                <a:solidFill>
                  <a:schemeClr val="tx1">
                    <a:lumMod val="75000"/>
                    <a:lumOff val="25000"/>
                  </a:schemeClr>
                </a:solidFill>
              </a:rPr>
              <a:t>差別解消法について</a:t>
            </a:r>
            <a:endParaRPr kumimoji="1" lang="ja-JP" altLang="en-US" dirty="0">
              <a:solidFill>
                <a:schemeClr val="tx1">
                  <a:lumMod val="75000"/>
                  <a:lumOff val="25000"/>
                </a:schemeClr>
              </a:solidFill>
            </a:endParaRPr>
          </a:p>
        </p:txBody>
      </p:sp>
      <p:sp>
        <p:nvSpPr>
          <p:cNvPr id="3" name="サブタイトル 2"/>
          <p:cNvSpPr>
            <a:spLocks noGrp="1"/>
          </p:cNvSpPr>
          <p:nvPr>
            <p:ph type="subTitle" idx="1"/>
          </p:nvPr>
        </p:nvSpPr>
        <p:spPr>
          <a:xfrm>
            <a:off x="1100051" y="4455621"/>
            <a:ext cx="10058400" cy="1276106"/>
          </a:xfrm>
        </p:spPr>
        <p:txBody>
          <a:bodyPr/>
          <a:lstStyle/>
          <a:p>
            <a:r>
              <a:rPr lang="ja-JP" altLang="en-US" dirty="0" smtClean="0"/>
              <a:t>令和</a:t>
            </a:r>
            <a:r>
              <a:rPr lang="en-US" altLang="ja-JP" dirty="0" smtClean="0"/>
              <a:t>5</a:t>
            </a:r>
            <a:r>
              <a:rPr lang="ja-JP" altLang="en-US" dirty="0" smtClean="0"/>
              <a:t>年度　障害者総合支援法関係事業者説明会</a:t>
            </a:r>
            <a:endParaRPr lang="en-US" altLang="ja-JP" dirty="0" smtClean="0"/>
          </a:p>
          <a:p>
            <a:r>
              <a:rPr lang="ja-JP" altLang="en-US" dirty="0" smtClean="0"/>
              <a:t>福祉部</a:t>
            </a:r>
            <a:r>
              <a:rPr lang="ja-JP" altLang="en-US" dirty="0"/>
              <a:t>　</a:t>
            </a:r>
            <a:r>
              <a:rPr lang="ja-JP" altLang="en-US" dirty="0" err="1"/>
              <a:t>障</a:t>
            </a:r>
            <a:r>
              <a:rPr lang="ja-JP" altLang="en-US" dirty="0" err="1" smtClean="0"/>
              <a:t>がい</a:t>
            </a:r>
            <a:r>
              <a:rPr lang="ja-JP" altLang="en-US" dirty="0" smtClean="0"/>
              <a:t>政策課　自立支援係　</a:t>
            </a:r>
            <a:endParaRPr lang="ja-JP" altLang="en-US" dirty="0"/>
          </a:p>
        </p:txBody>
      </p:sp>
    </p:spTree>
    <p:extLst>
      <p:ext uri="{BB962C8B-B14F-4D97-AF65-F5344CB8AC3E}">
        <p14:creationId xmlns:p14="http://schemas.microsoft.com/office/powerpoint/2010/main" val="3584613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39590"/>
            <a:ext cx="10058400" cy="1051560"/>
          </a:xfrm>
          <a:solidFill>
            <a:schemeClr val="bg1"/>
          </a:solidFill>
          <a:ln w="76200">
            <a:solidFill>
              <a:schemeClr val="tx2">
                <a:alpha val="50000"/>
              </a:schemeClr>
            </a:solidFill>
          </a:ln>
        </p:spPr>
        <p:txBody>
          <a:bodyPr anchor="b"/>
          <a:lstStyle/>
          <a:p>
            <a:pPr algn="ctr"/>
            <a:r>
              <a:rPr lang="ja-JP" altLang="en-US" spc="0" dirty="0">
                <a:ln w="0"/>
              </a:rPr>
              <a:t>３</a:t>
            </a:r>
            <a:r>
              <a:rPr kumimoji="1" lang="ja-JP" altLang="en-US" spc="0" dirty="0" smtClean="0">
                <a:ln w="0"/>
              </a:rPr>
              <a:t> 合理的配慮の提供</a:t>
            </a:r>
            <a:endParaRPr kumimoji="1" lang="ja-JP" altLang="en-US" spc="0" dirty="0">
              <a:ln w="0"/>
            </a:endParaRPr>
          </a:p>
        </p:txBody>
      </p:sp>
      <p:sp>
        <p:nvSpPr>
          <p:cNvPr id="3" name="コンテンツ プレースホルダー 2"/>
          <p:cNvSpPr>
            <a:spLocks noGrp="1"/>
          </p:cNvSpPr>
          <p:nvPr>
            <p:ph idx="1"/>
          </p:nvPr>
        </p:nvSpPr>
        <p:spPr>
          <a:xfrm>
            <a:off x="1097280" y="2132337"/>
            <a:ext cx="10058400" cy="2756246"/>
          </a:xfrm>
        </p:spPr>
        <p:txBody>
          <a:bodyPr numCol="2">
            <a:normAutofit/>
          </a:bodyPr>
          <a:lstStyle/>
          <a:p>
            <a:pPr>
              <a:buFont typeface="Wingdings" panose="05000000000000000000" pitchFamily="2" charset="2"/>
              <a:buChar char="u"/>
            </a:pPr>
            <a:r>
              <a:rPr lang="ja-JP" altLang="en-US" sz="2400" b="1" dirty="0" smtClean="0">
                <a:solidFill>
                  <a:schemeClr val="tx2"/>
                </a:solidFill>
              </a:rPr>
              <a:t>基本的</a:t>
            </a:r>
            <a:r>
              <a:rPr lang="ja-JP" altLang="en-US" sz="2400" b="1" dirty="0">
                <a:solidFill>
                  <a:schemeClr val="tx2"/>
                </a:solidFill>
              </a:rPr>
              <a:t>な考え方</a:t>
            </a:r>
          </a:p>
          <a:p>
            <a:r>
              <a:rPr lang="ja-JP" altLang="en-US" dirty="0"/>
              <a:t>事務・事業を行うに当たり、</a:t>
            </a:r>
            <a:r>
              <a:rPr lang="ja-JP" altLang="en-US" b="1" u="sng" dirty="0">
                <a:solidFill>
                  <a:schemeClr val="accent2">
                    <a:lumMod val="50000"/>
                  </a:schemeClr>
                </a:solidFill>
              </a:rPr>
              <a:t>個々の場面において</a:t>
            </a:r>
            <a:r>
              <a:rPr lang="ja-JP" altLang="en-US" dirty="0"/>
              <a:t>、障がい者から</a:t>
            </a:r>
            <a:r>
              <a:rPr lang="ja-JP" altLang="en-US" b="1" u="sng" dirty="0">
                <a:solidFill>
                  <a:schemeClr val="accent2">
                    <a:lumMod val="50000"/>
                  </a:schemeClr>
                </a:solidFill>
              </a:rPr>
              <a:t>社会的障壁の除去</a:t>
            </a:r>
            <a:r>
              <a:rPr lang="ja-JP" altLang="en-US" dirty="0"/>
              <a:t>を必要としている旨の</a:t>
            </a:r>
            <a:r>
              <a:rPr lang="ja-JP" altLang="en-US" b="1" u="sng" dirty="0">
                <a:solidFill>
                  <a:srgbClr val="C00000"/>
                </a:solidFill>
              </a:rPr>
              <a:t>意思の表明</a:t>
            </a:r>
            <a:r>
              <a:rPr lang="ja-JP" altLang="en-US" dirty="0"/>
              <a:t>があった場合に行われる必要かつ合理的な取組であり、実施に伴う</a:t>
            </a:r>
            <a:r>
              <a:rPr lang="ja-JP" altLang="en-US" b="1" u="sng" dirty="0">
                <a:solidFill>
                  <a:schemeClr val="accent2">
                    <a:lumMod val="50000"/>
                  </a:schemeClr>
                </a:solidFill>
              </a:rPr>
              <a:t>負担が過重でない</a:t>
            </a:r>
            <a:r>
              <a:rPr lang="ja-JP" altLang="en-US" dirty="0"/>
              <a:t>ものの</a:t>
            </a:r>
            <a:r>
              <a:rPr lang="ja-JP" altLang="en-US" dirty="0" smtClean="0"/>
              <a:t>こと</a:t>
            </a:r>
            <a:endParaRPr lang="en-US" altLang="ja-JP" dirty="0" smtClean="0"/>
          </a:p>
          <a:p>
            <a:endParaRPr lang="ja-JP" altLang="en-US" dirty="0"/>
          </a:p>
          <a:p>
            <a:pPr>
              <a:buFont typeface="Wingdings" panose="05000000000000000000" pitchFamily="2" charset="2"/>
              <a:buChar char="l"/>
            </a:pPr>
            <a:r>
              <a:rPr lang="ja-JP" altLang="en-US" b="1" u="sng" dirty="0" smtClean="0">
                <a:solidFill>
                  <a:schemeClr val="tx2"/>
                </a:solidFill>
              </a:rPr>
              <a:t>配慮の方法は、一つではない</a:t>
            </a:r>
            <a:endParaRPr lang="en-US" altLang="ja-JP" b="1" u="sng" dirty="0" smtClean="0">
              <a:solidFill>
                <a:schemeClr val="tx2"/>
              </a:solidFill>
            </a:endParaRPr>
          </a:p>
          <a:p>
            <a:pPr>
              <a:buFont typeface="Wingdings" panose="05000000000000000000" pitchFamily="2" charset="2"/>
              <a:buChar char="l"/>
            </a:pPr>
            <a:r>
              <a:rPr lang="ja-JP" altLang="en-US" b="1" u="sng" dirty="0">
                <a:solidFill>
                  <a:schemeClr val="tx2"/>
                </a:solidFill>
              </a:rPr>
              <a:t>建設的</a:t>
            </a:r>
            <a:r>
              <a:rPr lang="ja-JP" altLang="en-US" b="1" u="sng" dirty="0" smtClean="0">
                <a:solidFill>
                  <a:schemeClr val="tx2"/>
                </a:solidFill>
              </a:rPr>
              <a:t>な対話</a:t>
            </a:r>
            <a:r>
              <a:rPr lang="ja-JP" altLang="en-US" dirty="0" smtClean="0"/>
              <a:t>により</a:t>
            </a:r>
            <a:r>
              <a:rPr lang="ja-JP" altLang="en-US" b="1" dirty="0" smtClean="0"/>
              <a:t>目的に応じて代替となる手段を見つけることが大切</a:t>
            </a:r>
          </a:p>
          <a:p>
            <a:pPr>
              <a:buFont typeface="Wingdings" panose="05000000000000000000" pitchFamily="2" charset="2"/>
              <a:buChar char="l"/>
            </a:pPr>
            <a:r>
              <a:rPr lang="ja-JP" altLang="en-US" dirty="0" smtClean="0"/>
              <a:t>障がいにより本人からの意思の表明が困難な場合は、障がい者の家族、介助者等が</a:t>
            </a:r>
            <a:r>
              <a:rPr lang="en-US" altLang="ja-JP" dirty="0"/>
              <a:t/>
            </a:r>
            <a:br>
              <a:rPr lang="en-US" altLang="ja-JP" dirty="0"/>
            </a:br>
            <a:r>
              <a:rPr lang="ja-JP" altLang="en-US" dirty="0" smtClean="0"/>
              <a:t>本人を補佐して行う意思の表明も含まれる</a:t>
            </a:r>
            <a:endParaRPr lang="ja-JP" altLang="en-US" dirty="0"/>
          </a:p>
        </p:txBody>
      </p:sp>
      <p:graphicFrame>
        <p:nvGraphicFramePr>
          <p:cNvPr id="4" name="コンテンツ プレースホルダー 6"/>
          <p:cNvGraphicFramePr>
            <a:graphicFrameLocks/>
          </p:cNvGraphicFramePr>
          <p:nvPr>
            <p:extLst>
              <p:ext uri="{D42A27DB-BD31-4B8C-83A1-F6EECF244321}">
                <p14:modId xmlns:p14="http://schemas.microsoft.com/office/powerpoint/2010/main" val="2518538911"/>
              </p:ext>
            </p:extLst>
          </p:nvPr>
        </p:nvGraphicFramePr>
        <p:xfrm>
          <a:off x="1591956" y="4077325"/>
          <a:ext cx="8496425" cy="2443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463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合理的</a:t>
            </a:r>
            <a:r>
              <a:rPr lang="ja-JP" altLang="en-US" dirty="0" smtClean="0"/>
              <a:t>配慮の提供例　</a:t>
            </a:r>
            <a:endParaRPr kumimoji="1" lang="ja-JP" altLang="en-US" dirty="0"/>
          </a:p>
        </p:txBody>
      </p:sp>
      <p:grpSp>
        <p:nvGrpSpPr>
          <p:cNvPr id="8" name="グループ化 7"/>
          <p:cNvGrpSpPr/>
          <p:nvPr/>
        </p:nvGrpSpPr>
        <p:grpSpPr>
          <a:xfrm>
            <a:off x="702714" y="1911343"/>
            <a:ext cx="2298161" cy="965564"/>
            <a:chOff x="5461276" y="314131"/>
            <a:chExt cx="3032659" cy="1213063"/>
          </a:xfrm>
        </p:grpSpPr>
        <p:sp>
          <p:nvSpPr>
            <p:cNvPr id="9" name="山形 8"/>
            <p:cNvSpPr/>
            <p:nvPr/>
          </p:nvSpPr>
          <p:spPr>
            <a:xfrm>
              <a:off x="5461276" y="314131"/>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0" name="山形 4"/>
            <p:cNvSpPr txBox="1"/>
            <p:nvPr/>
          </p:nvSpPr>
          <p:spPr>
            <a:xfrm>
              <a:off x="6011483" y="432101"/>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ja-JP" altLang="en-US" sz="2000" b="1" dirty="0">
                  <a:solidFill>
                    <a:schemeClr val="bg1"/>
                  </a:solidFill>
                  <a:latin typeface="メイリオ" panose="020B0604030504040204" pitchFamily="50" charset="-128"/>
                  <a:ea typeface="メイリオ" panose="020B0604030504040204" pitchFamily="50" charset="-128"/>
                </a:rPr>
                <a:t>意思の</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r>
                <a:rPr lang="ja-JP" altLang="en-US" sz="2000" b="1" dirty="0" smtClean="0">
                  <a:solidFill>
                    <a:schemeClr val="bg1"/>
                  </a:solidFill>
                  <a:latin typeface="メイリオ" panose="020B0604030504040204" pitchFamily="50" charset="-128"/>
                  <a:ea typeface="メイリオ" panose="020B0604030504040204" pitchFamily="50" charset="-128"/>
                </a:rPr>
                <a:t>　　表明</a:t>
              </a: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gr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058" y="3327503"/>
            <a:ext cx="1212706" cy="153507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875" y="1718478"/>
            <a:ext cx="1469139" cy="1634647"/>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783" y="4876399"/>
            <a:ext cx="1009625" cy="1371600"/>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94314" y="4915846"/>
            <a:ext cx="866193" cy="1292705"/>
          </a:xfrm>
          <a:prstGeom prst="rect">
            <a:avLst/>
          </a:prstGeom>
        </p:spPr>
      </p:pic>
      <p:sp>
        <p:nvSpPr>
          <p:cNvPr id="17" name="角丸四角形吹き出し 16"/>
          <p:cNvSpPr/>
          <p:nvPr/>
        </p:nvSpPr>
        <p:spPr>
          <a:xfrm>
            <a:off x="4647155" y="1911343"/>
            <a:ext cx="6976998" cy="1153542"/>
          </a:xfrm>
          <a:prstGeom prst="wedgeRoundRectCallout">
            <a:avLst>
              <a:gd name="adj1" fmla="val -58309"/>
              <a:gd name="adj2" fmla="val -47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accent2">
                    <a:lumMod val="50000"/>
                  </a:schemeClr>
                </a:solidFill>
              </a:rPr>
              <a:t>　</a:t>
            </a:r>
            <a:endParaRPr kumimoji="1" lang="en-US" altLang="ja-JP" dirty="0" smtClean="0">
              <a:solidFill>
                <a:schemeClr val="accent2">
                  <a:lumMod val="50000"/>
                </a:schemeClr>
              </a:solidFill>
            </a:endParaRPr>
          </a:p>
          <a:p>
            <a:r>
              <a:rPr kumimoji="1" lang="ja-JP" altLang="en-US" b="1" u="sng" dirty="0" err="1" smtClean="0">
                <a:solidFill>
                  <a:schemeClr val="accent2">
                    <a:lumMod val="50000"/>
                  </a:schemeClr>
                </a:solidFill>
              </a:rPr>
              <a:t>障がい</a:t>
            </a:r>
            <a:r>
              <a:rPr kumimoji="1" lang="ja-JP" altLang="en-US" b="1" u="sng" dirty="0" smtClean="0">
                <a:solidFill>
                  <a:schemeClr val="accent2">
                    <a:lumMod val="50000"/>
                  </a:schemeClr>
                </a:solidFill>
              </a:rPr>
              <a:t>者からの申し出</a:t>
            </a:r>
            <a:endParaRPr kumimoji="1" lang="en-US" altLang="ja-JP" b="1" u="sng" dirty="0" smtClean="0">
              <a:solidFill>
                <a:schemeClr val="accent2">
                  <a:lumMod val="50000"/>
                </a:schemeClr>
              </a:solidFill>
            </a:endParaRPr>
          </a:p>
          <a:p>
            <a:r>
              <a:rPr kumimoji="1" lang="ja-JP" altLang="en-US" b="1" dirty="0" smtClean="0">
                <a:solidFill>
                  <a:schemeClr val="accent2">
                    <a:lumMod val="50000"/>
                  </a:schemeClr>
                </a:solidFill>
              </a:rPr>
              <a:t>　資格取得の講習において、手話通訳者派遣を申し込んだところ、</a:t>
            </a:r>
            <a:endParaRPr kumimoji="1" lang="en-US" altLang="ja-JP" b="1" dirty="0" smtClean="0">
              <a:solidFill>
                <a:schemeClr val="accent2">
                  <a:lumMod val="50000"/>
                </a:schemeClr>
              </a:solidFill>
            </a:endParaRPr>
          </a:p>
          <a:p>
            <a:r>
              <a:rPr kumimoji="1" lang="ja-JP" altLang="en-US" b="1" dirty="0" smtClean="0">
                <a:solidFill>
                  <a:schemeClr val="accent2">
                    <a:lumMod val="50000"/>
                  </a:schemeClr>
                </a:solidFill>
              </a:rPr>
              <a:t>主催者側から個人で費用負担するように言われた。主催者側で手話通訳者派遣の手配をして欲しい。</a:t>
            </a:r>
            <a:endParaRPr kumimoji="1" lang="en-US" altLang="ja-JP" b="1" dirty="0" smtClean="0">
              <a:solidFill>
                <a:schemeClr val="accent2">
                  <a:lumMod val="50000"/>
                </a:schemeClr>
              </a:solidFill>
            </a:endParaRPr>
          </a:p>
          <a:p>
            <a:r>
              <a:rPr kumimoji="1" lang="ja-JP" altLang="en-US" b="1" dirty="0" smtClean="0">
                <a:solidFill>
                  <a:schemeClr val="accent2">
                    <a:lumMod val="50000"/>
                  </a:schemeClr>
                </a:solidFill>
              </a:rPr>
              <a:t>　</a:t>
            </a:r>
            <a:endParaRPr kumimoji="1" lang="ja-JP" altLang="en-US" b="1" dirty="0">
              <a:solidFill>
                <a:schemeClr val="accent2">
                  <a:lumMod val="50000"/>
                </a:schemeClr>
              </a:solidFill>
            </a:endParaRPr>
          </a:p>
        </p:txBody>
      </p:sp>
      <p:sp>
        <p:nvSpPr>
          <p:cNvPr id="18" name="角丸四角形吹き出し 17"/>
          <p:cNvSpPr/>
          <p:nvPr/>
        </p:nvSpPr>
        <p:spPr>
          <a:xfrm>
            <a:off x="5386192" y="4588682"/>
            <a:ext cx="6237961" cy="1543211"/>
          </a:xfrm>
          <a:prstGeom prst="wedgeRoundRectCallout">
            <a:avLst>
              <a:gd name="adj1" fmla="val -58995"/>
              <a:gd name="adj2" fmla="val -68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chemeClr val="tx2"/>
                </a:solidFill>
              </a:rPr>
              <a:t>事業者からの合理的配慮の提供</a:t>
            </a:r>
            <a:endParaRPr kumimoji="1" lang="en-US" altLang="ja-JP" b="1" u="sng" dirty="0" smtClean="0">
              <a:solidFill>
                <a:schemeClr val="tx2"/>
              </a:solidFill>
            </a:endParaRPr>
          </a:p>
          <a:p>
            <a:r>
              <a:rPr kumimoji="1" lang="ja-JP" altLang="en-US" b="1" dirty="0" smtClean="0">
                <a:solidFill>
                  <a:schemeClr val="tx2"/>
                </a:solidFill>
              </a:rPr>
              <a:t>補聴器をつけてもらい、実際の会場等で講師が話す内容を確認したところ、問題なく聞こえたので、手話通訳不要とした。当日は別室で対応を行い、フォローした。</a:t>
            </a:r>
            <a:endParaRPr kumimoji="1" lang="ja-JP" altLang="en-US" b="1" dirty="0">
              <a:solidFill>
                <a:schemeClr val="tx2"/>
              </a:solidFill>
            </a:endParaRPr>
          </a:p>
        </p:txBody>
      </p:sp>
      <p:sp>
        <p:nvSpPr>
          <p:cNvPr id="19" name="角丸四角形吹き出し 18"/>
          <p:cNvSpPr/>
          <p:nvPr/>
        </p:nvSpPr>
        <p:spPr>
          <a:xfrm>
            <a:off x="4647154" y="3154279"/>
            <a:ext cx="6976999" cy="1173381"/>
          </a:xfrm>
          <a:prstGeom prst="wedgeRoundRectCallout">
            <a:avLst>
              <a:gd name="adj1" fmla="val -58309"/>
              <a:gd name="adj2" fmla="val -47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smtClean="0">
                <a:solidFill>
                  <a:schemeClr val="accent2">
                    <a:lumMod val="50000"/>
                  </a:schemeClr>
                </a:solidFill>
              </a:rPr>
              <a:t>事業者</a:t>
            </a:r>
            <a:r>
              <a:rPr lang="ja-JP" altLang="en-US" b="1" u="sng" dirty="0" smtClean="0">
                <a:solidFill>
                  <a:schemeClr val="accent2">
                    <a:lumMod val="50000"/>
                  </a:schemeClr>
                </a:solidFill>
              </a:rPr>
              <a:t>の対応</a:t>
            </a:r>
            <a:endParaRPr kumimoji="1" lang="en-US" altLang="ja-JP" b="1" u="sng" dirty="0" smtClean="0">
              <a:solidFill>
                <a:schemeClr val="accent2">
                  <a:lumMod val="50000"/>
                </a:schemeClr>
              </a:solidFill>
            </a:endParaRPr>
          </a:p>
          <a:p>
            <a:r>
              <a:rPr lang="ja-JP" altLang="en-US" b="1" dirty="0" smtClean="0">
                <a:solidFill>
                  <a:schemeClr val="accent2">
                    <a:lumMod val="50000"/>
                  </a:schemeClr>
                </a:solidFill>
              </a:rPr>
              <a:t>　</a:t>
            </a:r>
            <a:r>
              <a:rPr kumimoji="1" lang="ja-JP" altLang="en-US" b="1" dirty="0" smtClean="0">
                <a:solidFill>
                  <a:schemeClr val="accent2">
                    <a:lumMod val="50000"/>
                  </a:schemeClr>
                </a:solidFill>
              </a:rPr>
              <a:t>相談者からは、申込時に相談は受けていなかった。急に言われても</a:t>
            </a:r>
            <a:r>
              <a:rPr lang="ja-JP" altLang="en-US" b="1" dirty="0">
                <a:solidFill>
                  <a:schemeClr val="accent2">
                    <a:lumMod val="50000"/>
                  </a:schemeClr>
                </a:solidFill>
              </a:rPr>
              <a:t>。</a:t>
            </a:r>
            <a:r>
              <a:rPr lang="ja-JP" altLang="en-US" b="1" dirty="0" smtClean="0">
                <a:solidFill>
                  <a:schemeClr val="accent2">
                    <a:lumMod val="50000"/>
                  </a:schemeClr>
                </a:solidFill>
              </a:rPr>
              <a:t>今から費用面での対応が難しい。何かいい方法はないかしら。事前に面談をして話を聞こう。（</a:t>
            </a:r>
            <a:r>
              <a:rPr lang="ja-JP" altLang="en-US" b="1" dirty="0" err="1" smtClean="0">
                <a:solidFill>
                  <a:schemeClr val="accent2">
                    <a:lumMod val="50000"/>
                  </a:schemeClr>
                </a:solidFill>
              </a:rPr>
              <a:t>障がい</a:t>
            </a:r>
            <a:r>
              <a:rPr lang="ja-JP" altLang="en-US" b="1" dirty="0" smtClean="0">
                <a:solidFill>
                  <a:schemeClr val="accent2">
                    <a:lumMod val="50000"/>
                  </a:schemeClr>
                </a:solidFill>
              </a:rPr>
              <a:t>者・事業所双方の対話の開始）</a:t>
            </a:r>
            <a:endParaRPr kumimoji="1" lang="ja-JP" altLang="en-US" b="1" dirty="0">
              <a:solidFill>
                <a:schemeClr val="accent2">
                  <a:lumMod val="50000"/>
                </a:schemeClr>
              </a:solidFill>
            </a:endParaRPr>
          </a:p>
        </p:txBody>
      </p:sp>
      <p:sp>
        <p:nvSpPr>
          <p:cNvPr id="21" name="下矢印 20"/>
          <p:cNvSpPr/>
          <p:nvPr/>
        </p:nvSpPr>
        <p:spPr>
          <a:xfrm>
            <a:off x="1566676" y="4588683"/>
            <a:ext cx="463463" cy="35094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589204" y="3008966"/>
            <a:ext cx="463463" cy="35094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841289" y="3453019"/>
            <a:ext cx="2298161" cy="2727836"/>
            <a:chOff x="5461276" y="314131"/>
            <a:chExt cx="3032659" cy="3427051"/>
          </a:xfrm>
        </p:grpSpPr>
        <p:sp>
          <p:nvSpPr>
            <p:cNvPr id="25" name="山形 24"/>
            <p:cNvSpPr/>
            <p:nvPr/>
          </p:nvSpPr>
          <p:spPr>
            <a:xfrm>
              <a:off x="5461276" y="314131"/>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6" name="山形 4"/>
            <p:cNvSpPr txBox="1"/>
            <p:nvPr/>
          </p:nvSpPr>
          <p:spPr>
            <a:xfrm>
              <a:off x="6011483" y="432101"/>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建設的</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r>
                <a:rPr lang="ja-JP" altLang="en-US" sz="2000" b="1" dirty="0" smtClean="0">
                  <a:solidFill>
                    <a:schemeClr val="bg1"/>
                  </a:solidFill>
                  <a:latin typeface="メイリオ" panose="020B0604030504040204" pitchFamily="50" charset="-128"/>
                  <a:ea typeface="メイリオ" panose="020B0604030504040204" pitchFamily="50" charset="-128"/>
                </a:rPr>
                <a:t>　　対話</a:t>
              </a: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sp>
          <p:nvSpPr>
            <p:cNvPr id="30" name="山形 29"/>
            <p:cNvSpPr/>
            <p:nvPr/>
          </p:nvSpPr>
          <p:spPr>
            <a:xfrm>
              <a:off x="5461276" y="2354956"/>
              <a:ext cx="3032659" cy="1213063"/>
            </a:xfrm>
            <a:prstGeom prst="chevron">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1" name="山形 4"/>
            <p:cNvSpPr txBox="1"/>
            <p:nvPr/>
          </p:nvSpPr>
          <p:spPr>
            <a:xfrm>
              <a:off x="5950445" y="2670168"/>
              <a:ext cx="1819596" cy="107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合理的</a:t>
              </a:r>
              <a:r>
                <a:rPr kumimoji="1" lang="en-US" altLang="ja-JP" sz="2000" b="1" kern="1200" dirty="0" smtClean="0">
                  <a:solidFill>
                    <a:schemeClr val="bg1"/>
                  </a:solidFill>
                  <a:latin typeface="メイリオ" panose="020B0604030504040204" pitchFamily="50" charset="-128"/>
                  <a:ea typeface="メイリオ" panose="020B0604030504040204" pitchFamily="50" charset="-128"/>
                </a:rPr>
                <a:t/>
              </a:r>
              <a:br>
                <a:rPr kumimoji="1" lang="en-US" altLang="ja-JP" sz="2000" b="1" kern="1200" dirty="0" smtClean="0">
                  <a:solidFill>
                    <a:schemeClr val="bg1"/>
                  </a:solidFill>
                  <a:latin typeface="メイリオ" panose="020B0604030504040204" pitchFamily="50" charset="-128"/>
                  <a:ea typeface="メイリオ" panose="020B0604030504040204" pitchFamily="50" charset="-128"/>
                </a:rPr>
              </a:br>
              <a:r>
                <a:rPr kumimoji="1" lang="ja-JP" altLang="en-US" sz="2000" b="1" kern="1200" dirty="0" smtClean="0">
                  <a:solidFill>
                    <a:schemeClr val="bg1"/>
                  </a:solidFill>
                  <a:latin typeface="メイリオ" panose="020B0604030504040204" pitchFamily="50" charset="-128"/>
                  <a:ea typeface="メイリオ" panose="020B0604030504040204" pitchFamily="50" charset="-128"/>
                </a:rPr>
                <a:t>　　配慮</a:t>
              </a:r>
              <a:endParaRPr kumimoji="1" lang="en-US" altLang="ja-JP" sz="2000" b="1" kern="1200" dirty="0" smtClean="0">
                <a:solidFill>
                  <a:schemeClr val="bg1"/>
                </a:solidFill>
                <a:latin typeface="メイリオ" panose="020B0604030504040204" pitchFamily="50" charset="-128"/>
                <a:ea typeface="メイリオ" panose="020B0604030504040204" pitchFamily="50" charset="-128"/>
              </a:endParaRPr>
            </a:p>
            <a:p>
              <a:pPr lvl="0" algn="ctr" defTabSz="1155700">
                <a:lnSpc>
                  <a:spcPct val="90000"/>
                </a:lnSpc>
                <a:spcBef>
                  <a:spcPct val="0"/>
                </a:spcBef>
                <a:spcAft>
                  <a:spcPct val="35000"/>
                </a:spcAft>
              </a:pPr>
              <a:endParaRPr kumimoji="1" lang="ja-JP" altLang="en-US" sz="2000" b="1" kern="1200"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22893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55093" y="1037230"/>
            <a:ext cx="10814096" cy="5938336"/>
          </a:xfrm>
        </p:spPr>
        <p:txBody>
          <a:bodyPr>
            <a:normAutofit/>
          </a:bodyPr>
          <a:lstStyle/>
          <a:p>
            <a:pPr algn="just">
              <a:buFont typeface="Wingdings" panose="05000000000000000000" pitchFamily="2" charset="2"/>
              <a:buChar char="u"/>
            </a:pPr>
            <a:r>
              <a:rPr lang="ja-JP" altLang="en-US" b="1" dirty="0" smtClean="0">
                <a:solidFill>
                  <a:schemeClr val="accent2">
                    <a:lumMod val="50000"/>
                  </a:schemeClr>
                </a:solidFill>
              </a:rPr>
              <a:t>  基準</a:t>
            </a:r>
            <a:r>
              <a:rPr lang="ja-JP" altLang="en-US" b="1" dirty="0">
                <a:solidFill>
                  <a:schemeClr val="accent2">
                    <a:lumMod val="50000"/>
                  </a:schemeClr>
                </a:solidFill>
              </a:rPr>
              <a:t>・手順の柔軟な変更</a:t>
            </a:r>
          </a:p>
          <a:p>
            <a:pPr marL="615879" indent="-342900">
              <a:buFont typeface="Wingdings" panose="05000000000000000000" pitchFamily="2" charset="2"/>
              <a:buChar char="l"/>
            </a:pPr>
            <a:r>
              <a:rPr lang="ja-JP" altLang="en-US" dirty="0" smtClean="0"/>
              <a:t>障が</a:t>
            </a:r>
            <a:r>
              <a:rPr lang="ja-JP" altLang="en-US" dirty="0"/>
              <a:t>い</a:t>
            </a:r>
            <a:r>
              <a:rPr lang="ja-JP" altLang="en-US" dirty="0" smtClean="0"/>
              <a:t>の</a:t>
            </a:r>
            <a:r>
              <a:rPr lang="ja-JP" altLang="en-US" dirty="0"/>
              <a:t>特性に応じた休憩時間等の調整などのルール、慣行を柔軟に</a:t>
            </a:r>
            <a:r>
              <a:rPr lang="ja-JP" altLang="en-US" dirty="0" smtClean="0"/>
              <a:t>変更</a:t>
            </a:r>
            <a:r>
              <a:rPr lang="ja-JP" altLang="en-US" dirty="0"/>
              <a:t>する</a:t>
            </a:r>
            <a:r>
              <a:rPr lang="ja-JP" altLang="en-US" dirty="0" smtClean="0"/>
              <a:t>こと</a:t>
            </a:r>
            <a:endParaRPr lang="en-US" altLang="ja-JP" dirty="0" smtClean="0"/>
          </a:p>
          <a:p>
            <a:pPr marL="0" indent="-342900" algn="just">
              <a:buFont typeface="Wingdings" panose="05000000000000000000" pitchFamily="2" charset="2"/>
              <a:buChar char="u"/>
            </a:pPr>
            <a:r>
              <a:rPr lang="ja-JP" altLang="en-US" b="1" dirty="0" smtClean="0">
                <a:solidFill>
                  <a:schemeClr val="accent2">
                    <a:lumMod val="50000"/>
                  </a:schemeClr>
                </a:solidFill>
              </a:rPr>
              <a:t>物理的</a:t>
            </a:r>
            <a:r>
              <a:rPr lang="ja-JP" altLang="en-US" b="1" dirty="0">
                <a:solidFill>
                  <a:schemeClr val="accent2">
                    <a:lumMod val="50000"/>
                  </a:schemeClr>
                </a:solidFill>
              </a:rPr>
              <a:t>環境への配慮</a:t>
            </a:r>
          </a:p>
          <a:p>
            <a:pPr marL="615879" indent="-342900">
              <a:spcBef>
                <a:spcPts val="600"/>
              </a:spcBef>
              <a:buFont typeface="Wingdings" panose="05000000000000000000" pitchFamily="2" charset="2"/>
              <a:buChar char="l"/>
            </a:pPr>
            <a:r>
              <a:rPr lang="ja-JP" altLang="en-US" dirty="0" smtClean="0"/>
              <a:t>施設内</a:t>
            </a:r>
            <a:r>
              <a:rPr lang="ja-JP" altLang="en-US" dirty="0"/>
              <a:t>の段差にスロープを渡すこと</a:t>
            </a:r>
          </a:p>
          <a:p>
            <a:pPr marL="615879" indent="-342900">
              <a:spcBef>
                <a:spcPts val="600"/>
              </a:spcBef>
              <a:buFont typeface="Wingdings" panose="05000000000000000000" pitchFamily="2" charset="2"/>
              <a:buChar char="l"/>
            </a:pPr>
            <a:r>
              <a:rPr lang="ja-JP" altLang="en-US" dirty="0" smtClean="0"/>
              <a:t>エレベータ</a:t>
            </a:r>
            <a:r>
              <a:rPr lang="ja-JP" altLang="en-US" dirty="0"/>
              <a:t>－がない施設の上下階に移動する際、マンパワーで移動</a:t>
            </a:r>
            <a:r>
              <a:rPr lang="ja-JP" altLang="en-US" dirty="0" smtClean="0"/>
              <a:t>をサポート</a:t>
            </a:r>
            <a:r>
              <a:rPr lang="ja-JP" altLang="en-US" dirty="0"/>
              <a:t>すること</a:t>
            </a:r>
          </a:p>
          <a:p>
            <a:pPr marL="615879" indent="-342900">
              <a:spcBef>
                <a:spcPts val="600"/>
              </a:spcBef>
              <a:buFont typeface="Wingdings" panose="05000000000000000000" pitchFamily="2" charset="2"/>
              <a:buChar char="l"/>
            </a:pPr>
            <a:r>
              <a:rPr lang="ja-JP" altLang="en-US" dirty="0" smtClean="0"/>
              <a:t>場所</a:t>
            </a:r>
            <a:r>
              <a:rPr lang="ja-JP" altLang="en-US" dirty="0"/>
              <a:t>を１階に移す、トイレに近い場所にする等の配慮をすること</a:t>
            </a:r>
          </a:p>
          <a:p>
            <a:pPr marL="0" indent="-342900">
              <a:buFont typeface="Wingdings" panose="05000000000000000000" pitchFamily="2" charset="2"/>
              <a:buChar char="u"/>
            </a:pPr>
            <a:r>
              <a:rPr lang="ja-JP" altLang="en-US" b="1" dirty="0" smtClean="0">
                <a:solidFill>
                  <a:schemeClr val="accent2">
                    <a:lumMod val="50000"/>
                  </a:schemeClr>
                </a:solidFill>
              </a:rPr>
              <a:t>補助</a:t>
            </a:r>
            <a:r>
              <a:rPr lang="ja-JP" altLang="en-US" b="1" dirty="0">
                <a:solidFill>
                  <a:schemeClr val="accent2">
                    <a:lumMod val="50000"/>
                  </a:schemeClr>
                </a:solidFill>
              </a:rPr>
              <a:t>器具・サービスの提供</a:t>
            </a:r>
          </a:p>
          <a:p>
            <a:pPr marL="0" indent="0">
              <a:buNone/>
            </a:pPr>
            <a:r>
              <a:rPr lang="ja-JP" altLang="en-US" b="1" dirty="0"/>
              <a:t>＜情報提供・利用手続きについての配慮や工夫＞</a:t>
            </a:r>
          </a:p>
          <a:p>
            <a:pPr marL="615879" indent="-342900">
              <a:lnSpc>
                <a:spcPct val="110000"/>
              </a:lnSpc>
              <a:spcBef>
                <a:spcPts val="600"/>
              </a:spcBef>
              <a:buFont typeface="Wingdings" panose="05000000000000000000" pitchFamily="2" charset="2"/>
              <a:buChar char="l"/>
            </a:pPr>
            <a:r>
              <a:rPr lang="ja-JP" altLang="en-US" dirty="0" smtClean="0"/>
              <a:t>説明</a:t>
            </a:r>
            <a:r>
              <a:rPr lang="ja-JP" altLang="en-US" dirty="0"/>
              <a:t>文書の点字版、拡大文字版、テキストデータ、音声データ（</a:t>
            </a:r>
            <a:r>
              <a:rPr lang="ja-JP" altLang="en-US" dirty="0" smtClean="0"/>
              <a:t>コード化</a:t>
            </a:r>
            <a:r>
              <a:rPr lang="ja-JP" altLang="en-US" dirty="0"/>
              <a:t>したものを含む）の提供や必要に応じて代読・代筆を行うこと</a:t>
            </a:r>
          </a:p>
          <a:p>
            <a:pPr marL="615879" indent="-342900">
              <a:lnSpc>
                <a:spcPct val="110000"/>
              </a:lnSpc>
              <a:spcBef>
                <a:spcPts val="600"/>
              </a:spcBef>
              <a:buFont typeface="Wingdings" panose="05000000000000000000" pitchFamily="2" charset="2"/>
              <a:buChar char="l"/>
            </a:pPr>
            <a:r>
              <a:rPr lang="ja-JP" altLang="en-US" dirty="0" smtClean="0"/>
              <a:t>手話</a:t>
            </a:r>
            <a:r>
              <a:rPr lang="ja-JP" altLang="en-US" dirty="0"/>
              <a:t>、要約筆記、筆談、図解、ふりがな付文書を使用するなど、本人</a:t>
            </a:r>
            <a:r>
              <a:rPr lang="ja-JP" altLang="en-US" dirty="0" smtClean="0"/>
              <a:t>が希望</a:t>
            </a:r>
            <a:r>
              <a:rPr lang="ja-JP" altLang="en-US" dirty="0"/>
              <a:t>する方法でわかりやすい説明を行うこと</a:t>
            </a:r>
          </a:p>
          <a:p>
            <a:pPr marL="615879" indent="-342900">
              <a:lnSpc>
                <a:spcPct val="110000"/>
              </a:lnSpc>
              <a:spcBef>
                <a:spcPts val="600"/>
              </a:spcBef>
              <a:buFont typeface="Wingdings" panose="05000000000000000000" pitchFamily="2" charset="2"/>
              <a:buChar char="l"/>
            </a:pPr>
            <a:r>
              <a:rPr lang="ja-JP" altLang="en-US" dirty="0" smtClean="0"/>
              <a:t>電子</a:t>
            </a:r>
            <a:r>
              <a:rPr lang="ja-JP" altLang="en-US" dirty="0"/>
              <a:t>メール、ホームページ、ファックスなど多様な媒体で情報提供、</a:t>
            </a:r>
            <a:r>
              <a:rPr lang="ja-JP" altLang="en-US" dirty="0" smtClean="0"/>
              <a:t>利用</a:t>
            </a:r>
            <a:r>
              <a:rPr lang="ja-JP" altLang="en-US" dirty="0"/>
              <a:t>受付を行う</a:t>
            </a:r>
            <a:r>
              <a:rPr lang="ja-JP" altLang="en-US" dirty="0" smtClean="0"/>
              <a:t>こと</a:t>
            </a:r>
            <a:endParaRPr lang="en-US" altLang="ja-JP" kern="100" dirty="0">
              <a:cs typeface="Times New Roman"/>
            </a:endParaRPr>
          </a:p>
        </p:txBody>
      </p:sp>
      <p:sp>
        <p:nvSpPr>
          <p:cNvPr id="5" name="タイトル 4"/>
          <p:cNvSpPr txBox="1">
            <a:spLocks/>
          </p:cNvSpPr>
          <p:nvPr/>
        </p:nvSpPr>
        <p:spPr>
          <a:xfrm>
            <a:off x="579720" y="92213"/>
            <a:ext cx="5482421"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624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合理的配慮の具体例　①</a:t>
            </a:r>
            <a:endPar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endParaRP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「障害者差別解消法福祉事業者向け</a:t>
            </a:r>
            <a:endParaRPr kumimoji="1" lang="en-US" altLang="ja-JP"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ガイドライン」（厚生労働省</a:t>
            </a:r>
            <a:r>
              <a:rPr kumimoji="1" lang="ja-JP" altLang="en-US" sz="3000" b="0" i="0" u="none" strike="noStrike" kern="1200" cap="small" spc="0" normalizeH="0" baseline="0" noProof="0" dirty="0" smtClean="0">
                <a:ln>
                  <a:noFill/>
                </a:ln>
                <a:solidFill>
                  <a:srgbClr val="344068"/>
                </a:solidFill>
                <a:effectLst/>
                <a:uLnTx/>
                <a:uFillTx/>
                <a:latin typeface="メイリオ" panose="020B0604030504040204" pitchFamily="50" charset="-128"/>
                <a:ea typeface="メイリオ" panose="020B0604030504040204" pitchFamily="50" charset="-128"/>
                <a:cs typeface="+mj-cs"/>
              </a:rPr>
              <a:t>）より</a:t>
            </a:r>
            <a:endPar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228426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55092" y="1037230"/>
            <a:ext cx="11205982" cy="5520324"/>
          </a:xfrm>
        </p:spPr>
        <p:txBody>
          <a:bodyPr>
            <a:normAutofit lnSpcReduction="10000"/>
          </a:bodyPr>
          <a:lstStyle/>
          <a:p>
            <a:pPr marL="272979" indent="0">
              <a:lnSpc>
                <a:spcPct val="100000"/>
              </a:lnSpc>
              <a:buNone/>
            </a:pPr>
            <a:r>
              <a:rPr lang="ja-JP" altLang="en-US" b="1" dirty="0"/>
              <a:t>＜建物や設備についての配慮や工夫＞</a:t>
            </a:r>
          </a:p>
          <a:p>
            <a:pPr marL="615879" indent="-342900">
              <a:lnSpc>
                <a:spcPct val="100000"/>
              </a:lnSpc>
              <a:buFont typeface="Wingdings" panose="05000000000000000000" pitchFamily="2" charset="2"/>
              <a:buChar char="l"/>
            </a:pPr>
            <a:r>
              <a:rPr lang="ja-JP" altLang="en-US" dirty="0" smtClean="0"/>
              <a:t>電光</a:t>
            </a:r>
            <a:r>
              <a:rPr lang="ja-JP" altLang="en-US" dirty="0"/>
              <a:t>表示板、磁気誘導ループなどの補聴装置の設置、点字サイン付き</a:t>
            </a:r>
            <a:r>
              <a:rPr lang="ja-JP" altLang="en-US" dirty="0" smtClean="0"/>
              <a:t>手すり</a:t>
            </a:r>
            <a:r>
              <a:rPr lang="ja-JP" altLang="en-US" dirty="0"/>
              <a:t>の設置、音声ガイドの設置を行うこと</a:t>
            </a:r>
          </a:p>
          <a:p>
            <a:pPr marL="615879" indent="-342900">
              <a:lnSpc>
                <a:spcPct val="100000"/>
              </a:lnSpc>
              <a:buFont typeface="Wingdings" panose="05000000000000000000" pitchFamily="2" charset="2"/>
              <a:buChar char="l"/>
            </a:pPr>
            <a:r>
              <a:rPr lang="ja-JP" altLang="en-US" dirty="0" smtClean="0"/>
              <a:t>色</a:t>
            </a:r>
            <a:r>
              <a:rPr lang="ja-JP" altLang="en-US" dirty="0"/>
              <a:t>の組み合わせによる見にくさを解消するため、標示物や案内図等の</a:t>
            </a:r>
            <a:r>
              <a:rPr lang="ja-JP" altLang="en-US" dirty="0" smtClean="0"/>
              <a:t>配色</a:t>
            </a:r>
            <a:r>
              <a:rPr lang="ja-JP" altLang="en-US" dirty="0"/>
              <a:t>を工夫すること</a:t>
            </a:r>
          </a:p>
          <a:p>
            <a:pPr marL="615879" indent="-342900">
              <a:lnSpc>
                <a:spcPct val="100000"/>
              </a:lnSpc>
              <a:buFont typeface="Wingdings" panose="05000000000000000000" pitchFamily="2" charset="2"/>
              <a:buChar char="l"/>
            </a:pPr>
            <a:r>
              <a:rPr lang="ja-JP" altLang="en-US" dirty="0" smtClean="0"/>
              <a:t>トイレ</a:t>
            </a:r>
            <a:r>
              <a:rPr lang="ja-JP" altLang="en-US" dirty="0"/>
              <a:t>、作業室など部屋の種類や、その方向を示す絵記号や色別の</a:t>
            </a:r>
            <a:r>
              <a:rPr lang="ja-JP" altLang="en-US" dirty="0" smtClean="0"/>
              <a:t>表示</a:t>
            </a:r>
            <a:r>
              <a:rPr lang="ja-JP" altLang="en-US" dirty="0"/>
              <a:t>などを設けること</a:t>
            </a:r>
          </a:p>
          <a:p>
            <a:pPr marL="615879" indent="-342900">
              <a:lnSpc>
                <a:spcPct val="100000"/>
              </a:lnSpc>
              <a:buFont typeface="Wingdings" panose="05000000000000000000" pitchFamily="2" charset="2"/>
              <a:buChar char="l"/>
            </a:pPr>
            <a:r>
              <a:rPr lang="ja-JP" altLang="en-US" dirty="0" smtClean="0"/>
              <a:t>パニック</a:t>
            </a:r>
            <a:r>
              <a:rPr lang="ja-JP" altLang="en-US" dirty="0"/>
              <a:t>等を起こした際に静かに休憩できる場所を設けること</a:t>
            </a:r>
          </a:p>
          <a:p>
            <a:pPr marL="272979" indent="0">
              <a:lnSpc>
                <a:spcPct val="100000"/>
              </a:lnSpc>
              <a:buNone/>
            </a:pPr>
            <a:r>
              <a:rPr lang="ja-JP" altLang="en-US" b="1" dirty="0"/>
              <a:t>＜職員などとのコミュニケーションや情報のやりとり</a:t>
            </a:r>
            <a:r>
              <a:rPr lang="ja-JP" altLang="en-US" b="1" dirty="0" smtClean="0"/>
              <a:t>、サービス</a:t>
            </a:r>
            <a:r>
              <a:rPr lang="ja-JP" altLang="en-US" b="1" dirty="0"/>
              <a:t>提供に</a:t>
            </a:r>
            <a:r>
              <a:rPr lang="ja-JP" altLang="en-US" b="1" dirty="0" smtClean="0"/>
              <a:t>ついて</a:t>
            </a:r>
            <a:r>
              <a:rPr lang="ja-JP" altLang="en-US" b="1" dirty="0"/>
              <a:t>の配慮や工夫＞</a:t>
            </a:r>
          </a:p>
          <a:p>
            <a:pPr marL="615879" indent="-342900">
              <a:lnSpc>
                <a:spcPct val="100000"/>
              </a:lnSpc>
              <a:buFont typeface="Wingdings" panose="05000000000000000000" pitchFamily="2" charset="2"/>
              <a:buChar char="l"/>
            </a:pPr>
            <a:r>
              <a:rPr lang="ja-JP" altLang="en-US" dirty="0" smtClean="0"/>
              <a:t>館内</a:t>
            </a:r>
            <a:r>
              <a:rPr lang="ja-JP" altLang="en-US" dirty="0"/>
              <a:t>放送を文字化したり、電光表示板で表示したりすること</a:t>
            </a:r>
          </a:p>
          <a:p>
            <a:pPr marL="615879" indent="-342900">
              <a:lnSpc>
                <a:spcPct val="100000"/>
              </a:lnSpc>
              <a:buFont typeface="Wingdings" panose="05000000000000000000" pitchFamily="2" charset="2"/>
              <a:buChar char="l"/>
            </a:pPr>
            <a:r>
              <a:rPr lang="ja-JP" altLang="en-US" dirty="0" smtClean="0"/>
              <a:t>必要</a:t>
            </a:r>
            <a:r>
              <a:rPr lang="ja-JP" altLang="en-US" dirty="0"/>
              <a:t>に応じて、手話通訳や要約筆記者を配置すること</a:t>
            </a:r>
          </a:p>
          <a:p>
            <a:pPr marL="615879" indent="-342900">
              <a:lnSpc>
                <a:spcPct val="100000"/>
              </a:lnSpc>
              <a:buFont typeface="Wingdings" panose="05000000000000000000" pitchFamily="2" charset="2"/>
              <a:buChar char="l"/>
            </a:pPr>
            <a:r>
              <a:rPr lang="ja-JP" altLang="en-US" dirty="0" smtClean="0"/>
              <a:t>口話</a:t>
            </a:r>
            <a:r>
              <a:rPr lang="ja-JP" altLang="en-US" dirty="0"/>
              <a:t>が読めるようマスクを外して話をすること</a:t>
            </a:r>
          </a:p>
          <a:p>
            <a:pPr marL="615879" indent="-342900">
              <a:lnSpc>
                <a:spcPct val="100000"/>
              </a:lnSpc>
              <a:buFont typeface="Wingdings" panose="05000000000000000000" pitchFamily="2" charset="2"/>
              <a:buChar char="l"/>
            </a:pPr>
            <a:r>
              <a:rPr lang="en-US" altLang="ja-JP" dirty="0" smtClean="0"/>
              <a:t>ICT</a:t>
            </a:r>
            <a:r>
              <a:rPr lang="ja-JP" altLang="en-US" dirty="0"/>
              <a:t>（コンピューター等の情報通信技術）を活用した</a:t>
            </a:r>
            <a:r>
              <a:rPr lang="ja-JP" altLang="en-US" dirty="0" smtClean="0"/>
              <a:t>コミュニケーション</a:t>
            </a:r>
            <a:r>
              <a:rPr lang="ja-JP" altLang="en-US" dirty="0"/>
              <a:t>機器（データを点字に変換して表示する、音声を文字変換する、</a:t>
            </a:r>
            <a:r>
              <a:rPr lang="ja-JP" altLang="en-US" dirty="0" smtClean="0"/>
              <a:t>表示</a:t>
            </a:r>
            <a:r>
              <a:rPr lang="ja-JP" altLang="en-US" dirty="0"/>
              <a:t>された絵などを選択することができる機器など）を設置すること</a:t>
            </a:r>
          </a:p>
          <a:p>
            <a:pPr marL="615879" indent="-342900">
              <a:lnSpc>
                <a:spcPct val="100000"/>
              </a:lnSpc>
              <a:buFont typeface="Wingdings" panose="05000000000000000000" pitchFamily="2" charset="2"/>
              <a:buChar char="l"/>
            </a:pPr>
            <a:endParaRPr lang="ja-JP" altLang="en-US" dirty="0"/>
          </a:p>
          <a:p>
            <a:pPr marL="272982" indent="0">
              <a:lnSpc>
                <a:spcPct val="100000"/>
              </a:lnSpc>
              <a:buNone/>
            </a:pPr>
            <a:endParaRPr lang="en-US" altLang="ja-JP" dirty="0"/>
          </a:p>
          <a:p>
            <a:pPr marL="272982" indent="0">
              <a:lnSpc>
                <a:spcPct val="100000"/>
              </a:lnSpc>
              <a:buNone/>
            </a:pPr>
            <a:endParaRPr lang="en-US" altLang="ja-JP" dirty="0">
              <a:solidFill>
                <a:srgbClr val="FF0000"/>
              </a:solidFill>
            </a:endParaRPr>
          </a:p>
          <a:p>
            <a:pPr marL="272982" indent="0">
              <a:lnSpc>
                <a:spcPct val="100000"/>
              </a:lnSpc>
              <a:buNone/>
            </a:pPr>
            <a:endParaRPr lang="en-US" altLang="ja-JP" dirty="0"/>
          </a:p>
          <a:p>
            <a:pPr marL="272982" indent="0">
              <a:lnSpc>
                <a:spcPct val="100000"/>
              </a:lnSpc>
              <a:buNone/>
            </a:pPr>
            <a:endParaRPr lang="en-US" altLang="ja-JP" dirty="0"/>
          </a:p>
          <a:p>
            <a:pPr marL="272982" indent="0">
              <a:lnSpc>
                <a:spcPct val="100000"/>
              </a:lnSpc>
              <a:buNone/>
            </a:pPr>
            <a:endParaRPr lang="en-US" altLang="ja-JP" kern="100" dirty="0">
              <a:cs typeface="Times New Roman"/>
            </a:endParaRPr>
          </a:p>
        </p:txBody>
      </p:sp>
      <p:sp>
        <p:nvSpPr>
          <p:cNvPr id="5" name="タイトル 4"/>
          <p:cNvSpPr txBox="1">
            <a:spLocks/>
          </p:cNvSpPr>
          <p:nvPr/>
        </p:nvSpPr>
        <p:spPr>
          <a:xfrm>
            <a:off x="1139871" y="208212"/>
            <a:ext cx="5482421"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pPr marL="0" marR="0" lvl="0" indent="0" algn="ctr" defTabSz="95624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合理的配慮の具体例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j-cs"/>
              </a:rPr>
              <a:t>②</a:t>
            </a: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「障害者差別解消法福祉事業者向け</a:t>
            </a:r>
            <a:endParaRPr kumimoji="1" lang="en-US" altLang="ja-JP"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rPr>
              <a:t>ガイドライン」（厚生労働省</a:t>
            </a:r>
            <a:r>
              <a:rPr kumimoji="1" lang="ja-JP" altLang="en-US" sz="3000" b="0" i="0" u="none" strike="noStrike" kern="1200" cap="small" spc="0" normalizeH="0" baseline="0" noProof="0" dirty="0" smtClean="0">
                <a:ln>
                  <a:noFill/>
                </a:ln>
                <a:solidFill>
                  <a:srgbClr val="344068"/>
                </a:solidFill>
                <a:effectLst/>
                <a:uLnTx/>
                <a:uFillTx/>
                <a:latin typeface="メイリオ" panose="020B0604030504040204" pitchFamily="50" charset="-128"/>
                <a:ea typeface="メイリオ" panose="020B0604030504040204" pitchFamily="50" charset="-128"/>
                <a:cs typeface="+mj-cs"/>
              </a:rPr>
              <a:t>）より</a:t>
            </a:r>
            <a:endParaRPr kumimoji="1" lang="ja-JP" altLang="en-US" sz="3000" b="0" i="0" u="none" strike="noStrike" kern="1200" cap="small" spc="0" normalizeH="0" baseline="0" noProof="0" dirty="0">
              <a:ln>
                <a:noFill/>
              </a:ln>
              <a:solidFill>
                <a:srgbClr val="344068"/>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3480811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089" y="941728"/>
            <a:ext cx="10058400" cy="950524"/>
          </a:xfrm>
        </p:spPr>
        <p:txBody>
          <a:bodyPr/>
          <a:lstStyle/>
          <a:p>
            <a:pPr algn="ctr"/>
            <a:r>
              <a:rPr lang="ja-JP" altLang="en-US" dirty="0" smtClean="0">
                <a:solidFill>
                  <a:schemeClr val="tx1">
                    <a:lumMod val="85000"/>
                    <a:lumOff val="15000"/>
                  </a:schemeClr>
                </a:solidFill>
              </a:rPr>
              <a:t>建設的対話における留意点</a:t>
            </a:r>
            <a:endParaRPr kumimoji="1" lang="ja-JP" altLang="en-US" dirty="0">
              <a:solidFill>
                <a:schemeClr val="tx1">
                  <a:lumMod val="85000"/>
                  <a:lumOff val="15000"/>
                </a:schemeClr>
              </a:solidFill>
            </a:endParaRPr>
          </a:p>
        </p:txBody>
      </p:sp>
      <p:graphicFrame>
        <p:nvGraphicFramePr>
          <p:cNvPr id="4" name="コンテンツ プレースホルダー 6"/>
          <p:cNvGraphicFramePr>
            <a:graphicFrameLocks/>
          </p:cNvGraphicFramePr>
          <p:nvPr>
            <p:extLst>
              <p:ext uri="{D42A27DB-BD31-4B8C-83A1-F6EECF244321}">
                <p14:modId xmlns:p14="http://schemas.microsoft.com/office/powerpoint/2010/main" val="4282737339"/>
              </p:ext>
            </p:extLst>
          </p:nvPr>
        </p:nvGraphicFramePr>
        <p:xfrm>
          <a:off x="2205542" y="1734407"/>
          <a:ext cx="11689976" cy="607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コンテンツ プレースホルダー 2"/>
          <p:cNvSpPr>
            <a:spLocks noGrp="1"/>
          </p:cNvSpPr>
          <p:nvPr>
            <p:ph idx="1"/>
          </p:nvPr>
        </p:nvSpPr>
        <p:spPr>
          <a:xfrm>
            <a:off x="702372" y="2355399"/>
            <a:ext cx="11143264" cy="3989379"/>
          </a:xfrm>
        </p:spPr>
        <p:txBody>
          <a:bodyPr>
            <a:normAutofit/>
          </a:bodyPr>
          <a:lstStyle/>
          <a:p>
            <a:pPr>
              <a:lnSpc>
                <a:spcPts val="2901"/>
              </a:lnSpc>
              <a:buFont typeface="Wingdings" panose="05000000000000000000" pitchFamily="2" charset="2"/>
              <a:buChar char="u"/>
            </a:pPr>
            <a:r>
              <a:rPr lang="ja-JP" altLang="en-US" sz="2800" b="1" dirty="0"/>
              <a:t> </a:t>
            </a:r>
            <a:r>
              <a:rPr lang="ja-JP" altLang="en-US" sz="2800" b="1" dirty="0" smtClean="0">
                <a:solidFill>
                  <a:schemeClr val="tx2"/>
                </a:solidFill>
              </a:rPr>
              <a:t>「もし何かあったら</a:t>
            </a:r>
            <a:r>
              <a:rPr lang="en-US" altLang="ja-JP" sz="2800" b="1" dirty="0">
                <a:solidFill>
                  <a:schemeClr val="tx2"/>
                </a:solidFill>
              </a:rPr>
              <a:t>…</a:t>
            </a:r>
            <a:r>
              <a:rPr lang="ja-JP" altLang="en-US" sz="2800" b="1" dirty="0" smtClean="0">
                <a:solidFill>
                  <a:schemeClr val="tx2"/>
                </a:solidFill>
              </a:rPr>
              <a:t>」</a:t>
            </a:r>
            <a:r>
              <a:rPr lang="en-US" altLang="ja-JP" sz="2800" b="1" dirty="0" smtClean="0"/>
              <a:t> </a:t>
            </a:r>
            <a:r>
              <a:rPr lang="ja-JP" altLang="en-US" sz="2800" b="1" dirty="0">
                <a:solidFill>
                  <a:schemeClr val="tx2"/>
                </a:solidFill>
              </a:rPr>
              <a:t>「</a:t>
            </a:r>
            <a:r>
              <a:rPr lang="ja-JP" altLang="en-US" sz="2800" b="1" dirty="0" smtClean="0">
                <a:solidFill>
                  <a:schemeClr val="tx2"/>
                </a:solidFill>
              </a:rPr>
              <a:t>今まで駄目だったから</a:t>
            </a:r>
            <a:r>
              <a:rPr lang="en-US" altLang="ja-JP" sz="2800" b="1" dirty="0" smtClean="0">
                <a:solidFill>
                  <a:schemeClr val="tx2"/>
                </a:solidFill>
              </a:rPr>
              <a:t>…</a:t>
            </a:r>
            <a:r>
              <a:rPr lang="ja-JP" altLang="en-US" sz="2800" b="1" dirty="0" smtClean="0">
                <a:solidFill>
                  <a:schemeClr val="tx2"/>
                </a:solidFill>
              </a:rPr>
              <a:t>」</a:t>
            </a:r>
            <a:endParaRPr lang="en-US" altLang="ja-JP" sz="2800" b="1" dirty="0" smtClean="0">
              <a:solidFill>
                <a:schemeClr val="tx2"/>
              </a:solidFill>
            </a:endParaRPr>
          </a:p>
          <a:p>
            <a:pPr marL="0" indent="0">
              <a:lnSpc>
                <a:spcPts val="2901"/>
              </a:lnSpc>
              <a:buNone/>
            </a:pPr>
            <a:r>
              <a:rPr lang="ja-JP" altLang="en-US" sz="2800" b="1" dirty="0">
                <a:solidFill>
                  <a:schemeClr val="tx2"/>
                </a:solidFill>
              </a:rPr>
              <a:t>　</a:t>
            </a:r>
            <a:r>
              <a:rPr lang="ja-JP" altLang="en-US" sz="2800" b="1" dirty="0" smtClean="0">
                <a:solidFill>
                  <a:schemeClr val="tx2"/>
                </a:solidFill>
              </a:rPr>
              <a:t>　　　　　　</a:t>
            </a:r>
            <a:r>
              <a:rPr lang="ja-JP" altLang="en-US" sz="2800" b="1" dirty="0">
                <a:solidFill>
                  <a:schemeClr val="tx2"/>
                </a:solidFill>
              </a:rPr>
              <a:t>　</a:t>
            </a:r>
            <a:r>
              <a:rPr lang="ja-JP" altLang="en-US" sz="2800" b="1" dirty="0" smtClean="0">
                <a:solidFill>
                  <a:schemeClr val="tx2"/>
                </a:solidFill>
              </a:rPr>
              <a:t>　　　　　　　　  の理由では絶対に</a:t>
            </a:r>
            <a:r>
              <a:rPr lang="ja-JP" altLang="en-US" sz="3600" b="1" u="sng" dirty="0" smtClean="0">
                <a:solidFill>
                  <a:srgbClr val="C00000"/>
                </a:solidFill>
              </a:rPr>
              <a:t>ダメ！！</a:t>
            </a:r>
            <a:endParaRPr lang="en-US" altLang="ja-JP" sz="3600" b="1" u="sng" dirty="0" smtClean="0">
              <a:solidFill>
                <a:srgbClr val="C00000"/>
              </a:solidFill>
            </a:endParaRPr>
          </a:p>
          <a:p>
            <a:pPr>
              <a:lnSpc>
                <a:spcPct val="100000"/>
              </a:lnSpc>
              <a:buFont typeface="Wingdings" panose="05000000000000000000" pitchFamily="2" charset="2"/>
              <a:buChar char="u"/>
            </a:pPr>
            <a:r>
              <a:rPr lang="ja-JP" altLang="en-US" sz="2800" b="1" dirty="0" smtClean="0">
                <a:solidFill>
                  <a:schemeClr val="tx2"/>
                </a:solidFill>
              </a:rPr>
              <a:t>　申出のあった方法では、対応が難しい場合でも、お互いが持って</a:t>
            </a:r>
            <a:r>
              <a:rPr lang="en-US" altLang="ja-JP" sz="2800" b="1" dirty="0" smtClean="0">
                <a:solidFill>
                  <a:schemeClr val="tx2"/>
                </a:solidFill>
              </a:rPr>
              <a:t/>
            </a:r>
            <a:br>
              <a:rPr lang="en-US" altLang="ja-JP" sz="2800" b="1" dirty="0" smtClean="0">
                <a:solidFill>
                  <a:schemeClr val="tx2"/>
                </a:solidFill>
              </a:rPr>
            </a:br>
            <a:r>
              <a:rPr lang="ja-JP" altLang="en-US" sz="2800" b="1" dirty="0">
                <a:solidFill>
                  <a:schemeClr val="tx2"/>
                </a:solidFill>
              </a:rPr>
              <a:t>　</a:t>
            </a:r>
            <a:r>
              <a:rPr lang="ja-JP" altLang="en-US" sz="2800" b="1" dirty="0" smtClean="0">
                <a:solidFill>
                  <a:schemeClr val="tx2"/>
                </a:solidFill>
              </a:rPr>
              <a:t>いる情報や意見を伝えあいましょう</a:t>
            </a:r>
            <a:r>
              <a:rPr lang="en-US" altLang="ja-JP" sz="2800" b="1" dirty="0" smtClean="0">
                <a:solidFill>
                  <a:schemeClr val="tx2"/>
                </a:solidFill>
              </a:rPr>
              <a:t/>
            </a:r>
            <a:br>
              <a:rPr lang="en-US" altLang="ja-JP" sz="2800" b="1" dirty="0" smtClean="0">
                <a:solidFill>
                  <a:schemeClr val="tx2"/>
                </a:solidFill>
              </a:rPr>
            </a:br>
            <a:endParaRPr lang="en-US" altLang="ja-JP" sz="2800" dirty="0" smtClean="0">
              <a:solidFill>
                <a:schemeClr val="accent1"/>
              </a:solidFill>
            </a:endParaRPr>
          </a:p>
          <a:p>
            <a:pPr marL="0" indent="0">
              <a:lnSpc>
                <a:spcPts val="2901"/>
              </a:lnSpc>
              <a:buNone/>
            </a:pPr>
            <a:r>
              <a:rPr lang="ja-JP" altLang="en-US" sz="2800" dirty="0" smtClean="0">
                <a:solidFill>
                  <a:schemeClr val="accent1"/>
                </a:solidFill>
              </a:rPr>
              <a:t>➡</a:t>
            </a:r>
            <a:r>
              <a:rPr lang="ja-JP" altLang="en-US" sz="2800" dirty="0" smtClean="0"/>
              <a:t>　</a:t>
            </a:r>
            <a:r>
              <a:rPr lang="ja-JP" altLang="en-US" sz="2400" dirty="0" smtClean="0"/>
              <a:t>漠然としたリスクでは断る理由になりません。</a:t>
            </a:r>
            <a:r>
              <a:rPr lang="en-US" altLang="ja-JP" sz="2400" dirty="0" smtClean="0"/>
              <a:t/>
            </a:r>
            <a:br>
              <a:rPr lang="en-US" altLang="ja-JP" sz="2400" dirty="0" smtClean="0"/>
            </a:br>
            <a:r>
              <a:rPr lang="ja-JP" altLang="en-US" sz="2400" dirty="0" smtClean="0"/>
              <a:t>　　 どのようなリスクが生じ、そのリスク低減のために</a:t>
            </a:r>
            <a:r>
              <a:rPr lang="en-US" altLang="ja-JP" sz="2400" dirty="0" smtClean="0"/>
              <a:t/>
            </a:r>
            <a:br>
              <a:rPr lang="en-US" altLang="ja-JP" sz="2400" dirty="0" smtClean="0"/>
            </a:br>
            <a:r>
              <a:rPr lang="ja-JP" altLang="en-US" sz="2400" dirty="0" smtClean="0"/>
              <a:t>　　 どのような対応ができるのか、具体的に検討する必要があります</a:t>
            </a:r>
            <a:r>
              <a:rPr lang="ja-JP" altLang="en-US" sz="2800" dirty="0" smtClean="0"/>
              <a:t>。　</a:t>
            </a:r>
            <a:endParaRPr lang="ja-JP" altLang="en-US" sz="2800" dirty="0"/>
          </a:p>
        </p:txBody>
      </p:sp>
    </p:spTree>
    <p:extLst>
      <p:ext uri="{BB962C8B-B14F-4D97-AF65-F5344CB8AC3E}">
        <p14:creationId xmlns:p14="http://schemas.microsoft.com/office/powerpoint/2010/main" val="140957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982638" y="3439237"/>
            <a:ext cx="10132101" cy="2620370"/>
          </a:xfrm>
          <a:prstGeom prst="rect">
            <a:avLst/>
          </a:prstGeom>
          <a:solidFill>
            <a:srgbClr val="FED2EC"/>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endParaRPr lang="ja-JP" altLang="en-US" sz="1600" dirty="0">
              <a:solidFill>
                <a:prstClr val="black"/>
              </a:solidFill>
            </a:endParaRPr>
          </a:p>
        </p:txBody>
      </p:sp>
      <p:sp>
        <p:nvSpPr>
          <p:cNvPr id="2" name="タイトル 1"/>
          <p:cNvSpPr>
            <a:spLocks noGrp="1"/>
          </p:cNvSpPr>
          <p:nvPr>
            <p:ph type="title"/>
          </p:nvPr>
        </p:nvSpPr>
        <p:spPr>
          <a:xfrm>
            <a:off x="-1825749" y="782450"/>
            <a:ext cx="10058400" cy="950524"/>
          </a:xfrm>
        </p:spPr>
        <p:txBody>
          <a:bodyPr/>
          <a:lstStyle/>
          <a:p>
            <a:pPr algn="ctr"/>
            <a:r>
              <a:rPr lang="ja-JP" altLang="en-US" dirty="0" smtClean="0"/>
              <a:t>過重な負担とは</a:t>
            </a:r>
            <a:endParaRPr kumimoji="1" lang="ja-JP" altLang="en-US" dirty="0"/>
          </a:p>
        </p:txBody>
      </p:sp>
      <p:sp>
        <p:nvSpPr>
          <p:cNvPr id="8" name="コンテンツ プレースホルダー 2"/>
          <p:cNvSpPr>
            <a:spLocks noGrp="1"/>
          </p:cNvSpPr>
          <p:nvPr>
            <p:ph idx="1"/>
          </p:nvPr>
        </p:nvSpPr>
        <p:spPr>
          <a:xfrm>
            <a:off x="604222" y="1864659"/>
            <a:ext cx="11367246" cy="4374775"/>
          </a:xfrm>
        </p:spPr>
        <p:txBody>
          <a:bodyPr>
            <a:normAutofit fontScale="47500" lnSpcReduction="20000"/>
          </a:bodyPr>
          <a:lstStyle/>
          <a:p>
            <a:pPr>
              <a:lnSpc>
                <a:spcPts val="2901"/>
              </a:lnSpc>
              <a:buFont typeface="Wingdings" panose="05000000000000000000" pitchFamily="2" charset="2"/>
              <a:buChar char="u"/>
            </a:pPr>
            <a:r>
              <a:rPr lang="ja-JP" altLang="en-US" sz="4500" dirty="0" smtClean="0"/>
              <a:t>行政</a:t>
            </a:r>
            <a:r>
              <a:rPr lang="ja-JP" altLang="en-US" sz="4500" dirty="0"/>
              <a:t>機関等及び事業者において、個別の事案ごとに、以下の要素等を考慮し、</a:t>
            </a:r>
            <a:r>
              <a:rPr lang="ja-JP" altLang="en-US" sz="4500" b="1" dirty="0"/>
              <a:t>具体的場面や状況に応じて</a:t>
            </a:r>
            <a:r>
              <a:rPr lang="ja-JP" altLang="en-US" sz="4500" b="1" dirty="0">
                <a:solidFill>
                  <a:schemeClr val="tx2"/>
                </a:solidFill>
              </a:rPr>
              <a:t>総合的</a:t>
            </a:r>
            <a:r>
              <a:rPr lang="ja-JP" altLang="en-US" sz="4500" dirty="0"/>
              <a:t>・</a:t>
            </a:r>
            <a:r>
              <a:rPr lang="ja-JP" altLang="en-US" sz="4500" b="1" dirty="0">
                <a:solidFill>
                  <a:schemeClr val="tx2"/>
                </a:solidFill>
              </a:rPr>
              <a:t>客観的</a:t>
            </a:r>
            <a:r>
              <a:rPr lang="ja-JP" altLang="en-US" sz="4500" b="1" dirty="0"/>
              <a:t>に判断</a:t>
            </a:r>
            <a:r>
              <a:rPr lang="ja-JP" altLang="en-US" sz="4500" dirty="0"/>
              <a:t>することが必要</a:t>
            </a:r>
            <a:r>
              <a:rPr lang="ja-JP" altLang="en-US" sz="4500" dirty="0" smtClean="0"/>
              <a:t>で</a:t>
            </a:r>
            <a:r>
              <a:rPr lang="ja-JP" altLang="en-US" sz="4500" dirty="0"/>
              <a:t>す</a:t>
            </a:r>
            <a:r>
              <a:rPr lang="ja-JP" altLang="en-US" sz="4500" dirty="0" smtClean="0"/>
              <a:t>。</a:t>
            </a:r>
            <a:r>
              <a:rPr lang="ja-JP" altLang="en-US" sz="4500" dirty="0"/>
              <a:t>行政機関等及び事業者は、過重な負担に当たると判断した場合は、</a:t>
            </a:r>
            <a:r>
              <a:rPr lang="ja-JP" altLang="en-US" sz="4500" dirty="0">
                <a:solidFill>
                  <a:schemeClr val="tx2"/>
                </a:solidFill>
              </a:rPr>
              <a:t>障害者に</a:t>
            </a:r>
            <a:r>
              <a:rPr lang="ja-JP" altLang="en-US" sz="4500" b="1" dirty="0">
                <a:solidFill>
                  <a:schemeClr val="tx2"/>
                </a:solidFill>
              </a:rPr>
              <a:t>その理由を説明</a:t>
            </a:r>
            <a:r>
              <a:rPr lang="ja-JP" altLang="en-US" sz="4500" b="1" dirty="0"/>
              <a:t>する</a:t>
            </a:r>
            <a:r>
              <a:rPr lang="ja-JP" altLang="en-US" sz="4500" dirty="0"/>
              <a:t>ものとし、理解を得るよう努めることが</a:t>
            </a:r>
            <a:r>
              <a:rPr lang="ja-JP" altLang="en-US" sz="4500" dirty="0" smtClean="0"/>
              <a:t>望ましいとされています。</a:t>
            </a:r>
            <a:endParaRPr lang="en-US" altLang="ja-JP" sz="4500" dirty="0"/>
          </a:p>
          <a:p>
            <a:pPr marL="0" indent="0">
              <a:lnSpc>
                <a:spcPts val="2901"/>
              </a:lnSpc>
              <a:buNone/>
            </a:pPr>
            <a:r>
              <a:rPr lang="ja-JP" altLang="en-US" sz="4500" dirty="0" smtClean="0">
                <a:solidFill>
                  <a:schemeClr val="accent1"/>
                </a:solidFill>
              </a:rPr>
              <a:t>☞</a:t>
            </a:r>
            <a:r>
              <a:rPr lang="ja-JP" altLang="en-US" sz="4500" dirty="0" smtClean="0"/>
              <a:t>　</a:t>
            </a:r>
            <a:r>
              <a:rPr lang="ja-JP" altLang="en-US" sz="4500" dirty="0">
                <a:solidFill>
                  <a:schemeClr val="accent1"/>
                </a:solidFill>
              </a:rPr>
              <a:t>●</a:t>
            </a:r>
            <a:r>
              <a:rPr lang="ja-JP" altLang="en-US" sz="4500" b="1" dirty="0" smtClean="0">
                <a:solidFill>
                  <a:schemeClr val="tx2"/>
                </a:solidFill>
              </a:rPr>
              <a:t>事務</a:t>
            </a:r>
            <a:r>
              <a:rPr lang="ja-JP" altLang="en-US" sz="4500" b="1" dirty="0">
                <a:solidFill>
                  <a:schemeClr val="tx2"/>
                </a:solidFill>
              </a:rPr>
              <a:t>・事業への影響の程度</a:t>
            </a:r>
            <a:r>
              <a:rPr lang="ja-JP" altLang="en-US" sz="4500" dirty="0"/>
              <a:t>（事務・事業の目的・内容・機能を損なうか否か）</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実現</a:t>
            </a:r>
            <a:r>
              <a:rPr lang="ja-JP" altLang="en-US" sz="4500" b="1" dirty="0">
                <a:solidFill>
                  <a:schemeClr val="tx2"/>
                </a:solidFill>
              </a:rPr>
              <a:t>可能性の程度</a:t>
            </a:r>
            <a:r>
              <a:rPr lang="ja-JP" altLang="en-US" sz="4500" dirty="0"/>
              <a:t>（物理的・技術的制約、人的・体制上の制約）</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費用</a:t>
            </a:r>
            <a:r>
              <a:rPr lang="ja-JP" altLang="en-US" sz="4500" b="1" dirty="0">
                <a:solidFill>
                  <a:schemeClr val="tx2"/>
                </a:solidFill>
              </a:rPr>
              <a:t>・負担の程度</a:t>
            </a:r>
          </a:p>
          <a:p>
            <a:pPr marL="0" indent="0">
              <a:lnSpc>
                <a:spcPts val="2901"/>
              </a:lnSpc>
              <a:buNone/>
            </a:pPr>
            <a:r>
              <a:rPr lang="ja-JP" altLang="en-US" sz="4500" dirty="0" smtClean="0"/>
              <a:t>　　</a:t>
            </a:r>
            <a:r>
              <a:rPr lang="ja-JP" altLang="en-US" sz="4500" dirty="0" smtClean="0">
                <a:solidFill>
                  <a:schemeClr val="accent1"/>
                </a:solidFill>
              </a:rPr>
              <a:t>●</a:t>
            </a:r>
            <a:r>
              <a:rPr lang="ja-JP" altLang="en-US" sz="4500" b="1" dirty="0" smtClean="0">
                <a:solidFill>
                  <a:schemeClr val="tx2"/>
                </a:solidFill>
              </a:rPr>
              <a:t>事務・事業規模</a:t>
            </a:r>
          </a:p>
          <a:p>
            <a:pPr marL="0" indent="0">
              <a:lnSpc>
                <a:spcPts val="2901"/>
              </a:lnSpc>
              <a:buNone/>
            </a:pPr>
            <a:r>
              <a:rPr lang="ja-JP" altLang="en-US" sz="4500" dirty="0" smtClean="0"/>
              <a:t>　</a:t>
            </a:r>
            <a:r>
              <a:rPr lang="ja-JP" altLang="en-US" sz="4500" dirty="0" smtClean="0">
                <a:solidFill>
                  <a:schemeClr val="accent1"/>
                </a:solidFill>
              </a:rPr>
              <a:t>　●</a:t>
            </a:r>
            <a:r>
              <a:rPr lang="ja-JP" altLang="en-US" sz="4500" b="1" dirty="0" smtClean="0">
                <a:solidFill>
                  <a:schemeClr val="tx2"/>
                </a:solidFill>
              </a:rPr>
              <a:t>財政・財務状況</a:t>
            </a:r>
          </a:p>
          <a:p>
            <a:pPr marL="0" indent="0">
              <a:lnSpc>
                <a:spcPts val="2901"/>
              </a:lnSpc>
              <a:buNone/>
            </a:pPr>
            <a:endParaRPr lang="ja-JP" altLang="en-US" sz="2800" dirty="0"/>
          </a:p>
        </p:txBody>
      </p:sp>
    </p:spTree>
    <p:extLst>
      <p:ext uri="{BB962C8B-B14F-4D97-AF65-F5344CB8AC3E}">
        <p14:creationId xmlns:p14="http://schemas.microsoft.com/office/powerpoint/2010/main" val="169447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191353"/>
            <a:ext cx="10058400" cy="1450757"/>
          </a:xfrm>
        </p:spPr>
        <p:txBody>
          <a:bodyPr/>
          <a:lstStyle/>
          <a:p>
            <a:r>
              <a:rPr lang="ja-JP" altLang="en-US" dirty="0" smtClean="0"/>
              <a:t>事業</a:t>
            </a:r>
            <a:r>
              <a:rPr lang="ja-JP" altLang="en-US" dirty="0"/>
              <a:t>分野ごとの対応指針について</a:t>
            </a:r>
            <a:endParaRPr kumimoji="1" lang="ja-JP" altLang="en-US" dirty="0"/>
          </a:p>
        </p:txBody>
      </p:sp>
      <p:sp>
        <p:nvSpPr>
          <p:cNvPr id="3" name="コンテンツ プレースホルダー 2"/>
          <p:cNvSpPr>
            <a:spLocks noGrp="1"/>
          </p:cNvSpPr>
          <p:nvPr>
            <p:ph idx="1"/>
          </p:nvPr>
        </p:nvSpPr>
        <p:spPr>
          <a:xfrm>
            <a:off x="1097279" y="1942075"/>
            <a:ext cx="3925097" cy="4049292"/>
          </a:xfrm>
        </p:spPr>
        <p:txBody>
          <a:bodyPr>
            <a:normAutofit/>
          </a:bodyPr>
          <a:lstStyle/>
          <a:p>
            <a:pPr marL="0" indent="0">
              <a:lnSpc>
                <a:spcPct val="150000"/>
              </a:lnSpc>
              <a:buNone/>
            </a:pPr>
            <a:r>
              <a:rPr lang="ja-JP" altLang="en-US" dirty="0" smtClean="0"/>
              <a:t>　国</a:t>
            </a:r>
            <a:r>
              <a:rPr lang="ja-JP" altLang="en-US" dirty="0"/>
              <a:t>の各府省庁は、会社やお店などの事業者が適切に対応できるようにするため、不当な差別的取扱いや合理的配慮の具体例を盛り込んだ「指針（ガイドライン）」を各事務事業分野ごとに作成</a:t>
            </a:r>
            <a:r>
              <a:rPr lang="ja-JP" altLang="en-US" dirty="0" smtClean="0"/>
              <a:t>しており</a:t>
            </a:r>
            <a:r>
              <a:rPr lang="ja-JP" altLang="en-US" dirty="0"/>
              <a:t>、事業者はこれに従い主体的に取り組むことが</a:t>
            </a:r>
            <a:r>
              <a:rPr lang="ja-JP" altLang="en-US" dirty="0" smtClean="0"/>
              <a:t>求められる</a:t>
            </a:r>
            <a:endParaRPr lang="ja-JP" altLang="en-US" dirty="0"/>
          </a:p>
        </p:txBody>
      </p:sp>
      <p:sp>
        <p:nvSpPr>
          <p:cNvPr id="4" name="コンテンツ プレースホルダー 2"/>
          <p:cNvSpPr txBox="1">
            <a:spLocks/>
          </p:cNvSpPr>
          <p:nvPr/>
        </p:nvSpPr>
        <p:spPr>
          <a:xfrm>
            <a:off x="5519155" y="2003491"/>
            <a:ext cx="5636524" cy="1340210"/>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指針</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が掲載されている</a:t>
            </a:r>
            <a:r>
              <a:rPr lang="ja-JP" altLang="ja-JP" sz="2000" dirty="0">
                <a:solidFill>
                  <a:schemeClr val="tx1">
                    <a:lumMod val="75000"/>
                    <a:lumOff val="25000"/>
                  </a:schemeClr>
                </a:solidFill>
                <a:latin typeface="メイリオ" panose="020B0604030504040204" pitchFamily="50" charset="-128"/>
                <a:ea typeface="メイリオ" panose="020B0604030504040204" pitchFamily="50" charset="-128"/>
              </a:rPr>
              <a:t>内閣府のホームページ</a:t>
            </a:r>
          </a:p>
          <a:p>
            <a:pPr marL="0" indent="0">
              <a:buNone/>
            </a:pP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hlinkClick r:id="rId2"/>
              </a:rPr>
              <a:t>http</a:t>
            </a:r>
            <a: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hlinkClick r:id="rId2"/>
              </a:rPr>
              <a:t>://</a:t>
            </a:r>
            <a:r>
              <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hlinkClick r:id="rId2"/>
              </a:rPr>
              <a:t>www8.cao.go.jp/shougai/suishin/sabekai.html</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5519155" y="3343701"/>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例</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国土交通省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不動産、設計等業、鉄道事業、</a:t>
            </a: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旅行業等）</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厚生労働省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（福祉事業者、衛生事業者、医療関係事業者等）</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1"/>
              </a:buClr>
              <a:buFont typeface="Wingdings" panose="05000000000000000000" pitchFamily="2" charset="2"/>
              <a:buChar char="l"/>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文部科学省</a:t>
            </a:r>
            <a:endParaRPr lang="en-US" altLang="ja-JP" sz="200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buClr>
                <a:schemeClr val="accent1"/>
              </a:buClr>
              <a:buNone/>
            </a:pPr>
            <a:r>
              <a:rPr lang="ja-JP" altLang="en-US" sz="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教育、スポーツ、文化芸術分野等）</a:t>
            </a:r>
          </a:p>
        </p:txBody>
      </p:sp>
    </p:spTree>
    <p:extLst>
      <p:ext uri="{BB962C8B-B14F-4D97-AF65-F5344CB8AC3E}">
        <p14:creationId xmlns:p14="http://schemas.microsoft.com/office/powerpoint/2010/main" val="363671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474" y="1600002"/>
            <a:ext cx="3618411" cy="1356359"/>
          </a:xfrm>
        </p:spPr>
        <p:txBody>
          <a:bodyPr anchor="t">
            <a:normAutofit/>
          </a:bodyPr>
          <a:lstStyle/>
          <a:p>
            <a:r>
              <a:rPr lang="ja-JP" altLang="en-US" sz="4400" b="1" dirty="0" smtClean="0"/>
              <a:t>差別</a:t>
            </a:r>
            <a:r>
              <a:rPr lang="ja-JP" altLang="en-US" sz="4400" b="1" dirty="0"/>
              <a:t>相談</a:t>
            </a:r>
            <a:r>
              <a:rPr lang="ja-JP" altLang="en-US" sz="4400" b="1" dirty="0" smtClean="0"/>
              <a:t>の</a:t>
            </a:r>
            <a:r>
              <a:rPr lang="ja-JP" altLang="en-US" sz="4400" b="1" dirty="0"/>
              <a:t>例</a:t>
            </a:r>
            <a:endParaRPr kumimoji="1" lang="ja-JP" altLang="en-US" sz="4400" b="1" dirty="0"/>
          </a:p>
        </p:txBody>
      </p:sp>
      <p:sp>
        <p:nvSpPr>
          <p:cNvPr id="3" name="コンテンツ プレースホルダー 2"/>
          <p:cNvSpPr>
            <a:spLocks noGrp="1"/>
          </p:cNvSpPr>
          <p:nvPr>
            <p:ph idx="1"/>
          </p:nvPr>
        </p:nvSpPr>
        <p:spPr/>
        <p:txBody>
          <a:bodyPr/>
          <a:lstStyle/>
          <a:p>
            <a:endParaRPr kumimoji="1" lang="ja-JP" altLang="en-US"/>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95508087"/>
              </p:ext>
            </p:extLst>
          </p:nvPr>
        </p:nvGraphicFramePr>
        <p:xfrm>
          <a:off x="4514849" y="361949"/>
          <a:ext cx="7502979" cy="6115053"/>
        </p:xfrm>
        <a:graphic>
          <a:graphicData uri="http://schemas.openxmlformats.org/drawingml/2006/table">
            <a:tbl>
              <a:tblPr firstRow="1" bandRow="1">
                <a:tableStyleId>{00A15C55-8517-42AA-B614-E9B94910E393}</a:tableStyleId>
              </a:tblPr>
              <a:tblGrid>
                <a:gridCol w="3529558">
                  <a:extLst>
                    <a:ext uri="{9D8B030D-6E8A-4147-A177-3AD203B41FA5}">
                      <a16:colId xmlns:a16="http://schemas.microsoft.com/office/drawing/2014/main" val="20000"/>
                    </a:ext>
                  </a:extLst>
                </a:gridCol>
                <a:gridCol w="3973421">
                  <a:extLst>
                    <a:ext uri="{9D8B030D-6E8A-4147-A177-3AD203B41FA5}">
                      <a16:colId xmlns:a16="http://schemas.microsoft.com/office/drawing/2014/main" val="20001"/>
                    </a:ext>
                  </a:extLst>
                </a:gridCol>
              </a:tblGrid>
              <a:tr h="650768">
                <a:tc>
                  <a:txBody>
                    <a:bodyPr/>
                    <a:lstStyle/>
                    <a:p>
                      <a:r>
                        <a:rPr kumimoji="1" lang="ja-JP" altLang="en-US" sz="1600" dirty="0" smtClean="0">
                          <a:latin typeface="メイリオ" panose="020B0604030504040204" pitchFamily="50" charset="-128"/>
                          <a:ea typeface="メイリオ" panose="020B0604030504040204" pitchFamily="50" charset="-128"/>
                        </a:rPr>
                        <a:t>相談内容</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smtClean="0">
                          <a:latin typeface="メイリオ" panose="020B0604030504040204" pitchFamily="50" charset="-128"/>
                          <a:ea typeface="メイリオ" panose="020B0604030504040204" pitchFamily="50" charset="-128"/>
                        </a:rPr>
                        <a:t>対応内容</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0"/>
                  </a:ext>
                </a:extLst>
              </a:tr>
              <a:tr h="1105066">
                <a:tc>
                  <a:txBody>
                    <a:bodyPr/>
                    <a:lstStyle/>
                    <a:p>
                      <a:r>
                        <a:rPr kumimoji="1" lang="ja-JP" altLang="en-US" sz="1600" dirty="0" smtClean="0">
                          <a:latin typeface="メイリオ" panose="020B0604030504040204" pitchFamily="50" charset="-128"/>
                          <a:ea typeface="メイリオ" panose="020B0604030504040204" pitchFamily="50" charset="-128"/>
                        </a:rPr>
                        <a:t>聴覚障がいのため、電話申込ができない</a:t>
                      </a: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今後</a:t>
                      </a:r>
                      <a:r>
                        <a:rPr lang="ja-JP" altLang="en-US" sz="1600" u="none" strike="noStrike" dirty="0" smtClean="0">
                          <a:effectLst/>
                          <a:latin typeface="メイリオ" panose="020B0604030504040204" pitchFamily="50" charset="-128"/>
                          <a:ea typeface="メイリオ" panose="020B0604030504040204" pitchFamily="50" charset="-128"/>
                        </a:rPr>
                        <a:t>、施設</a:t>
                      </a:r>
                      <a:r>
                        <a:rPr lang="ja-JP" altLang="en-US" sz="1600" u="none" strike="noStrike" dirty="0">
                          <a:effectLst/>
                          <a:latin typeface="メイリオ" panose="020B0604030504040204" pitchFamily="50" charset="-128"/>
                          <a:ea typeface="メイリオ" panose="020B0604030504040204" pitchFamily="50" charset="-128"/>
                        </a:rPr>
                        <a:t>と協議のうえ</a:t>
                      </a:r>
                      <a:r>
                        <a:rPr lang="ja-JP" altLang="en-US" sz="1600" u="none" strike="noStrike" dirty="0" smtClean="0">
                          <a:effectLst/>
                          <a:latin typeface="メイリオ" panose="020B0604030504040204" pitchFamily="50" charset="-128"/>
                          <a:ea typeface="メイリオ" panose="020B0604030504040204" pitchFamily="50" charset="-128"/>
                        </a:rPr>
                        <a:t>、</a:t>
                      </a:r>
                      <a:r>
                        <a:rPr lang="en-US" altLang="ja-JP" sz="1600" u="none" strike="noStrike" dirty="0" smtClean="0">
                          <a:effectLst/>
                          <a:latin typeface="メイリオ" panose="020B0604030504040204" pitchFamily="50" charset="-128"/>
                          <a:ea typeface="メイリオ" panose="020B0604030504040204" pitchFamily="50" charset="-128"/>
                        </a:rPr>
                        <a:t>FAX</a:t>
                      </a:r>
                      <a:r>
                        <a:rPr lang="ja-JP" altLang="en-US" sz="1600" u="none" strike="noStrike" dirty="0">
                          <a:effectLst/>
                          <a:latin typeface="メイリオ" panose="020B0604030504040204" pitchFamily="50" charset="-128"/>
                          <a:ea typeface="メイリオ" panose="020B0604030504040204" pitchFamily="50" charset="-128"/>
                        </a:rPr>
                        <a:t>・メールでの申し込みを可能として</a:t>
                      </a:r>
                      <a:r>
                        <a:rPr lang="ja-JP" altLang="en-US" sz="1600" u="none" strike="noStrike" dirty="0" smtClean="0">
                          <a:effectLst/>
                          <a:latin typeface="メイリオ" panose="020B0604030504040204" pitchFamily="50" charset="-128"/>
                          <a:ea typeface="メイリオ" panose="020B0604030504040204" pitchFamily="50" charset="-128"/>
                        </a:rPr>
                        <a:t>いく</a:t>
                      </a:r>
                      <a:endPar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1"/>
                  </a:ext>
                </a:extLst>
              </a:tr>
              <a:tr h="1105066">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視覚障がい者の方から、協議会の資料を事前にデータでいただきたいとの相談を受けた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協議会の資料を事前送付する際、紙ベースに加えて、データ</a:t>
                      </a:r>
                      <a:r>
                        <a:rPr lang="ja-JP" altLang="en-US" sz="1600" u="none" strike="noStrike" dirty="0" smtClean="0">
                          <a:effectLst/>
                          <a:latin typeface="メイリオ" panose="020B0604030504040204" pitchFamily="50" charset="-128"/>
                          <a:ea typeface="メイリオ" panose="020B0604030504040204" pitchFamily="50" charset="-128"/>
                        </a:rPr>
                        <a:t>で送付することにした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2"/>
                  </a:ext>
                </a:extLst>
              </a:tr>
              <a:tr h="1044021">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視覚障がいのため、会議の時</a:t>
                      </a:r>
                      <a:r>
                        <a:rPr lang="ja-JP" altLang="en-US" sz="1600" u="none" strike="noStrike" dirty="0">
                          <a:effectLst/>
                          <a:latin typeface="メイリオ" panose="020B0604030504040204" pitchFamily="50" charset="-128"/>
                          <a:ea typeface="メイリオ" panose="020B0604030504040204" pitchFamily="50" charset="-128"/>
                        </a:rPr>
                        <a:t>に用意した席札</a:t>
                      </a:r>
                      <a:r>
                        <a:rPr lang="ja-JP" altLang="en-US" sz="1600" u="none" strike="noStrike" dirty="0" smtClean="0">
                          <a:effectLst/>
                          <a:latin typeface="メイリオ" panose="020B0604030504040204" pitchFamily="50" charset="-128"/>
                          <a:ea typeface="メイリオ" panose="020B0604030504040204" pitchFamily="50" charset="-128"/>
                        </a:rPr>
                        <a:t>が見づらい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席札のフォントを、明朝体からゴシック体へ変更した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r h="1105066">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知的障がいのため、漢字の資料が読めない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algn="l" fontAlgn="ctr"/>
                      <a:r>
                        <a:rPr lang="ja-JP" altLang="en-US" sz="1600" u="none" strike="noStrike" dirty="0" smtClean="0">
                          <a:effectLst/>
                          <a:latin typeface="メイリオ" panose="020B0604030504040204" pitchFamily="50" charset="-128"/>
                          <a:ea typeface="メイリオ" panose="020B0604030504040204" pitchFamily="50" charset="-128"/>
                        </a:rPr>
                        <a:t>できる限り、文書にはふりがなを振る。ふりがなを付けることができない場合は、ふりがなを振ったメモを添付する</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4"/>
                  </a:ext>
                </a:extLst>
              </a:tr>
              <a:tr h="1105066">
                <a:tc>
                  <a:txBody>
                    <a:bodyPr/>
                    <a:lstStyle/>
                    <a:p>
                      <a:pPr algn="l" fontAlgn="ct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盲導犬を連れ入店しようとしたところ、入店を断られた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障害者差別解消法及び補助犬法に該当し盲導犬は事業者は入店を受け入れる必要がある旨、店に説明した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6" name="コンテンツ プレースホルダー 2"/>
          <p:cNvSpPr txBox="1">
            <a:spLocks noGrp="1"/>
          </p:cNvSpPr>
          <p:nvPr>
            <p:ph type="body" sz="half" idx="2"/>
          </p:nvPr>
        </p:nvSpPr>
        <p:spPr>
          <a:xfrm>
            <a:off x="202474" y="2442949"/>
            <a:ext cx="3714433" cy="3892536"/>
          </a:xfrm>
          <a:prstGeom prst="rect">
            <a:avLst/>
          </a:prstGeom>
          <a:solidFill>
            <a:srgbClr val="FED2EC"/>
          </a:solidFill>
          <a:ln>
            <a:noFill/>
          </a:ln>
        </p:spPr>
        <p:txBody>
          <a:bodyPr vert="horz" lIns="68580" tIns="34290" rIns="68580" bIns="34290" rtlCol="0" anchor="ctr"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2000"/>
              </a:lnSpc>
              <a:spcBef>
                <a:spcPts val="0"/>
              </a:spcBef>
              <a:buNone/>
            </a:pPr>
            <a:r>
              <a:rPr lang="en-US" altLang="ja-JP" sz="24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相談窓口</a:t>
            </a:r>
            <a:r>
              <a:rPr lang="en-US" altLang="ja-JP" sz="2000" b="1" dirty="0" smtClean="0">
                <a:latin typeface="メイリオ" panose="020B0604030504040204" pitchFamily="50" charset="-128"/>
                <a:ea typeface="メイリオ" panose="020B0604030504040204" pitchFamily="50" charset="-128"/>
              </a:rPr>
              <a:t>】</a:t>
            </a:r>
          </a:p>
          <a:p>
            <a:pPr marL="0" indent="0">
              <a:lnSpc>
                <a:spcPts val="2000"/>
              </a:lnSpc>
              <a:spcBef>
                <a:spcPts val="0"/>
              </a:spcBef>
              <a:buNone/>
            </a:pPr>
            <a:endParaRPr lang="en-US" altLang="ja-JP" b="1"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区立</a:t>
            </a:r>
            <a:r>
              <a:rPr lang="ja-JP" altLang="en-US" b="1" dirty="0">
                <a:latin typeface="メイリオ" panose="020B0604030504040204" pitchFamily="50" charset="-128"/>
                <a:ea typeface="メイリオ" panose="020B0604030504040204" pitchFamily="50" charset="-128"/>
              </a:rPr>
              <a:t>学校・区立幼稚園以外の</a:t>
            </a:r>
            <a:r>
              <a:rPr lang="ja-JP" altLang="en-US" b="1" dirty="0" smtClean="0">
                <a:latin typeface="メイリオ" panose="020B0604030504040204" pitchFamily="50" charset="-128"/>
                <a:ea typeface="メイリオ" panose="020B0604030504040204" pitchFamily="50" charset="-128"/>
              </a:rPr>
              <a:t>相談</a:t>
            </a:r>
            <a:endParaRPr lang="en-US" altLang="ja-JP" b="1"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err="1" smtClean="0">
                <a:latin typeface="メイリオ" panose="020B0604030504040204" pitchFamily="50" charset="-128"/>
                <a:ea typeface="メイリオ" panose="020B0604030504040204" pitchFamily="50" charset="-128"/>
              </a:rPr>
              <a:t>障がい</a:t>
            </a:r>
            <a:r>
              <a:rPr lang="ja-JP" altLang="en-US" b="1" dirty="0" smtClean="0">
                <a:latin typeface="メイリオ" panose="020B0604030504040204" pitchFamily="50" charset="-128"/>
                <a:ea typeface="メイリオ" panose="020B0604030504040204" pitchFamily="50" charset="-128"/>
              </a:rPr>
              <a:t>政策課 自立支援係</a:t>
            </a:r>
            <a:endParaRPr lang="ja-JP" altLang="en-US" b="1"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dirty="0" smtClean="0">
                <a:latin typeface="メイリオ" panose="020B0604030504040204" pitchFamily="50" charset="-128"/>
                <a:ea typeface="メイリオ" panose="020B0604030504040204" pitchFamily="50" charset="-128"/>
              </a:rPr>
              <a:t>電話：</a:t>
            </a:r>
            <a:r>
              <a:rPr lang="en-US" altLang="ja-JP" dirty="0" smtClean="0">
                <a:latin typeface="メイリオ" panose="020B0604030504040204" pitchFamily="50" charset="-128"/>
                <a:ea typeface="メイリオ" panose="020B0604030504040204" pitchFamily="50" charset="-128"/>
              </a:rPr>
              <a:t>03-3579-2089</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en-US" altLang="ja-JP" dirty="0" smtClean="0">
                <a:latin typeface="メイリオ" panose="020B0604030504040204" pitchFamily="50" charset="-128"/>
                <a:ea typeface="メイリオ" panose="020B0604030504040204" pitchFamily="50" charset="-128"/>
              </a:rPr>
              <a:t>FAX</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03-3579-4159</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endParaRPr lang="en-US" altLang="ja-JP" dirty="0" smtClean="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区立</a:t>
            </a:r>
            <a:r>
              <a:rPr lang="ja-JP" altLang="en-US" b="1" dirty="0">
                <a:latin typeface="メイリオ" panose="020B0604030504040204" pitchFamily="50" charset="-128"/>
                <a:ea typeface="メイリオ" panose="020B0604030504040204" pitchFamily="50" charset="-128"/>
              </a:rPr>
              <a:t>学校・区立幼稚園の相談</a:t>
            </a:r>
          </a:p>
          <a:p>
            <a:pPr marL="0" indent="0">
              <a:lnSpc>
                <a:spcPts val="2000"/>
              </a:lnSpc>
              <a:spcBef>
                <a:spcPts val="0"/>
              </a:spcBef>
              <a:buNone/>
            </a:pPr>
            <a:r>
              <a:rPr lang="ja-JP" altLang="en-US" b="1" dirty="0" smtClean="0">
                <a:latin typeface="メイリオ" panose="020B0604030504040204" pitchFamily="50" charset="-128"/>
                <a:ea typeface="メイリオ" panose="020B0604030504040204" pitchFamily="50" charset="-128"/>
              </a:rPr>
              <a:t>教育</a:t>
            </a:r>
            <a:r>
              <a:rPr lang="ja-JP" altLang="en-US" b="1" dirty="0">
                <a:latin typeface="メイリオ" panose="020B0604030504040204" pitchFamily="50" charset="-128"/>
                <a:ea typeface="メイリオ" panose="020B0604030504040204" pitchFamily="50" charset="-128"/>
              </a:rPr>
              <a:t>総務課 庶務係</a:t>
            </a:r>
          </a:p>
          <a:p>
            <a:pPr marL="0" indent="0">
              <a:lnSpc>
                <a:spcPts val="2000"/>
              </a:lnSpc>
              <a:spcBef>
                <a:spcPts val="0"/>
              </a:spcBef>
              <a:buNone/>
            </a:pPr>
            <a:r>
              <a:rPr lang="ja-JP" altLang="en-US" dirty="0" smtClean="0">
                <a:latin typeface="メイリオ" panose="020B0604030504040204" pitchFamily="50" charset="-128"/>
                <a:ea typeface="メイリオ" panose="020B0604030504040204" pitchFamily="50" charset="-128"/>
              </a:rPr>
              <a:t>電話：</a:t>
            </a:r>
            <a:r>
              <a:rPr lang="en-US" altLang="ja-JP" dirty="0" smtClean="0">
                <a:latin typeface="メイリオ" panose="020B0604030504040204" pitchFamily="50" charset="-128"/>
                <a:ea typeface="メイリオ" panose="020B0604030504040204" pitchFamily="50" charset="-128"/>
              </a:rPr>
              <a:t>03-3579-2603</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r>
              <a:rPr lang="en-US" altLang="ja-JP" dirty="0" smtClean="0">
                <a:latin typeface="メイリオ" panose="020B0604030504040204" pitchFamily="50" charset="-128"/>
                <a:ea typeface="メイリオ" panose="020B0604030504040204" pitchFamily="50" charset="-128"/>
              </a:rPr>
              <a:t>FAX</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03-3579-4214</a:t>
            </a:r>
            <a:endParaRPr lang="en-US" altLang="ja-JP" dirty="0">
              <a:latin typeface="メイリオ" panose="020B0604030504040204" pitchFamily="50" charset="-128"/>
              <a:ea typeface="メイリオ" panose="020B0604030504040204" pitchFamily="50" charset="-128"/>
            </a:endParaRPr>
          </a:p>
          <a:p>
            <a:pPr marL="0" indent="0">
              <a:lnSpc>
                <a:spcPts val="2000"/>
              </a:lnSpc>
              <a:spcBef>
                <a:spcPts val="0"/>
              </a:spcBef>
              <a:buNone/>
            </a:pP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459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6336" y="772976"/>
            <a:ext cx="10058400" cy="1027847"/>
          </a:xfrm>
        </p:spPr>
        <p:txBody>
          <a:bodyPr>
            <a:normAutofit/>
          </a:bodyPr>
          <a:lstStyle/>
          <a:p>
            <a:r>
              <a:rPr lang="ja-JP" altLang="en-US" dirty="0"/>
              <a:t>最後</a:t>
            </a:r>
            <a:r>
              <a:rPr lang="ja-JP" altLang="en-US" dirty="0" smtClean="0"/>
              <a:t>に</a:t>
            </a:r>
            <a:r>
              <a:rPr lang="en-US" altLang="ja-JP" dirty="0" smtClean="0"/>
              <a:t>…</a:t>
            </a:r>
            <a:r>
              <a:rPr lang="ja-JP" altLang="en-US" dirty="0"/>
              <a:t>　</a:t>
            </a:r>
            <a:r>
              <a:rPr lang="ja-JP" altLang="en-US" dirty="0" smtClean="0"/>
              <a:t>　　</a:t>
            </a:r>
            <a:endParaRPr kumimoji="1" lang="ja-JP" altLang="en-US" dirty="0"/>
          </a:p>
        </p:txBody>
      </p:sp>
      <p:sp>
        <p:nvSpPr>
          <p:cNvPr id="3" name="コンテンツ プレースホルダー 2"/>
          <p:cNvSpPr>
            <a:spLocks noGrp="1"/>
          </p:cNvSpPr>
          <p:nvPr>
            <p:ph idx="1"/>
          </p:nvPr>
        </p:nvSpPr>
        <p:spPr>
          <a:xfrm>
            <a:off x="978543" y="1800823"/>
            <a:ext cx="10736580" cy="2954845"/>
          </a:xfrm>
        </p:spPr>
        <p:txBody>
          <a:bodyPr/>
          <a:lstStyle/>
          <a:p>
            <a:pPr>
              <a:lnSpc>
                <a:spcPts val="2800"/>
              </a:lnSpc>
              <a:spcBef>
                <a:spcPts val="1200"/>
              </a:spcBef>
              <a:buFont typeface="Wingdings" panose="05000000000000000000" pitchFamily="2" charset="2"/>
              <a:buChar char="u"/>
            </a:pPr>
            <a:r>
              <a:rPr lang="ja-JP" altLang="en-US" sz="2800" b="1" dirty="0" smtClean="0"/>
              <a:t>参考資料　</a:t>
            </a:r>
            <a:r>
              <a:rPr lang="ja-JP" altLang="en-US" sz="2800" b="1" dirty="0" err="1" smtClean="0"/>
              <a:t>板橋区障がい</a:t>
            </a:r>
            <a:r>
              <a:rPr lang="ja-JP" altLang="en-US" sz="2800" b="1" dirty="0" smtClean="0"/>
              <a:t>者実態調査報告書（</a:t>
            </a:r>
            <a:r>
              <a:rPr lang="en-US" altLang="ja-JP" sz="2800" b="1" dirty="0" smtClean="0"/>
              <a:t>R5.3</a:t>
            </a:r>
            <a:r>
              <a:rPr lang="ja-JP" altLang="en-US" sz="2800" b="1" dirty="0" smtClean="0"/>
              <a:t>より）</a:t>
            </a:r>
            <a:endParaRPr lang="ja-JP" altLang="en-US" sz="2800" b="1" dirty="0"/>
          </a:p>
          <a:p>
            <a:pPr>
              <a:lnSpc>
                <a:spcPts val="2800"/>
              </a:lnSpc>
              <a:spcBef>
                <a:spcPts val="1200"/>
              </a:spcBef>
              <a:buFont typeface="Wingdings" panose="05000000000000000000" pitchFamily="2" charset="2"/>
              <a:buChar char="u"/>
            </a:pPr>
            <a:endParaRPr lang="en-US" altLang="ja-JP" dirty="0" smtClean="0"/>
          </a:p>
          <a:p>
            <a:pPr marL="0" indent="0">
              <a:lnSpc>
                <a:spcPts val="2800"/>
              </a:lnSpc>
              <a:spcBef>
                <a:spcPts val="1200"/>
              </a:spcBef>
              <a:buNone/>
            </a:pPr>
            <a:endParaRPr lang="en-US" altLang="ja-JP" dirty="0"/>
          </a:p>
          <a:p>
            <a:pPr marL="0" indent="0">
              <a:lnSpc>
                <a:spcPts val="2800"/>
              </a:lnSpc>
              <a:spcBef>
                <a:spcPts val="1200"/>
              </a:spcBef>
              <a:buNone/>
            </a:pPr>
            <a:endParaRPr lang="ja-JP" altLang="en-US" dirty="0"/>
          </a:p>
          <a:p>
            <a:pPr marL="0" indent="0">
              <a:lnSpc>
                <a:spcPts val="2800"/>
              </a:lnSpc>
              <a:spcBef>
                <a:spcPts val="1200"/>
              </a:spcBef>
              <a:buNone/>
            </a:pPr>
            <a:endParaRPr lang="ja-JP" altLang="en-US" dirty="0"/>
          </a:p>
        </p:txBody>
      </p:sp>
      <p:sp>
        <p:nvSpPr>
          <p:cNvPr id="6" name="コンテンツ プレースホルダー 2"/>
          <p:cNvSpPr txBox="1">
            <a:spLocks/>
          </p:cNvSpPr>
          <p:nvPr/>
        </p:nvSpPr>
        <p:spPr>
          <a:xfrm>
            <a:off x="583097" y="2397100"/>
            <a:ext cx="11054236" cy="1430415"/>
          </a:xfrm>
          <a:prstGeom prst="rect">
            <a:avLst/>
          </a:prstGeom>
          <a:solidFill>
            <a:schemeClr val="bg1"/>
          </a:solidFill>
          <a:ln>
            <a:no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r>
              <a:rPr lang="ja-JP" altLang="en-US" sz="2400" b="1" dirty="0" smtClean="0">
                <a:solidFill>
                  <a:schemeClr val="tx1">
                    <a:lumMod val="85000"/>
                    <a:lumOff val="15000"/>
                  </a:schemeClr>
                </a:solidFill>
              </a:rPr>
              <a:t>～</a:t>
            </a:r>
            <a:r>
              <a:rPr lang="ja-JP" altLang="en-US" sz="2400" b="1" dirty="0" err="1" smtClean="0">
                <a:solidFill>
                  <a:schemeClr val="tx1">
                    <a:lumMod val="85000"/>
                    <a:lumOff val="15000"/>
                  </a:schemeClr>
                </a:solidFill>
              </a:rPr>
              <a:t>障がい</a:t>
            </a:r>
            <a:r>
              <a:rPr lang="ja-JP" altLang="en-US" sz="2400" b="1" dirty="0" smtClean="0">
                <a:solidFill>
                  <a:schemeClr val="tx1">
                    <a:lumMod val="85000"/>
                    <a:lumOff val="15000"/>
                  </a:schemeClr>
                </a:solidFill>
              </a:rPr>
              <a:t>者差別の経験～</a:t>
            </a:r>
            <a:endParaRPr lang="en-US" altLang="ja-JP" sz="2400" b="1" dirty="0" smtClean="0">
              <a:solidFill>
                <a:schemeClr val="tx1">
                  <a:lumMod val="85000"/>
                  <a:lumOff val="15000"/>
                </a:schemeClr>
              </a:solidFill>
            </a:endParaRPr>
          </a:p>
          <a:p>
            <a:pPr marL="292608" lvl="1" indent="0" algn="r">
              <a:lnSpc>
                <a:spcPts val="1500"/>
              </a:lnSpc>
              <a:spcBef>
                <a:spcPts val="1200"/>
              </a:spcBef>
              <a:buFont typeface="Calibri" pitchFamily="34" charset="0"/>
              <a:buNone/>
            </a:pPr>
            <a:r>
              <a:rPr lang="ja-JP" altLang="en-US" sz="2400" b="1" dirty="0" smtClean="0">
                <a:solidFill>
                  <a:schemeClr val="tx1">
                    <a:lumMod val="85000"/>
                    <a:lumOff val="15000"/>
                  </a:schemeClr>
                </a:solidFill>
              </a:rPr>
              <a:t>　障がいがあることで、差別を感じたり嫌な思いをしたことがありますか。</a:t>
            </a:r>
            <a:endParaRPr lang="en-US" altLang="ja-JP" sz="2400" b="1" dirty="0" smtClean="0">
              <a:solidFill>
                <a:schemeClr val="tx1">
                  <a:lumMod val="85000"/>
                  <a:lumOff val="15000"/>
                </a:schemeClr>
              </a:solidFill>
            </a:endParaRPr>
          </a:p>
          <a:p>
            <a:pPr marL="292608" lvl="1" indent="0" algn="r">
              <a:lnSpc>
                <a:spcPts val="1500"/>
              </a:lnSpc>
              <a:spcBef>
                <a:spcPts val="1200"/>
              </a:spcBef>
              <a:buFont typeface="Calibri" pitchFamily="34" charset="0"/>
              <a:buNone/>
            </a:pPr>
            <a:r>
              <a:rPr lang="ja-JP" altLang="en-US" sz="1400" b="1" dirty="0" smtClean="0">
                <a:solidFill>
                  <a:schemeClr val="tx1">
                    <a:lumMod val="85000"/>
                    <a:lumOff val="15000"/>
                  </a:schemeClr>
                </a:solidFill>
              </a:rPr>
              <a:t>（板橋区在住の障がい者、障がい児の方を</a:t>
            </a:r>
            <a:r>
              <a:rPr lang="en-US" altLang="ja-JP" sz="1400" b="1" dirty="0" smtClean="0">
                <a:solidFill>
                  <a:schemeClr val="tx1">
                    <a:lumMod val="85000"/>
                    <a:lumOff val="15000"/>
                  </a:schemeClr>
                </a:solidFill>
              </a:rPr>
              <a:t>6,000</a:t>
            </a:r>
            <a:r>
              <a:rPr lang="ja-JP" altLang="en-US" sz="1400" b="1" dirty="0" smtClean="0">
                <a:solidFill>
                  <a:schemeClr val="tx1">
                    <a:lumMod val="85000"/>
                    <a:lumOff val="15000"/>
                  </a:schemeClr>
                </a:solidFill>
              </a:rPr>
              <a:t>件 無作為抽出）</a:t>
            </a:r>
            <a:endParaRPr lang="en-US" altLang="ja-JP" sz="2400" b="1" dirty="0" smtClean="0">
              <a:solidFill>
                <a:schemeClr val="tx1">
                  <a:lumMod val="85000"/>
                  <a:lumOff val="15000"/>
                </a:schemeClr>
              </a:solidFill>
            </a:endParaRPr>
          </a:p>
        </p:txBody>
      </p:sp>
      <p:sp>
        <p:nvSpPr>
          <p:cNvPr id="7" name="コンテンツ プレースホルダー 2"/>
          <p:cNvSpPr txBox="1">
            <a:spLocks/>
          </p:cNvSpPr>
          <p:nvPr/>
        </p:nvSpPr>
        <p:spPr>
          <a:xfrm>
            <a:off x="1056336" y="3977954"/>
            <a:ext cx="10580995" cy="1713162"/>
          </a:xfrm>
          <a:prstGeom prst="rect">
            <a:avLst/>
          </a:prstGeom>
          <a:solidFill>
            <a:srgbClr val="FFCCCC"/>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r>
              <a:rPr lang="en-US" altLang="ja-JP" sz="3600" b="1" dirty="0" smtClean="0">
                <a:solidFill>
                  <a:schemeClr val="tx1"/>
                </a:solidFill>
              </a:rPr>
              <a:t>『</a:t>
            </a:r>
            <a:r>
              <a:rPr lang="ja-JP" altLang="en-US" sz="3600" b="1" dirty="0" smtClean="0">
                <a:solidFill>
                  <a:schemeClr val="tx1"/>
                </a:solidFill>
              </a:rPr>
              <a:t>差別経験あり</a:t>
            </a:r>
            <a:r>
              <a:rPr lang="en-US" altLang="ja-JP" sz="3600" b="1" dirty="0" smtClean="0">
                <a:solidFill>
                  <a:schemeClr val="tx1"/>
                </a:solidFill>
              </a:rPr>
              <a:t>』</a:t>
            </a:r>
            <a:r>
              <a:rPr lang="ja-JP" altLang="en-US" sz="2400" b="1" dirty="0" smtClean="0">
                <a:solidFill>
                  <a:schemeClr val="tx1">
                    <a:lumMod val="85000"/>
                    <a:lumOff val="15000"/>
                  </a:schemeClr>
                </a:solidFill>
              </a:rPr>
              <a:t>と回答した人は</a:t>
            </a:r>
            <a:r>
              <a:rPr lang="ja-JP" altLang="en-US" sz="2400" b="1" dirty="0" smtClean="0">
                <a:solidFill>
                  <a:schemeClr val="tx1"/>
                </a:solidFill>
              </a:rPr>
              <a:t>、</a:t>
            </a:r>
            <a:r>
              <a:rPr lang="en-US" altLang="ja-JP" sz="4000" b="1" dirty="0" smtClean="0">
                <a:solidFill>
                  <a:schemeClr val="tx1"/>
                </a:solidFill>
              </a:rPr>
              <a:t>6</a:t>
            </a:r>
            <a:r>
              <a:rPr lang="ja-JP" altLang="en-US" sz="4000" b="1" dirty="0" smtClean="0">
                <a:solidFill>
                  <a:schemeClr val="tx1"/>
                </a:solidFill>
              </a:rPr>
              <a:t>割</a:t>
            </a:r>
            <a:r>
              <a:rPr lang="ja-JP" altLang="en-US" sz="2400" b="1" dirty="0" smtClean="0">
                <a:solidFill>
                  <a:schemeClr val="tx1"/>
                </a:solidFill>
              </a:rPr>
              <a:t>。</a:t>
            </a:r>
            <a:endParaRPr lang="en-US" altLang="ja-JP" sz="2400" b="1" dirty="0" smtClean="0">
              <a:solidFill>
                <a:schemeClr val="tx1"/>
              </a:solidFill>
            </a:endParaRPr>
          </a:p>
          <a:p>
            <a:pPr marL="292608" lvl="1" indent="0">
              <a:lnSpc>
                <a:spcPts val="1500"/>
              </a:lnSpc>
              <a:spcBef>
                <a:spcPts val="1200"/>
              </a:spcBef>
              <a:buFont typeface="Calibri" pitchFamily="34" charset="0"/>
              <a:buNone/>
            </a:pPr>
            <a:r>
              <a:rPr lang="ja-JP" altLang="en-US" sz="2400" b="1" dirty="0">
                <a:solidFill>
                  <a:schemeClr val="tx1"/>
                </a:solidFill>
              </a:rPr>
              <a:t>　</a:t>
            </a:r>
            <a:r>
              <a:rPr lang="en-US" altLang="ja-JP" sz="2400" b="1" dirty="0" smtClean="0"/>
              <a:t>※</a:t>
            </a:r>
            <a:r>
              <a:rPr lang="ja-JP" altLang="en-US" sz="2400" b="1" dirty="0" smtClean="0"/>
              <a:t>そのうち、知的</a:t>
            </a:r>
            <a:r>
              <a:rPr lang="ja-JP" altLang="en-US" sz="2400" b="1" dirty="0" err="1" smtClean="0"/>
              <a:t>障がい</a:t>
            </a:r>
            <a:r>
              <a:rPr lang="ja-JP" altLang="en-US" sz="2400" b="1" dirty="0" smtClean="0"/>
              <a:t>、発達障がいは、</a:t>
            </a:r>
            <a:r>
              <a:rPr lang="en-US" altLang="ja-JP" sz="2400" b="1" dirty="0" smtClean="0"/>
              <a:t>6</a:t>
            </a:r>
            <a:r>
              <a:rPr lang="ja-JP" altLang="en-US" sz="2400" b="1" dirty="0" smtClean="0"/>
              <a:t>割以上。</a:t>
            </a:r>
            <a:endParaRPr lang="ja-JP" altLang="en-US" sz="2400" b="1" dirty="0"/>
          </a:p>
        </p:txBody>
      </p:sp>
    </p:spTree>
    <p:extLst>
      <p:ext uri="{BB962C8B-B14F-4D97-AF65-F5344CB8AC3E}">
        <p14:creationId xmlns:p14="http://schemas.microsoft.com/office/powerpoint/2010/main" val="224273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758952"/>
            <a:ext cx="10313670" cy="3566160"/>
          </a:xfrm>
        </p:spPr>
        <p:txBody>
          <a:bodyPr>
            <a:normAutofit/>
          </a:bodyPr>
          <a:lstStyle/>
          <a:p>
            <a:r>
              <a:rPr lang="ja-JP" altLang="en-US" dirty="0" smtClean="0">
                <a:solidFill>
                  <a:schemeClr val="tx1">
                    <a:lumMod val="75000"/>
                    <a:lumOff val="25000"/>
                  </a:schemeClr>
                </a:solidFill>
              </a:rPr>
              <a:t>障</a:t>
            </a:r>
            <a:r>
              <a:rPr lang="ja-JP" altLang="en-US" dirty="0">
                <a:solidFill>
                  <a:schemeClr val="tx1">
                    <a:lumMod val="75000"/>
                    <a:lumOff val="25000"/>
                  </a:schemeClr>
                </a:solidFill>
              </a:rPr>
              <a:t>害</a:t>
            </a:r>
            <a:r>
              <a:rPr lang="ja-JP" altLang="en-US" dirty="0" smtClean="0">
                <a:solidFill>
                  <a:schemeClr val="tx1">
                    <a:lumMod val="75000"/>
                    <a:lumOff val="25000"/>
                  </a:schemeClr>
                </a:solidFill>
              </a:rPr>
              <a:t>者虐待防止法について</a:t>
            </a:r>
            <a:endParaRPr kumimoji="1" lang="ja-JP" altLang="en-US" sz="2400" dirty="0">
              <a:solidFill>
                <a:schemeClr val="tx1">
                  <a:lumMod val="75000"/>
                  <a:lumOff val="25000"/>
                </a:schemeClr>
              </a:solidFill>
            </a:endParaRPr>
          </a:p>
        </p:txBody>
      </p:sp>
      <p:sp>
        <p:nvSpPr>
          <p:cNvPr id="3" name="サブタイトル 2"/>
          <p:cNvSpPr>
            <a:spLocks noGrp="1"/>
          </p:cNvSpPr>
          <p:nvPr>
            <p:ph type="subTitle" idx="1"/>
          </p:nvPr>
        </p:nvSpPr>
        <p:spPr>
          <a:xfrm>
            <a:off x="1100051" y="4455621"/>
            <a:ext cx="10058400" cy="852979"/>
          </a:xfrm>
        </p:spPr>
        <p:txBody>
          <a:bodyPr>
            <a:normAutofit fontScale="92500" lnSpcReduction="10000"/>
          </a:bodyPr>
          <a:lstStyle/>
          <a:p>
            <a:pPr lvl="0">
              <a:buClr>
                <a:srgbClr val="1CADE4"/>
              </a:buClr>
            </a:pPr>
            <a:r>
              <a:rPr lang="ja-JP" altLang="en-US" dirty="0">
                <a:solidFill>
                  <a:srgbClr val="344068"/>
                </a:solidFill>
              </a:rPr>
              <a:t>令和</a:t>
            </a:r>
            <a:r>
              <a:rPr lang="en-US" altLang="ja-JP" dirty="0">
                <a:solidFill>
                  <a:srgbClr val="344068"/>
                </a:solidFill>
              </a:rPr>
              <a:t>5</a:t>
            </a:r>
            <a:r>
              <a:rPr lang="ja-JP" altLang="en-US" dirty="0">
                <a:solidFill>
                  <a:srgbClr val="344068"/>
                </a:solidFill>
              </a:rPr>
              <a:t>年度　障害者総合支援法関係事業者説明会</a:t>
            </a:r>
            <a:endParaRPr lang="en-US" altLang="ja-JP" dirty="0">
              <a:solidFill>
                <a:srgbClr val="344068"/>
              </a:solidFill>
            </a:endParaRPr>
          </a:p>
          <a:p>
            <a:pPr lvl="0">
              <a:buClr>
                <a:srgbClr val="1CADE4"/>
              </a:buClr>
            </a:pPr>
            <a:r>
              <a:rPr lang="ja-JP" altLang="en-US" dirty="0">
                <a:solidFill>
                  <a:srgbClr val="344068"/>
                </a:solidFill>
              </a:rPr>
              <a:t>福祉部　</a:t>
            </a:r>
            <a:r>
              <a:rPr lang="ja-JP" altLang="en-US" dirty="0" err="1">
                <a:solidFill>
                  <a:srgbClr val="344068"/>
                </a:solidFill>
              </a:rPr>
              <a:t>障がい</a:t>
            </a:r>
            <a:r>
              <a:rPr lang="ja-JP" altLang="en-US" dirty="0">
                <a:solidFill>
                  <a:srgbClr val="344068"/>
                </a:solidFill>
              </a:rPr>
              <a:t>政策課　自立支援係　</a:t>
            </a:r>
          </a:p>
        </p:txBody>
      </p:sp>
    </p:spTree>
    <p:extLst>
      <p:ext uri="{BB962C8B-B14F-4D97-AF65-F5344CB8AC3E}">
        <p14:creationId xmlns:p14="http://schemas.microsoft.com/office/powerpoint/2010/main" val="35321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559131"/>
          </a:xfrm>
        </p:spPr>
        <p:txBody>
          <a:bodyPr>
            <a:normAutofit/>
          </a:bodyPr>
          <a:lstStyle/>
          <a:p>
            <a:pPr>
              <a:lnSpc>
                <a:spcPct val="100000"/>
              </a:lnSpc>
            </a:pPr>
            <a:r>
              <a:rPr lang="ja-JP" altLang="en-US" dirty="0" smtClean="0"/>
              <a:t>障害者差別解消法</a:t>
            </a:r>
            <a:r>
              <a:rPr lang="en-US" altLang="ja-JP" dirty="0"/>
              <a:t/>
            </a:r>
            <a:br>
              <a:rPr lang="en-US" altLang="ja-JP" dirty="0"/>
            </a:br>
            <a:r>
              <a:rPr lang="ja-JP" altLang="en-US" dirty="0"/>
              <a:t>　</a:t>
            </a:r>
            <a:r>
              <a:rPr lang="ja-JP" altLang="en-US" dirty="0" smtClean="0"/>
              <a:t>　　　　　本日の</a:t>
            </a:r>
            <a:r>
              <a:rPr lang="en-US" altLang="ja-JP" dirty="0" smtClean="0"/>
              <a:t>POINT</a:t>
            </a:r>
            <a:endParaRPr kumimoji="1" lang="ja-JP" altLang="en-US" dirty="0"/>
          </a:p>
        </p:txBody>
      </p:sp>
      <p:sp>
        <p:nvSpPr>
          <p:cNvPr id="3" name="コンテンツ プレースホルダー 2"/>
          <p:cNvSpPr>
            <a:spLocks noGrp="1"/>
          </p:cNvSpPr>
          <p:nvPr>
            <p:ph idx="1"/>
          </p:nvPr>
        </p:nvSpPr>
        <p:spPr>
          <a:xfrm>
            <a:off x="1034833" y="1845734"/>
            <a:ext cx="10058400" cy="4023360"/>
          </a:xfrm>
        </p:spPr>
        <p:txBody>
          <a:bodyPr anchor="ctr">
            <a:normAutofit/>
          </a:bodyPr>
          <a:lstStyle/>
          <a:p>
            <a:r>
              <a:rPr lang="ja-JP" altLang="en-US" sz="3600" b="1" dirty="0" smtClean="0">
                <a:solidFill>
                  <a:schemeClr val="tx2"/>
                </a:solidFill>
              </a:rPr>
              <a:t>１　障害者差別解消法の内容</a:t>
            </a:r>
            <a:endParaRPr lang="en-US" altLang="ja-JP" sz="3600" b="1" dirty="0" smtClean="0">
              <a:solidFill>
                <a:schemeClr val="tx2"/>
              </a:solidFill>
            </a:endParaRPr>
          </a:p>
          <a:p>
            <a:endParaRPr kumimoji="1" lang="en-US" altLang="ja-JP" sz="3600" dirty="0">
              <a:solidFill>
                <a:schemeClr val="tx2"/>
              </a:solidFill>
            </a:endParaRPr>
          </a:p>
          <a:p>
            <a:r>
              <a:rPr lang="ja-JP" altLang="en-US" sz="3600" b="1" dirty="0" smtClean="0">
                <a:solidFill>
                  <a:schemeClr val="tx2"/>
                </a:solidFill>
              </a:rPr>
              <a:t>２　不当な差別的取扱いとは</a:t>
            </a:r>
            <a:endParaRPr lang="en-US" altLang="ja-JP" sz="3600" b="1" dirty="0" smtClean="0">
              <a:solidFill>
                <a:schemeClr val="tx2"/>
              </a:solidFill>
            </a:endParaRPr>
          </a:p>
          <a:p>
            <a:r>
              <a:rPr lang="ja-JP" altLang="en-US" sz="3600" b="1" dirty="0">
                <a:solidFill>
                  <a:schemeClr val="tx2"/>
                </a:solidFill>
              </a:rPr>
              <a:t>　</a:t>
            </a:r>
            <a:r>
              <a:rPr lang="ja-JP" altLang="en-US" sz="3600" b="1" dirty="0" smtClean="0">
                <a:solidFill>
                  <a:schemeClr val="tx2"/>
                </a:solidFill>
              </a:rPr>
              <a:t> </a:t>
            </a:r>
            <a:endParaRPr lang="en-US" altLang="ja-JP" sz="3600" b="1" dirty="0">
              <a:solidFill>
                <a:schemeClr val="tx2"/>
              </a:solidFill>
            </a:endParaRPr>
          </a:p>
          <a:p>
            <a:r>
              <a:rPr lang="ja-JP" altLang="en-US" sz="3600" b="1" dirty="0" smtClean="0">
                <a:solidFill>
                  <a:schemeClr val="tx2"/>
                </a:solidFill>
              </a:rPr>
              <a:t>３</a:t>
            </a:r>
            <a:r>
              <a:rPr lang="ja-JP" altLang="en-US" sz="3600" dirty="0" smtClean="0">
                <a:solidFill>
                  <a:schemeClr val="tx2"/>
                </a:solidFill>
              </a:rPr>
              <a:t>　</a:t>
            </a:r>
            <a:r>
              <a:rPr lang="ja-JP" altLang="en-US" sz="3600" b="1" dirty="0" smtClean="0">
                <a:solidFill>
                  <a:schemeClr val="tx2"/>
                </a:solidFill>
              </a:rPr>
              <a:t>合理的配慮の提供</a:t>
            </a:r>
            <a:endParaRPr lang="en-US" altLang="ja-JP" sz="3600" b="1" dirty="0" smtClean="0">
              <a:solidFill>
                <a:schemeClr val="tx2"/>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46" y="1482303"/>
            <a:ext cx="3576281" cy="4667250"/>
          </a:xfrm>
          <a:prstGeom prst="rect">
            <a:avLst/>
          </a:prstGeom>
        </p:spPr>
      </p:pic>
    </p:spTree>
    <p:extLst>
      <p:ext uri="{BB962C8B-B14F-4D97-AF65-F5344CB8AC3E}">
        <p14:creationId xmlns:p14="http://schemas.microsoft.com/office/powerpoint/2010/main" val="95427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559131"/>
          </a:xfrm>
        </p:spPr>
        <p:txBody>
          <a:bodyPr>
            <a:normAutofit/>
          </a:bodyPr>
          <a:lstStyle/>
          <a:p>
            <a:pPr>
              <a:lnSpc>
                <a:spcPct val="100000"/>
              </a:lnSpc>
            </a:pPr>
            <a:r>
              <a:rPr kumimoji="1" lang="ja-JP" altLang="en-US" dirty="0" smtClean="0"/>
              <a:t>障害者虐待防止法</a:t>
            </a:r>
            <a:r>
              <a:rPr kumimoji="1" lang="en-US" altLang="ja-JP" dirty="0" smtClean="0"/>
              <a:t/>
            </a:r>
            <a:br>
              <a:rPr kumimoji="1" lang="en-US" altLang="ja-JP" dirty="0" smtClean="0"/>
            </a:br>
            <a:r>
              <a:rPr kumimoji="1" lang="ja-JP" altLang="en-US" dirty="0" smtClean="0"/>
              <a:t>　　　　　　</a:t>
            </a:r>
            <a:r>
              <a:rPr lang="ja-JP" altLang="en-US" dirty="0" smtClean="0"/>
              <a:t>本日の</a:t>
            </a:r>
            <a:r>
              <a:rPr lang="en-US" altLang="ja-JP" dirty="0" smtClean="0"/>
              <a:t>POINT</a:t>
            </a:r>
            <a:endParaRPr kumimoji="1" lang="ja-JP" altLang="en-US" dirty="0"/>
          </a:p>
        </p:txBody>
      </p:sp>
      <p:sp>
        <p:nvSpPr>
          <p:cNvPr id="3" name="コンテンツ プレースホルダー 2"/>
          <p:cNvSpPr>
            <a:spLocks noGrp="1"/>
          </p:cNvSpPr>
          <p:nvPr>
            <p:ph idx="1"/>
          </p:nvPr>
        </p:nvSpPr>
        <p:spPr/>
        <p:txBody>
          <a:bodyPr anchor="ctr">
            <a:normAutofit/>
          </a:bodyPr>
          <a:lstStyle/>
          <a:p>
            <a:endParaRPr lang="en-US" altLang="ja-JP" sz="3600" b="1" dirty="0" smtClean="0">
              <a:solidFill>
                <a:schemeClr val="tx1">
                  <a:lumMod val="85000"/>
                  <a:lumOff val="15000"/>
                </a:schemeClr>
              </a:solidFill>
            </a:endParaRPr>
          </a:p>
          <a:p>
            <a:r>
              <a:rPr lang="ja-JP" altLang="en-US" sz="3600" b="1" dirty="0" smtClean="0">
                <a:solidFill>
                  <a:srgbClr val="002060"/>
                </a:solidFill>
              </a:rPr>
              <a:t>１ 障</a:t>
            </a:r>
            <a:r>
              <a:rPr lang="ja-JP" altLang="en-US" sz="3600" b="1" dirty="0">
                <a:solidFill>
                  <a:srgbClr val="002060"/>
                </a:solidFill>
              </a:rPr>
              <a:t>害</a:t>
            </a:r>
            <a:r>
              <a:rPr lang="ja-JP" altLang="en-US" sz="3600" b="1" dirty="0" smtClean="0">
                <a:solidFill>
                  <a:srgbClr val="002060"/>
                </a:solidFill>
              </a:rPr>
              <a:t>者</a:t>
            </a:r>
            <a:r>
              <a:rPr lang="ja-JP" altLang="en-US" sz="3600" b="1" dirty="0">
                <a:solidFill>
                  <a:srgbClr val="002060"/>
                </a:solidFill>
              </a:rPr>
              <a:t>虐待</a:t>
            </a:r>
            <a:r>
              <a:rPr lang="ja-JP" altLang="en-US" sz="3600" b="1" dirty="0" smtClean="0">
                <a:solidFill>
                  <a:srgbClr val="002060"/>
                </a:solidFill>
              </a:rPr>
              <a:t>防止法の内容</a:t>
            </a:r>
            <a:endParaRPr lang="en-US" altLang="ja-JP" sz="3600" b="1" dirty="0">
              <a:solidFill>
                <a:srgbClr val="002060"/>
              </a:solidFill>
            </a:endParaRPr>
          </a:p>
          <a:p>
            <a:endParaRPr lang="en-US" altLang="ja-JP" sz="3600" b="1" dirty="0">
              <a:solidFill>
                <a:srgbClr val="002060"/>
              </a:solidFill>
            </a:endParaRPr>
          </a:p>
          <a:p>
            <a:r>
              <a:rPr lang="ja-JP" altLang="en-US" sz="3600" b="1" dirty="0" smtClean="0">
                <a:solidFill>
                  <a:srgbClr val="002060"/>
                </a:solidFill>
              </a:rPr>
              <a:t>２ </a:t>
            </a:r>
            <a:r>
              <a:rPr lang="ja-JP" altLang="en-US" sz="3600" b="1" dirty="0">
                <a:solidFill>
                  <a:srgbClr val="002060"/>
                </a:solidFill>
              </a:rPr>
              <a:t>板橋区の虐待防止体制</a:t>
            </a:r>
            <a:endParaRPr lang="en-US" altLang="ja-JP" sz="3600" b="1" dirty="0">
              <a:solidFill>
                <a:srgbClr val="002060"/>
              </a:solidFill>
            </a:endParaRPr>
          </a:p>
          <a:p>
            <a:endParaRPr lang="en-US" altLang="ja-JP" sz="3600" b="1" dirty="0">
              <a:solidFill>
                <a:srgbClr val="002060"/>
              </a:solidFill>
            </a:endParaRPr>
          </a:p>
          <a:p>
            <a:pPr marL="0" indent="0">
              <a:buNone/>
            </a:pPr>
            <a:r>
              <a:rPr lang="ja-JP" altLang="en-US" sz="3600" b="1" dirty="0">
                <a:solidFill>
                  <a:srgbClr val="002060"/>
                </a:solidFill>
              </a:rPr>
              <a:t> </a:t>
            </a:r>
            <a:r>
              <a:rPr lang="ja-JP" altLang="en-US" sz="3600" b="1" dirty="0" smtClean="0">
                <a:solidFill>
                  <a:srgbClr val="002060"/>
                </a:solidFill>
              </a:rPr>
              <a:t>３ 虐待防止の体制の徹底について</a:t>
            </a:r>
            <a:endParaRPr lang="en-US" altLang="ja-JP" sz="3600" b="1" dirty="0" smtClean="0">
              <a:solidFill>
                <a:srgbClr val="002060"/>
              </a:solidFill>
            </a:endParaRPr>
          </a:p>
          <a:p>
            <a:pPr marL="0" indent="0">
              <a:buNone/>
            </a:pPr>
            <a:endParaRPr lang="en-US" altLang="ja-JP" sz="3600" b="1" dirty="0">
              <a:solidFill>
                <a:srgbClr val="002060"/>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437" y="1205130"/>
            <a:ext cx="3576281" cy="4667250"/>
          </a:xfrm>
          <a:prstGeom prst="rect">
            <a:avLst/>
          </a:prstGeom>
        </p:spPr>
      </p:pic>
    </p:spTree>
    <p:extLst>
      <p:ext uri="{BB962C8B-B14F-4D97-AF65-F5344CB8AC3E}">
        <p14:creationId xmlns:p14="http://schemas.microsoft.com/office/powerpoint/2010/main" val="105029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747783"/>
            <a:ext cx="10058400" cy="994410"/>
          </a:xfrm>
          <a:solidFill>
            <a:schemeClr val="bg1"/>
          </a:solidFill>
          <a:ln w="76200">
            <a:solidFill>
              <a:schemeClr val="tx2">
                <a:alpha val="50000"/>
              </a:schemeClr>
            </a:solidFill>
            <a:prstDash val="solid"/>
          </a:ln>
        </p:spPr>
        <p:txBody>
          <a:bodyPr anchor="b"/>
          <a:lstStyle/>
          <a:p>
            <a:pPr algn="ctr"/>
            <a:r>
              <a:rPr lang="ja-JP" altLang="en-US" i="1" spc="0" dirty="0" smtClean="0">
                <a:ln w="0"/>
                <a:solidFill>
                  <a:schemeClr val="bg2">
                    <a:lumMod val="25000"/>
                  </a:schemeClr>
                </a:solidFill>
              </a:rPr>
              <a:t>１　障害者虐待防止法</a:t>
            </a:r>
            <a:r>
              <a:rPr lang="ja-JP" altLang="en-US" i="1" spc="0" dirty="0">
                <a:ln w="0"/>
                <a:solidFill>
                  <a:schemeClr val="bg2">
                    <a:lumMod val="25000"/>
                  </a:schemeClr>
                </a:solidFill>
              </a:rPr>
              <a:t>とは</a:t>
            </a:r>
            <a:endParaRPr kumimoji="1" lang="ja-JP" altLang="en-US" i="1" spc="0" dirty="0">
              <a:ln w="0"/>
              <a:solidFill>
                <a:schemeClr val="bg2">
                  <a:lumMod val="25000"/>
                </a:schemeClr>
              </a:solidFill>
            </a:endParaRPr>
          </a:p>
        </p:txBody>
      </p:sp>
      <p:sp>
        <p:nvSpPr>
          <p:cNvPr id="3" name="コンテンツ プレースホルダー 2"/>
          <p:cNvSpPr>
            <a:spLocks noGrp="1"/>
          </p:cNvSpPr>
          <p:nvPr>
            <p:ph idx="1"/>
          </p:nvPr>
        </p:nvSpPr>
        <p:spPr>
          <a:xfrm>
            <a:off x="1097279" y="1675376"/>
            <a:ext cx="10298601" cy="4206809"/>
          </a:xfrm>
        </p:spPr>
        <p:txBody>
          <a:bodyPr>
            <a:normAutofit/>
          </a:bodyPr>
          <a:lstStyle/>
          <a:p>
            <a:pPr marL="0" indent="0">
              <a:buNone/>
            </a:pPr>
            <a:endParaRPr lang="en-US" altLang="ja-JP" sz="2400" b="1" dirty="0" smtClean="0">
              <a:solidFill>
                <a:schemeClr val="accent2">
                  <a:lumMod val="50000"/>
                </a:schemeClr>
              </a:solidFill>
            </a:endParaRPr>
          </a:p>
          <a:p>
            <a:pPr>
              <a:buFont typeface="Wingdings" panose="05000000000000000000" pitchFamily="2" charset="2"/>
              <a:buChar char="u"/>
            </a:pPr>
            <a:r>
              <a:rPr lang="ja-JP" altLang="en-US" sz="2800" b="1" dirty="0" smtClean="0">
                <a:solidFill>
                  <a:schemeClr val="tx2"/>
                </a:solidFill>
              </a:rPr>
              <a:t>どういう法律か</a:t>
            </a:r>
            <a:endParaRPr lang="en-US" altLang="ja-JP" sz="2800" b="1" dirty="0" smtClean="0">
              <a:solidFill>
                <a:schemeClr val="tx2"/>
              </a:solidFill>
            </a:endParaRPr>
          </a:p>
          <a:p>
            <a:pPr marL="0" indent="0">
              <a:lnSpc>
                <a:spcPts val="2000"/>
              </a:lnSpc>
              <a:buNone/>
            </a:pPr>
            <a:r>
              <a:rPr lang="ja-JP" altLang="en-US" sz="2400" b="1" dirty="0" smtClean="0">
                <a:solidFill>
                  <a:schemeClr val="tx1"/>
                </a:solidFill>
              </a:rPr>
              <a:t>　</a:t>
            </a:r>
            <a:r>
              <a:rPr lang="ja-JP" altLang="en-US" sz="2400" dirty="0" err="1">
                <a:solidFill>
                  <a:schemeClr val="tx1"/>
                </a:solidFill>
              </a:rPr>
              <a:t>障がい</a:t>
            </a:r>
            <a:r>
              <a:rPr lang="ja-JP" altLang="en-US" sz="2400" dirty="0">
                <a:solidFill>
                  <a:schemeClr val="tx1"/>
                </a:solidFill>
              </a:rPr>
              <a:t>者の尊厳を守り、自立や社会参加の妨げとならないよう、</a:t>
            </a:r>
            <a:r>
              <a:rPr lang="ja-JP" altLang="en-US" sz="2400" b="1" dirty="0">
                <a:solidFill>
                  <a:schemeClr val="tx2"/>
                </a:solidFill>
              </a:rPr>
              <a:t>虐待</a:t>
            </a:r>
            <a:r>
              <a:rPr lang="ja-JP" altLang="en-US" sz="2400" b="1" dirty="0" smtClean="0">
                <a:solidFill>
                  <a:schemeClr val="tx2"/>
                </a:solidFill>
              </a:rPr>
              <a:t>を</a:t>
            </a:r>
            <a:endParaRPr lang="en-US" altLang="ja-JP" sz="2400" b="1" dirty="0" smtClean="0">
              <a:solidFill>
                <a:schemeClr val="tx2"/>
              </a:solidFill>
            </a:endParaRPr>
          </a:p>
          <a:p>
            <a:pPr marL="0" indent="0">
              <a:lnSpc>
                <a:spcPts val="2000"/>
              </a:lnSpc>
              <a:buNone/>
            </a:pPr>
            <a:r>
              <a:rPr lang="ja-JP" altLang="en-US" sz="2400" b="1" dirty="0" smtClean="0">
                <a:solidFill>
                  <a:schemeClr val="tx2"/>
                </a:solidFill>
              </a:rPr>
              <a:t>禁止</a:t>
            </a:r>
            <a:r>
              <a:rPr lang="ja-JP" altLang="en-US" sz="2400" b="1" dirty="0">
                <a:solidFill>
                  <a:schemeClr val="tx2"/>
                </a:solidFill>
              </a:rPr>
              <a:t>する</a:t>
            </a:r>
            <a:r>
              <a:rPr lang="ja-JP" altLang="en-US" sz="2400" dirty="0">
                <a:solidFill>
                  <a:schemeClr val="tx1"/>
                </a:solidFill>
              </a:rPr>
              <a:t>とともに、その予防と早期発見のための取組や、</a:t>
            </a:r>
            <a:r>
              <a:rPr lang="ja-JP" altLang="en-US" sz="2400" b="1" u="sng" dirty="0">
                <a:solidFill>
                  <a:schemeClr val="tx2"/>
                </a:solidFill>
              </a:rPr>
              <a:t>障がい者を現</a:t>
            </a:r>
            <a:r>
              <a:rPr lang="ja-JP" altLang="en-US" sz="2400" b="1" u="sng" dirty="0" smtClean="0">
                <a:solidFill>
                  <a:schemeClr val="tx2"/>
                </a:solidFill>
              </a:rPr>
              <a:t>に</a:t>
            </a:r>
            <a:endParaRPr lang="en-US" altLang="ja-JP" sz="2400" b="1" u="sng" dirty="0" smtClean="0">
              <a:solidFill>
                <a:schemeClr val="tx2"/>
              </a:solidFill>
            </a:endParaRPr>
          </a:p>
          <a:p>
            <a:pPr marL="0" indent="0">
              <a:lnSpc>
                <a:spcPts val="2000"/>
              </a:lnSpc>
              <a:buNone/>
            </a:pPr>
            <a:r>
              <a:rPr lang="ja-JP" altLang="en-US" sz="2400" b="1" u="sng" dirty="0" smtClean="0">
                <a:solidFill>
                  <a:schemeClr val="tx2"/>
                </a:solidFill>
              </a:rPr>
              <a:t>養護</a:t>
            </a:r>
            <a:r>
              <a:rPr lang="ja-JP" altLang="en-US" sz="2400" b="1" u="sng" dirty="0">
                <a:solidFill>
                  <a:schemeClr val="tx2"/>
                </a:solidFill>
              </a:rPr>
              <a:t>する人に対して</a:t>
            </a:r>
            <a:r>
              <a:rPr lang="ja-JP" altLang="en-US" sz="2400" dirty="0">
                <a:solidFill>
                  <a:schemeClr val="tx1"/>
                </a:solidFill>
              </a:rPr>
              <a:t>支援措置を講じることなどを定めたものです</a:t>
            </a:r>
            <a:r>
              <a:rPr lang="ja-JP" altLang="en-US" sz="2400" dirty="0" smtClean="0">
                <a:solidFill>
                  <a:schemeClr val="tx1"/>
                </a:solidFill>
              </a:rPr>
              <a:t>。</a:t>
            </a:r>
            <a:endParaRPr lang="en-US" altLang="ja-JP" sz="2400" dirty="0" smtClean="0">
              <a:solidFill>
                <a:schemeClr val="tx1"/>
              </a:solidFill>
            </a:endParaRPr>
          </a:p>
          <a:p>
            <a:pPr marL="0" indent="0">
              <a:lnSpc>
                <a:spcPts val="2000"/>
              </a:lnSpc>
              <a:buNone/>
            </a:pPr>
            <a:r>
              <a:rPr lang="ja-JP" altLang="en-US" sz="2400" dirty="0" smtClean="0">
                <a:solidFill>
                  <a:srgbClr val="FF0000"/>
                </a:solidFill>
              </a:rPr>
              <a:t>　　　　　　　　　　　　　　　　　　　　　</a:t>
            </a:r>
            <a:r>
              <a:rPr lang="ja-JP" altLang="en-US" sz="2400" dirty="0" smtClean="0">
                <a:solidFill>
                  <a:schemeClr val="tx1"/>
                </a:solidFill>
              </a:rPr>
              <a:t>（平成</a:t>
            </a:r>
            <a:r>
              <a:rPr lang="en-US" altLang="ja-JP" sz="2400" dirty="0" smtClean="0">
                <a:solidFill>
                  <a:schemeClr val="tx1"/>
                </a:solidFill>
              </a:rPr>
              <a:t>24</a:t>
            </a:r>
            <a:r>
              <a:rPr lang="ja-JP" altLang="en-US" sz="2400" dirty="0" smtClean="0">
                <a:solidFill>
                  <a:schemeClr val="tx1"/>
                </a:solidFill>
              </a:rPr>
              <a:t>年</a:t>
            </a:r>
            <a:r>
              <a:rPr lang="en-US" altLang="ja-JP" sz="2400" dirty="0" smtClean="0">
                <a:solidFill>
                  <a:schemeClr val="tx1"/>
                </a:solidFill>
              </a:rPr>
              <a:t>10</a:t>
            </a:r>
            <a:r>
              <a:rPr lang="ja-JP" altLang="en-US" sz="2400" dirty="0" smtClean="0">
                <a:solidFill>
                  <a:schemeClr val="tx1"/>
                </a:solidFill>
              </a:rPr>
              <a:t>月</a:t>
            </a:r>
            <a:r>
              <a:rPr lang="en-US" altLang="ja-JP" sz="2400" dirty="0" smtClean="0">
                <a:solidFill>
                  <a:schemeClr val="tx1"/>
                </a:solidFill>
              </a:rPr>
              <a:t>1</a:t>
            </a:r>
            <a:r>
              <a:rPr lang="ja-JP" altLang="en-US" sz="2400" dirty="0" smtClean="0">
                <a:solidFill>
                  <a:schemeClr val="tx1"/>
                </a:solidFill>
              </a:rPr>
              <a:t>日施行）</a:t>
            </a:r>
            <a:endParaRPr lang="en-US" altLang="ja-JP" sz="2400" b="1" dirty="0" smtClean="0">
              <a:solidFill>
                <a:srgbClr val="FF0000"/>
              </a:solidFill>
            </a:endParaRPr>
          </a:p>
          <a:p>
            <a:pPr>
              <a:buFont typeface="Wingdings" panose="05000000000000000000" pitchFamily="2" charset="2"/>
              <a:buChar char="u"/>
            </a:pPr>
            <a:r>
              <a:rPr lang="ja-JP" altLang="en-US" sz="2800" b="1" dirty="0" smtClean="0">
                <a:solidFill>
                  <a:schemeClr val="tx2"/>
                </a:solidFill>
              </a:rPr>
              <a:t>正式名称</a:t>
            </a:r>
            <a:endParaRPr lang="en-US" altLang="ja-JP" sz="2800" b="1" dirty="0">
              <a:solidFill>
                <a:schemeClr val="tx2"/>
              </a:solidFill>
            </a:endParaRPr>
          </a:p>
          <a:p>
            <a:pPr marL="0" indent="0">
              <a:lnSpc>
                <a:spcPts val="2000"/>
              </a:lnSpc>
              <a:buNone/>
            </a:pPr>
            <a:r>
              <a:rPr lang="ja-JP" altLang="en-US" sz="2400" b="1" dirty="0" smtClean="0">
                <a:solidFill>
                  <a:schemeClr val="tx1"/>
                </a:solidFill>
              </a:rPr>
              <a:t>　</a:t>
            </a:r>
            <a:r>
              <a:rPr lang="ja-JP" altLang="en-US" sz="2400" dirty="0">
                <a:solidFill>
                  <a:schemeClr val="tx1"/>
                </a:solidFill>
              </a:rPr>
              <a:t>障害者虐待の防止、障害者の養護者に</a:t>
            </a:r>
            <a:r>
              <a:rPr lang="ja-JP" altLang="en-US" sz="2400" dirty="0" smtClean="0">
                <a:solidFill>
                  <a:schemeClr val="tx1"/>
                </a:solidFill>
              </a:rPr>
              <a:t>対する</a:t>
            </a:r>
            <a:endParaRPr lang="en-US" altLang="ja-JP" sz="2400" dirty="0" smtClean="0">
              <a:solidFill>
                <a:schemeClr val="tx1"/>
              </a:solidFill>
            </a:endParaRPr>
          </a:p>
          <a:p>
            <a:pPr marL="0" indent="0">
              <a:lnSpc>
                <a:spcPts val="2000"/>
              </a:lnSpc>
              <a:buNone/>
            </a:pPr>
            <a:r>
              <a:rPr lang="ja-JP" altLang="en-US" sz="2400" dirty="0" smtClean="0">
                <a:solidFill>
                  <a:schemeClr val="tx1"/>
                </a:solidFill>
              </a:rPr>
              <a:t>支援</a:t>
            </a:r>
            <a:r>
              <a:rPr lang="ja-JP" altLang="en-US" sz="2400" dirty="0">
                <a:solidFill>
                  <a:schemeClr val="tx1"/>
                </a:solidFill>
              </a:rPr>
              <a:t>等に関する法律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4308811"/>
            <a:ext cx="1981200" cy="1981200"/>
          </a:xfrm>
          <a:prstGeom prst="rect">
            <a:avLst/>
          </a:prstGeom>
        </p:spPr>
      </p:pic>
    </p:spTree>
    <p:extLst>
      <p:ext uri="{BB962C8B-B14F-4D97-AF65-F5344CB8AC3E}">
        <p14:creationId xmlns:p14="http://schemas.microsoft.com/office/powerpoint/2010/main" val="424588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0927" y="755157"/>
            <a:ext cx="10058400" cy="1027847"/>
          </a:xfrm>
        </p:spPr>
        <p:txBody>
          <a:bodyPr/>
          <a:lstStyle/>
          <a:p>
            <a:r>
              <a:rPr lang="ja-JP" altLang="en-US" dirty="0"/>
              <a:t>対象</a:t>
            </a:r>
            <a:r>
              <a:rPr lang="ja-JP" altLang="en-US" dirty="0" smtClean="0"/>
              <a:t>となる</a:t>
            </a:r>
            <a:r>
              <a:rPr lang="ja-JP" altLang="en-US" dirty="0" err="1" smtClean="0"/>
              <a:t>障がい</a:t>
            </a:r>
            <a:r>
              <a:rPr lang="ja-JP" altLang="en-US" dirty="0" smtClean="0"/>
              <a:t>者は</a:t>
            </a:r>
            <a:endParaRPr kumimoji="1" lang="ja-JP" altLang="en-US" dirty="0"/>
          </a:p>
        </p:txBody>
      </p:sp>
      <p:sp>
        <p:nvSpPr>
          <p:cNvPr id="3" name="コンテンツ プレースホルダー 2"/>
          <p:cNvSpPr>
            <a:spLocks noGrp="1"/>
          </p:cNvSpPr>
          <p:nvPr>
            <p:ph idx="1"/>
          </p:nvPr>
        </p:nvSpPr>
        <p:spPr>
          <a:xfrm>
            <a:off x="914400" y="1976361"/>
            <a:ext cx="10736580" cy="2954845"/>
          </a:xfrm>
        </p:spPr>
        <p:txBody>
          <a:bodyPr/>
          <a:lstStyle/>
          <a:p>
            <a:pPr>
              <a:lnSpc>
                <a:spcPts val="2800"/>
              </a:lnSpc>
              <a:spcBef>
                <a:spcPts val="1200"/>
              </a:spcBef>
              <a:buFont typeface="Wingdings" panose="05000000000000000000" pitchFamily="2" charset="2"/>
              <a:buChar char="u"/>
            </a:pPr>
            <a:r>
              <a:rPr lang="ja-JP" altLang="en-US" sz="2800" b="1" dirty="0" smtClean="0">
                <a:solidFill>
                  <a:schemeClr val="tx2"/>
                </a:solidFill>
              </a:rPr>
              <a:t>障害者虐待防止法</a:t>
            </a:r>
            <a:r>
              <a:rPr lang="ja-JP" altLang="en-US" sz="2800" b="1" dirty="0">
                <a:solidFill>
                  <a:schemeClr val="tx2"/>
                </a:solidFill>
              </a:rPr>
              <a:t>における障がい者</a:t>
            </a:r>
          </a:p>
          <a:p>
            <a:pPr>
              <a:lnSpc>
                <a:spcPts val="2800"/>
              </a:lnSpc>
              <a:spcBef>
                <a:spcPts val="1200"/>
              </a:spcBef>
              <a:buFont typeface="Wingdings" panose="05000000000000000000" pitchFamily="2" charset="2"/>
              <a:buChar char="u"/>
            </a:pPr>
            <a:endParaRPr lang="en-US" altLang="ja-JP" dirty="0" smtClean="0"/>
          </a:p>
          <a:p>
            <a:pPr marL="0" indent="0">
              <a:lnSpc>
                <a:spcPts val="2800"/>
              </a:lnSpc>
              <a:spcBef>
                <a:spcPts val="1200"/>
              </a:spcBef>
              <a:buNone/>
            </a:pPr>
            <a:endParaRPr lang="en-US" altLang="ja-JP" dirty="0"/>
          </a:p>
          <a:p>
            <a:pPr marL="0" indent="0">
              <a:lnSpc>
                <a:spcPts val="2800"/>
              </a:lnSpc>
              <a:spcBef>
                <a:spcPts val="1200"/>
              </a:spcBef>
              <a:buNone/>
            </a:pPr>
            <a:endParaRPr lang="ja-JP" altLang="en-US" dirty="0"/>
          </a:p>
          <a:p>
            <a:pPr marL="0" indent="0">
              <a:lnSpc>
                <a:spcPts val="2800"/>
              </a:lnSpc>
              <a:spcBef>
                <a:spcPts val="1200"/>
              </a:spcBef>
              <a:buNone/>
            </a:pPr>
            <a:endParaRPr lang="ja-JP" altLang="en-US" dirty="0"/>
          </a:p>
        </p:txBody>
      </p:sp>
      <p:sp>
        <p:nvSpPr>
          <p:cNvPr id="4" name="コンテンツ プレースホルダー 2"/>
          <p:cNvSpPr txBox="1">
            <a:spLocks/>
          </p:cNvSpPr>
          <p:nvPr/>
        </p:nvSpPr>
        <p:spPr>
          <a:xfrm>
            <a:off x="914400" y="5506912"/>
            <a:ext cx="10736580" cy="1186076"/>
          </a:xfrm>
          <a:prstGeom prst="rect">
            <a:avLst/>
          </a:prstGeom>
          <a:noFill/>
          <a:ln>
            <a:noFill/>
          </a:ln>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2800"/>
              </a:lnSpc>
              <a:spcBef>
                <a:spcPts val="1200"/>
              </a:spcBef>
              <a:buNone/>
            </a:pPr>
            <a:r>
              <a:rPr lang="en-US" altLang="ja-JP" sz="2400" b="1" dirty="0" smtClean="0">
                <a:solidFill>
                  <a:srgbClr val="C00000"/>
                </a:solidFill>
              </a:rPr>
              <a:t>※</a:t>
            </a:r>
            <a:r>
              <a:rPr lang="ja-JP" altLang="en-US" sz="2400" b="1" dirty="0" err="1" smtClean="0">
                <a:solidFill>
                  <a:srgbClr val="C00000"/>
                </a:solidFill>
              </a:rPr>
              <a:t>障がい</a:t>
            </a:r>
            <a:r>
              <a:rPr lang="ja-JP" altLang="en-US" sz="2400" b="1" dirty="0" smtClean="0">
                <a:solidFill>
                  <a:srgbClr val="C00000"/>
                </a:solidFill>
              </a:rPr>
              <a:t>手帳を取得していない場合も対象となります。</a:t>
            </a:r>
            <a:endParaRPr lang="ja-JP" altLang="en-US" sz="2400" b="1" dirty="0">
              <a:solidFill>
                <a:srgbClr val="C00000"/>
              </a:solidFill>
            </a:endParaRPr>
          </a:p>
        </p:txBody>
      </p:sp>
      <p:sp>
        <p:nvSpPr>
          <p:cNvPr id="6" name="コンテンツ プレースホルダー 2"/>
          <p:cNvSpPr txBox="1">
            <a:spLocks/>
          </p:cNvSpPr>
          <p:nvPr/>
        </p:nvSpPr>
        <p:spPr>
          <a:xfrm>
            <a:off x="1053621" y="2508836"/>
            <a:ext cx="10173012" cy="2761488"/>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r>
              <a:rPr lang="en-US" altLang="ja-JP" sz="2400" b="1" dirty="0" smtClean="0">
                <a:solidFill>
                  <a:schemeClr val="tx2"/>
                </a:solidFill>
              </a:rPr>
              <a:t/>
            </a:r>
            <a:br>
              <a:rPr lang="en-US" altLang="ja-JP" sz="2400" b="1" dirty="0" smtClean="0">
                <a:solidFill>
                  <a:schemeClr val="tx2"/>
                </a:solidFill>
              </a:rPr>
            </a:br>
            <a:r>
              <a:rPr lang="ja-JP" altLang="en-US" sz="2400" b="1" dirty="0" smtClean="0">
                <a:solidFill>
                  <a:schemeClr val="tx2"/>
                </a:solidFill>
              </a:rPr>
              <a:t>●身体障害</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知的障害</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精神障害（発達障害を含む。）</a:t>
            </a:r>
            <a:endParaRPr lang="en-US" altLang="ja-JP" sz="2400" b="1" dirty="0" smtClean="0">
              <a:solidFill>
                <a:schemeClr val="tx2"/>
              </a:solidFill>
            </a:endParaRPr>
          </a:p>
          <a:p>
            <a:pPr marL="292608" lvl="1" indent="0">
              <a:lnSpc>
                <a:spcPts val="1500"/>
              </a:lnSpc>
              <a:spcBef>
                <a:spcPts val="1200"/>
              </a:spcBef>
              <a:buNone/>
            </a:pPr>
            <a:r>
              <a:rPr lang="ja-JP" altLang="en-US" sz="2400" b="1" dirty="0">
                <a:solidFill>
                  <a:schemeClr val="tx2"/>
                </a:solidFill>
              </a:rPr>
              <a:t>●</a:t>
            </a:r>
            <a:r>
              <a:rPr lang="ja-JP" altLang="en-US" sz="2400" b="1" dirty="0" smtClean="0">
                <a:solidFill>
                  <a:schemeClr val="tx2"/>
                </a:solidFill>
              </a:rPr>
              <a:t>難病などにより心や身体の働きに障がいのある人</a:t>
            </a:r>
            <a:endParaRPr lang="en-US" altLang="ja-JP" sz="2400" b="1" dirty="0" smtClean="0">
              <a:solidFill>
                <a:schemeClr val="tx2"/>
              </a:solidFill>
            </a:endParaRPr>
          </a:p>
          <a:p>
            <a:pPr marL="292608" lvl="1" indent="0">
              <a:lnSpc>
                <a:spcPts val="1500"/>
              </a:lnSpc>
              <a:spcBef>
                <a:spcPts val="1200"/>
              </a:spcBef>
              <a:buNone/>
            </a:pPr>
            <a:r>
              <a:rPr lang="ja-JP" altLang="en-US" sz="2400" b="1" dirty="0" smtClean="0">
                <a:solidFill>
                  <a:schemeClr val="tx2"/>
                </a:solidFill>
              </a:rPr>
              <a:t>●その他　</a:t>
            </a:r>
            <a:r>
              <a:rPr lang="ja-JP" altLang="en-US" sz="2400" b="1" dirty="0">
                <a:solidFill>
                  <a:schemeClr val="tx2"/>
                </a:solidFill>
              </a:rPr>
              <a:t>日常生活や社会生活に相当な制限を受けて</a:t>
            </a:r>
            <a:r>
              <a:rPr lang="ja-JP" altLang="en-US" sz="2400" b="1" dirty="0" smtClean="0">
                <a:solidFill>
                  <a:schemeClr val="tx2"/>
                </a:solidFill>
              </a:rPr>
              <a:t>いる人　</a:t>
            </a:r>
            <a:endParaRPr lang="ja-JP" altLang="en-US" sz="2400" b="1" dirty="0">
              <a:solidFill>
                <a:schemeClr val="tx2"/>
              </a:solidFill>
            </a:endParaRPr>
          </a:p>
        </p:txBody>
      </p:sp>
    </p:spTree>
    <p:extLst>
      <p:ext uri="{BB962C8B-B14F-4D97-AF65-F5344CB8AC3E}">
        <p14:creationId xmlns:p14="http://schemas.microsoft.com/office/powerpoint/2010/main" val="111312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3475" y="665910"/>
            <a:ext cx="10058400" cy="1089660"/>
          </a:xfrm>
        </p:spPr>
        <p:txBody>
          <a:bodyPr>
            <a:normAutofit/>
          </a:bodyPr>
          <a:lstStyle/>
          <a:p>
            <a:r>
              <a:rPr kumimoji="1" lang="ja-JP" altLang="en-US" dirty="0" err="1" smtClean="0">
                <a:solidFill>
                  <a:schemeClr val="tx1">
                    <a:lumMod val="85000"/>
                    <a:lumOff val="15000"/>
                  </a:schemeClr>
                </a:solidFill>
              </a:rPr>
              <a:t>障がい</a:t>
            </a:r>
            <a:r>
              <a:rPr kumimoji="1" lang="ja-JP" altLang="en-US" dirty="0" smtClean="0">
                <a:solidFill>
                  <a:schemeClr val="tx1">
                    <a:lumMod val="85000"/>
                    <a:lumOff val="15000"/>
                  </a:schemeClr>
                </a:solidFill>
              </a:rPr>
              <a:t>者虐待の</a:t>
            </a:r>
            <a:r>
              <a:rPr lang="ja-JP" altLang="en-US" dirty="0" smtClean="0">
                <a:solidFill>
                  <a:schemeClr val="tx1">
                    <a:lumMod val="85000"/>
                    <a:lumOff val="15000"/>
                  </a:schemeClr>
                </a:solidFill>
              </a:rPr>
              <a:t>定義</a:t>
            </a:r>
            <a:endParaRPr kumimoji="1" lang="ja-JP" altLang="en-US" dirty="0">
              <a:solidFill>
                <a:schemeClr val="tx1">
                  <a:lumMod val="85000"/>
                  <a:lumOff val="15000"/>
                </a:schemeClr>
              </a:solidFill>
            </a:endParaRPr>
          </a:p>
        </p:txBody>
      </p:sp>
      <p:sp>
        <p:nvSpPr>
          <p:cNvPr id="5" name="正方形/長方形 4"/>
          <p:cNvSpPr/>
          <p:nvPr/>
        </p:nvSpPr>
        <p:spPr>
          <a:xfrm>
            <a:off x="771383" y="2256268"/>
            <a:ext cx="11065017" cy="3426579"/>
          </a:xfrm>
          <a:prstGeom prst="rect">
            <a:avLst/>
          </a:prstGeom>
          <a:noFill/>
          <a:ln>
            <a:noFill/>
            <a:prstDash val="solid"/>
          </a:ln>
        </p:spPr>
        <p:txBody>
          <a:bodyPr wrap="square" anchor="ctr">
            <a:spAutoFit/>
          </a:bodyPr>
          <a:lstStyle/>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家庭で（</a:t>
            </a:r>
            <a:r>
              <a:rPr lang="ja-JP" altLang="en-US"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養護者</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800" b="1"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者の身辺の世話や身体介助、金銭の管理等を行って</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いる</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者の</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家族</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、親族</a:t>
            </a: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同居人</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による虐待　など</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施設で（</a:t>
            </a:r>
            <a:r>
              <a:rPr lang="ja-JP" altLang="ja-JP" sz="2800" b="1" kern="100" dirty="0" err="1"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障</a:t>
            </a:r>
            <a:r>
              <a:rPr lang="ja-JP" altLang="ja-JP" sz="2800" b="1" kern="100" dirty="0" err="1">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がい</a:t>
            </a:r>
            <a:r>
              <a:rPr lang="ja-JP" altLang="ja-JP" sz="2800" b="1" kern="100" dirty="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者福祉施設従事者</a:t>
            </a:r>
            <a:r>
              <a:rPr lang="ja-JP" altLang="ja-JP"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等</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障害者</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総合支援法等に規定する「障がい者福祉施設」又は「障がい</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福祉サービス</a:t>
            </a:r>
            <a:endPar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en-US"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事業等」に</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係る業務</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に従事</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a:t>
            </a:r>
            <a:r>
              <a:rPr lang="ja-JP" altLang="en-US"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よる虐待　など</a:t>
            </a:r>
            <a:endPar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endParaRPr lang="en-US" altLang="ja-JP" sz="2800" b="1"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marL="457200" indent="-457200">
              <a:lnSpc>
                <a:spcPts val="2600"/>
              </a:lnSpc>
              <a:buClr>
                <a:schemeClr val="accent1"/>
              </a:buClr>
              <a:buFont typeface="Wingdings" panose="05000000000000000000" pitchFamily="2" charset="2"/>
              <a:buChar char="u"/>
              <a:tabLst>
                <a:tab pos="5130800" algn="l"/>
              </a:tabLst>
            </a:pP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職場で（</a:t>
            </a:r>
            <a:r>
              <a:rPr lang="ja-JP" altLang="ja-JP" sz="2800" b="1" kern="100" dirty="0" smtClean="0">
                <a:solidFill>
                  <a:srgbClr val="C00000"/>
                </a:solidFill>
                <a:latin typeface="メイリオ" panose="020B0604030504040204" pitchFamily="50" charset="-128"/>
                <a:ea typeface="メイリオ" panose="020B0604030504040204" pitchFamily="50" charset="-128"/>
                <a:cs typeface="Times New Roman" panose="02020603050405020304" pitchFamily="18" charset="0"/>
              </a:rPr>
              <a:t>使用者</a:t>
            </a:r>
            <a:r>
              <a:rPr lang="ja-JP" altLang="en-US"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による虐待）</a:t>
            </a:r>
            <a:endParaRPr lang="en-US" altLang="ja-JP" sz="28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endParaRPr>
          </a:p>
          <a:p>
            <a:pPr marL="762000" indent="-762000">
              <a:lnSpc>
                <a:spcPts val="2600"/>
              </a:lnSpc>
              <a:tabLst>
                <a:tab pos="5130800" algn="l"/>
              </a:tabLst>
            </a:pP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障</a:t>
            </a:r>
            <a:r>
              <a:rPr lang="ja-JP" altLang="ja-JP" sz="2200" kern="100" dirty="0" err="1">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がい</a:t>
            </a:r>
            <a:r>
              <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者を雇用する事業主又は事業の経営</a:t>
            </a:r>
            <a:r>
              <a:rPr lang="ja-JP" altLang="ja-JP"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担当者</a:t>
            </a:r>
            <a:r>
              <a:rPr lang="ja-JP" altLang="en-US" sz="2200" kern="100" dirty="0" smtClean="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による虐待　など</a:t>
            </a:r>
            <a:endParaRPr lang="ja-JP" altLang="ja-JP" sz="2200"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097" y="4894004"/>
            <a:ext cx="1227782" cy="1136637"/>
          </a:xfrm>
          <a:prstGeom prst="rect">
            <a:avLst/>
          </a:prstGeom>
        </p:spPr>
      </p:pic>
    </p:spTree>
    <p:extLst>
      <p:ext uri="{BB962C8B-B14F-4D97-AF65-F5344CB8AC3E}">
        <p14:creationId xmlns:p14="http://schemas.microsoft.com/office/powerpoint/2010/main" val="256679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351" y="286605"/>
            <a:ext cx="10058400" cy="1450757"/>
          </a:xfrm>
        </p:spPr>
        <p:txBody>
          <a:bodyPr/>
          <a:lstStyle/>
          <a:p>
            <a:r>
              <a:rPr kumimoji="1" lang="ja-JP" altLang="en-US" dirty="0"/>
              <a:t>板橋区</a:t>
            </a:r>
            <a:r>
              <a:rPr kumimoji="1" lang="ja-JP" altLang="en-US" dirty="0" smtClean="0"/>
              <a:t>の</a:t>
            </a:r>
            <a:r>
              <a:rPr lang="ja-JP" altLang="en-US" dirty="0" smtClean="0"/>
              <a:t>受付状況 </a:t>
            </a:r>
            <a:r>
              <a:rPr lang="en-US" altLang="ja-JP" sz="1800" dirty="0" smtClean="0"/>
              <a:t>※</a:t>
            </a:r>
            <a:r>
              <a:rPr lang="ja-JP" altLang="en-US" sz="1800" dirty="0" smtClean="0"/>
              <a:t>継続案件等は除く</a:t>
            </a:r>
            <a:endParaRPr kumimoji="1" lang="ja-JP" altLang="en-US" sz="1800" dirty="0"/>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1080475543"/>
              </p:ext>
            </p:extLst>
          </p:nvPr>
        </p:nvGraphicFramePr>
        <p:xfrm>
          <a:off x="1361287" y="1904157"/>
          <a:ext cx="5688870" cy="4112330"/>
        </p:xfrm>
        <a:graphic>
          <a:graphicData uri="http://schemas.openxmlformats.org/drawingml/2006/table">
            <a:tbl>
              <a:tblPr firstRow="1" bandRow="1">
                <a:tableStyleId>{21E4AEA4-8DFA-4A89-87EB-49C32662AFE0}</a:tableStyleId>
              </a:tblPr>
              <a:tblGrid>
                <a:gridCol w="1896290">
                  <a:extLst>
                    <a:ext uri="{9D8B030D-6E8A-4147-A177-3AD203B41FA5}">
                      <a16:colId xmlns:a16="http://schemas.microsoft.com/office/drawing/2014/main" val="20000"/>
                    </a:ext>
                  </a:extLst>
                </a:gridCol>
                <a:gridCol w="1831258">
                  <a:extLst>
                    <a:ext uri="{9D8B030D-6E8A-4147-A177-3AD203B41FA5}">
                      <a16:colId xmlns:a16="http://schemas.microsoft.com/office/drawing/2014/main" val="20001"/>
                    </a:ext>
                  </a:extLst>
                </a:gridCol>
                <a:gridCol w="1961322">
                  <a:extLst>
                    <a:ext uri="{9D8B030D-6E8A-4147-A177-3AD203B41FA5}">
                      <a16:colId xmlns:a16="http://schemas.microsoft.com/office/drawing/2014/main" val="20002"/>
                    </a:ext>
                  </a:extLst>
                </a:gridCol>
              </a:tblGrid>
              <a:tr h="786495">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虐待者</a:t>
                      </a:r>
                      <a:endParaRPr lang="en-US" altLang="ja-JP" sz="2000" b="1" i="0" u="none" strike="noStrike" dirty="0" smtClean="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令和２年度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a:t>
                      </a:r>
                      <a:r>
                        <a:rPr lang="en-US" altLang="ja-JP" sz="2000" b="1" i="0" u="none" strike="noStrike" dirty="0" smtClean="0">
                          <a:solidFill>
                            <a:schemeClr val="bg1"/>
                          </a:solidFill>
                          <a:effectLst/>
                          <a:latin typeface="メイリオ" panose="020B0604030504040204" pitchFamily="50" charset="-128"/>
                          <a:ea typeface="メイリオ" panose="020B0604030504040204" pitchFamily="50" charset="-128"/>
                        </a:rPr>
                        <a:t>3</a:t>
                      </a: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extLst>
                  <a:ext uri="{0D108BD9-81ED-4DB2-BD59-A6C34878D82A}">
                    <a16:rowId xmlns:a16="http://schemas.microsoft.com/office/drawing/2014/main" val="10000"/>
                  </a:ext>
                </a:extLst>
              </a:tr>
              <a:tr h="666449">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養護者</a:t>
                      </a: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13</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24</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rgbClr val="CDD9EA"/>
                    </a:solidFill>
                  </a:tcPr>
                </a:tc>
                <a:extLst>
                  <a:ext uri="{0D108BD9-81ED-4DB2-BD59-A6C34878D82A}">
                    <a16:rowId xmlns:a16="http://schemas.microsoft.com/office/drawing/2014/main" val="10001"/>
                  </a:ext>
                </a:extLst>
              </a:tr>
              <a:tr h="660262">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施設</a:t>
                      </a: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従事者等</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12</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13</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2"/>
                  </a:ext>
                </a:extLst>
              </a:tr>
              <a:tr h="678602">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使用者</a:t>
                      </a:r>
                    </a:p>
                  </a:txBody>
                  <a:tcPr marL="9525" marR="9525" marT="9525" marB="0" anchor="b"/>
                </a:tc>
                <a:tc>
                  <a:txBody>
                    <a:bodyPr/>
                    <a:lstStyle/>
                    <a:p>
                      <a:pPr algn="ct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３</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2303731155"/>
                  </a:ext>
                </a:extLst>
              </a:tr>
              <a:tr h="568558">
                <a:tc>
                  <a:txBody>
                    <a:bodyPr/>
                    <a:lstStyle/>
                    <a:p>
                      <a:pPr algn="ct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その他</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３</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6</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3"/>
                  </a:ext>
                </a:extLst>
              </a:tr>
              <a:tr h="751964">
                <a:tc>
                  <a:txBody>
                    <a:bodyPr/>
                    <a:lstStyle/>
                    <a:p>
                      <a:pPr algn="ctr" fontAlgn="b">
                        <a:lnSpc>
                          <a:spcPts val="1800"/>
                        </a:lnSpc>
                      </a:pP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合計</a:t>
                      </a:r>
                    </a:p>
                  </a:txBody>
                  <a:tcPr marL="9525" marR="9525" marT="9525" marB="0" anchor="b">
                    <a:solidFill>
                      <a:schemeClr val="accent2">
                        <a:lumMod val="60000"/>
                        <a:lumOff val="40000"/>
                      </a:schemeClr>
                    </a:solidFill>
                  </a:tcPr>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31</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chemeClr val="accent2">
                        <a:lumMod val="60000"/>
                        <a:lumOff val="40000"/>
                      </a:schemeClr>
                    </a:solidFill>
                  </a:tcPr>
                </a:tc>
                <a:tc>
                  <a:txBody>
                    <a:bodyPr/>
                    <a:lstStyle/>
                    <a:p>
                      <a:pPr algn="ct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44</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7" name="グラフ 6"/>
          <p:cNvGraphicFramePr>
            <a:graphicFrameLocks/>
          </p:cNvGraphicFramePr>
          <p:nvPr>
            <p:extLst>
              <p:ext uri="{D42A27DB-BD31-4B8C-83A1-F6EECF244321}">
                <p14:modId xmlns:p14="http://schemas.microsoft.com/office/powerpoint/2010/main" val="697118588"/>
              </p:ext>
            </p:extLst>
          </p:nvPr>
        </p:nvGraphicFramePr>
        <p:xfrm>
          <a:off x="7319456" y="1737362"/>
          <a:ext cx="4223187" cy="4738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424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1354" y="870058"/>
            <a:ext cx="10058400" cy="994410"/>
          </a:xfrm>
          <a:noFill/>
          <a:ln w="76200">
            <a:noFill/>
            <a:prstDash val="solid"/>
          </a:ln>
        </p:spPr>
        <p:txBody>
          <a:bodyPr anchor="b"/>
          <a:lstStyle/>
          <a:p>
            <a:r>
              <a:rPr lang="ja-JP" altLang="en-US" i="1" spc="0" dirty="0" smtClean="0">
                <a:ln w="0"/>
              </a:rPr>
              <a:t> 虐待にあたる事例と</a:t>
            </a:r>
            <a:r>
              <a:rPr lang="ja-JP" altLang="en-US" i="1" spc="0" dirty="0">
                <a:ln w="0"/>
              </a:rPr>
              <a:t>は</a:t>
            </a:r>
            <a:endParaRPr kumimoji="1" lang="ja-JP" altLang="en-US" i="1" spc="0" dirty="0">
              <a:ln w="0"/>
            </a:endParaRPr>
          </a:p>
        </p:txBody>
      </p:sp>
      <p:sp>
        <p:nvSpPr>
          <p:cNvPr id="3" name="コンテンツ プレースホルダー 2"/>
          <p:cNvSpPr>
            <a:spLocks noGrp="1"/>
          </p:cNvSpPr>
          <p:nvPr>
            <p:ph idx="1"/>
          </p:nvPr>
        </p:nvSpPr>
        <p:spPr>
          <a:xfrm>
            <a:off x="633058" y="2172994"/>
            <a:ext cx="10896333" cy="3944203"/>
          </a:xfrm>
        </p:spPr>
        <p:txBody>
          <a:bodyPr>
            <a:normAutofit/>
          </a:bodyPr>
          <a:lstStyle/>
          <a:p>
            <a:pPr>
              <a:buFont typeface="Wingdings" panose="05000000000000000000" pitchFamily="2" charset="2"/>
              <a:buChar char="u"/>
            </a:pPr>
            <a:r>
              <a:rPr lang="ja-JP" altLang="en-US" sz="2600" dirty="0" smtClean="0">
                <a:solidFill>
                  <a:schemeClr val="tx1">
                    <a:lumMod val="85000"/>
                    <a:lumOff val="15000"/>
                  </a:schemeClr>
                </a:solidFill>
              </a:rPr>
              <a:t>虐待事例は法律に規定はありません。</a:t>
            </a:r>
            <a:endParaRPr lang="en-US" altLang="ja-JP" sz="2600" dirty="0" smtClean="0">
              <a:solidFill>
                <a:schemeClr val="tx1">
                  <a:lumMod val="85000"/>
                  <a:lumOff val="15000"/>
                </a:schemeClr>
              </a:solidFill>
            </a:endParaRPr>
          </a:p>
          <a:p>
            <a:pPr>
              <a:buFont typeface="Wingdings" panose="05000000000000000000" pitchFamily="2" charset="2"/>
              <a:buChar char="u"/>
            </a:pPr>
            <a:r>
              <a:rPr lang="ja-JP" altLang="en-US" sz="2600" dirty="0" smtClean="0">
                <a:solidFill>
                  <a:schemeClr val="tx1">
                    <a:lumMod val="85000"/>
                    <a:lumOff val="15000"/>
                  </a:schemeClr>
                </a:solidFill>
              </a:rPr>
              <a:t>厚生労働省が作成した「障害者福施設等における障害者虐待防止と対応の手引き（</a:t>
            </a:r>
            <a:r>
              <a:rPr lang="en-US" altLang="ja-JP" sz="2600" dirty="0" smtClean="0">
                <a:solidFill>
                  <a:schemeClr val="tx1">
                    <a:lumMod val="85000"/>
                    <a:lumOff val="15000"/>
                  </a:schemeClr>
                </a:solidFill>
              </a:rPr>
              <a:t>P17</a:t>
            </a:r>
            <a:r>
              <a:rPr lang="ja-JP" altLang="en-US" sz="2600" dirty="0" smtClean="0">
                <a:solidFill>
                  <a:schemeClr val="tx1">
                    <a:lumMod val="85000"/>
                    <a:lumOff val="15000"/>
                  </a:schemeClr>
                </a:solidFill>
              </a:rPr>
              <a:t>参照）」の中には、虐待の事例が紹介されております。</a:t>
            </a:r>
            <a:endParaRPr lang="en-US" altLang="ja-JP" sz="2600" dirty="0" smtClean="0">
              <a:solidFill>
                <a:schemeClr val="tx1">
                  <a:lumMod val="85000"/>
                  <a:lumOff val="15000"/>
                </a:schemeClr>
              </a:solidFill>
            </a:endParaRPr>
          </a:p>
          <a:p>
            <a:pPr>
              <a:buFont typeface="Wingdings" panose="05000000000000000000" pitchFamily="2" charset="2"/>
              <a:buChar char="u"/>
            </a:pPr>
            <a:r>
              <a:rPr lang="ja-JP" altLang="en-US" sz="2600" dirty="0" smtClean="0"/>
              <a:t>虐待事例は主に、</a:t>
            </a:r>
            <a:r>
              <a:rPr lang="ja-JP" altLang="en-US" sz="2600" b="1" dirty="0" smtClean="0">
                <a:solidFill>
                  <a:srgbClr val="C00000"/>
                </a:solidFill>
              </a:rPr>
              <a:t>身体的虐待</a:t>
            </a:r>
            <a:r>
              <a:rPr lang="ja-JP" altLang="en-US" sz="2600" dirty="0" smtClean="0">
                <a:solidFill>
                  <a:schemeClr val="tx2"/>
                </a:solidFill>
              </a:rPr>
              <a:t>、</a:t>
            </a:r>
            <a:r>
              <a:rPr lang="ja-JP" altLang="en-US" sz="2600" b="1" dirty="0" smtClean="0">
                <a:solidFill>
                  <a:srgbClr val="C00000"/>
                </a:solidFill>
              </a:rPr>
              <a:t>性的虐待</a:t>
            </a:r>
            <a:r>
              <a:rPr lang="ja-JP" altLang="en-US" sz="2600" dirty="0" smtClean="0">
                <a:solidFill>
                  <a:schemeClr val="tx2"/>
                </a:solidFill>
              </a:rPr>
              <a:t>、</a:t>
            </a:r>
            <a:r>
              <a:rPr lang="ja-JP" altLang="en-US" sz="2600" b="1" dirty="0" smtClean="0">
                <a:solidFill>
                  <a:srgbClr val="C00000"/>
                </a:solidFill>
              </a:rPr>
              <a:t>心理的虐待</a:t>
            </a:r>
            <a:r>
              <a:rPr lang="ja-JP" altLang="en-US" sz="2600" dirty="0" smtClean="0">
                <a:solidFill>
                  <a:schemeClr val="tx2"/>
                </a:solidFill>
              </a:rPr>
              <a:t>、</a:t>
            </a:r>
            <a:r>
              <a:rPr lang="ja-JP" altLang="en-US" sz="2600" b="1" dirty="0" smtClean="0">
                <a:solidFill>
                  <a:srgbClr val="C00000"/>
                </a:solidFill>
              </a:rPr>
              <a:t>放棄・放置</a:t>
            </a:r>
            <a:r>
              <a:rPr lang="ja-JP" altLang="en-US" sz="2600" dirty="0" smtClean="0">
                <a:solidFill>
                  <a:schemeClr val="tx2"/>
                </a:solidFill>
              </a:rPr>
              <a:t>、</a:t>
            </a:r>
            <a:endParaRPr lang="en-US" altLang="ja-JP" sz="2600" dirty="0" smtClean="0">
              <a:solidFill>
                <a:schemeClr val="tx2"/>
              </a:solidFill>
            </a:endParaRPr>
          </a:p>
          <a:p>
            <a:pPr marL="0" indent="0">
              <a:buNone/>
            </a:pPr>
            <a:r>
              <a:rPr lang="en-US" altLang="ja-JP" sz="2600" b="1" dirty="0">
                <a:solidFill>
                  <a:schemeClr val="tx1"/>
                </a:solidFill>
              </a:rPr>
              <a:t> </a:t>
            </a:r>
            <a:r>
              <a:rPr lang="en-US" altLang="ja-JP" sz="2600" b="1" dirty="0" smtClean="0">
                <a:solidFill>
                  <a:schemeClr val="tx1"/>
                </a:solidFill>
              </a:rPr>
              <a:t>  </a:t>
            </a:r>
            <a:r>
              <a:rPr lang="ja-JP" altLang="en-US" sz="2600" b="1" dirty="0" smtClean="0">
                <a:solidFill>
                  <a:srgbClr val="C00000"/>
                </a:solidFill>
              </a:rPr>
              <a:t>経済的虐待</a:t>
            </a:r>
            <a:r>
              <a:rPr lang="ja-JP" altLang="en-US" sz="2600" dirty="0" smtClean="0">
                <a:solidFill>
                  <a:schemeClr val="tx1"/>
                </a:solidFill>
              </a:rPr>
              <a:t>の</a:t>
            </a:r>
            <a:r>
              <a:rPr lang="ja-JP" altLang="en-US" sz="2600" b="1" dirty="0" smtClean="0">
                <a:solidFill>
                  <a:srgbClr val="C00000"/>
                </a:solidFill>
              </a:rPr>
              <a:t>５つに分類</a:t>
            </a:r>
            <a:r>
              <a:rPr lang="ja-JP" altLang="en-US" sz="2600" dirty="0" smtClean="0"/>
              <a:t>されます。</a:t>
            </a:r>
            <a:endParaRPr lang="en-US" altLang="ja-JP" sz="2600" dirty="0" smtClean="0"/>
          </a:p>
          <a:p>
            <a:pPr marL="0" indent="0">
              <a:buNone/>
            </a:pPr>
            <a:r>
              <a:rPr lang="ja-JP" altLang="en-US" sz="2600" b="1" dirty="0" smtClean="0">
                <a:solidFill>
                  <a:schemeClr val="tx1"/>
                </a:solidFill>
              </a:rPr>
              <a:t>　</a:t>
            </a:r>
            <a:endParaRPr lang="en-US" altLang="ja-JP" sz="2600" b="1" dirty="0" smtClean="0">
              <a:solidFill>
                <a:schemeClr val="tx1"/>
              </a:solidFill>
            </a:endParaRPr>
          </a:p>
          <a:p>
            <a:pPr marL="0" indent="0">
              <a:buNone/>
            </a:pPr>
            <a:r>
              <a:rPr lang="ja-JP" altLang="en-US" sz="2600" dirty="0" smtClean="0">
                <a:solidFill>
                  <a:schemeClr val="tx1"/>
                </a:solidFill>
              </a:rPr>
              <a:t>具体的な事例を掲載するので、このような事例を発見した際は、虐待の届出をする必要があります。</a:t>
            </a:r>
            <a:endParaRPr lang="en-US" altLang="ja-JP" sz="2600" dirty="0" smtClean="0">
              <a:solidFill>
                <a:schemeClr val="tx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589" y="3731554"/>
            <a:ext cx="1102776" cy="827082"/>
          </a:xfrm>
          <a:prstGeom prst="rect">
            <a:avLst/>
          </a:prstGeom>
        </p:spPr>
      </p:pic>
    </p:spTree>
    <p:extLst>
      <p:ext uri="{BB962C8B-B14F-4D97-AF65-F5344CB8AC3E}">
        <p14:creationId xmlns:p14="http://schemas.microsoft.com/office/powerpoint/2010/main" val="3239195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18446" y="1342822"/>
            <a:ext cx="11309445" cy="5383355"/>
          </a:xfrm>
        </p:spPr>
        <p:txBody>
          <a:bodyPr>
            <a:normAutofit/>
          </a:bodyPr>
          <a:lstStyle/>
          <a:p>
            <a:pPr marL="0" indent="0" algn="just">
              <a:buClr>
                <a:schemeClr val="accent2">
                  <a:lumMod val="50000"/>
                </a:schemeClr>
              </a:buClr>
              <a:buNone/>
            </a:pPr>
            <a:endParaRPr lang="en-US" altLang="ja-JP" b="1" kern="100" dirty="0">
              <a:solidFill>
                <a:srgbClr val="002060"/>
              </a:solidFill>
              <a:cs typeface="Times New Roman"/>
            </a:endParaRPr>
          </a:p>
          <a:p>
            <a:pPr marL="874713" indent="-342900">
              <a:lnSpc>
                <a:spcPct val="110000"/>
              </a:lnSpc>
              <a:spcBef>
                <a:spcPts val="600"/>
              </a:spcBef>
              <a:spcAft>
                <a:spcPts val="600"/>
              </a:spcAft>
              <a:buFont typeface="Wingdings" panose="05000000000000000000" pitchFamily="2" charset="2"/>
              <a:buChar char="l"/>
            </a:pPr>
            <a:r>
              <a:rPr lang="ja-JP" altLang="ja-JP" sz="2600" b="1" dirty="0">
                <a:solidFill>
                  <a:schemeClr val="tx2"/>
                </a:solidFill>
              </a:rPr>
              <a:t>暴力や体罰によって身体に傷やあざ、痛みを与える行為。身体を縛りつけたり、過剰な投薬</a:t>
            </a:r>
            <a:r>
              <a:rPr lang="ja-JP" altLang="ja-JP" sz="2600" b="1" dirty="0" smtClean="0">
                <a:solidFill>
                  <a:schemeClr val="tx2"/>
                </a:solidFill>
              </a:rPr>
              <a:t>によって</a:t>
            </a:r>
            <a:r>
              <a:rPr lang="ja-JP" altLang="ja-JP" sz="2600" b="1" dirty="0">
                <a:solidFill>
                  <a:schemeClr val="tx2"/>
                </a:solidFill>
              </a:rPr>
              <a:t>身体の動きを抑制する行為</a:t>
            </a:r>
            <a:r>
              <a:rPr lang="ja-JP" altLang="ja-JP" sz="2600" b="1" dirty="0" smtClean="0">
                <a:solidFill>
                  <a:schemeClr val="tx2"/>
                </a:solidFill>
              </a:rPr>
              <a:t>。</a:t>
            </a:r>
            <a:endParaRPr lang="en-US" altLang="ja-JP" sz="2600" b="1" dirty="0">
              <a:solidFill>
                <a:schemeClr val="tx2"/>
              </a:solidFill>
            </a:endParaRPr>
          </a:p>
          <a:p>
            <a:pPr marL="531813" indent="0">
              <a:spcBef>
                <a:spcPts val="600"/>
              </a:spcBef>
              <a:spcAft>
                <a:spcPts val="600"/>
              </a:spcAft>
              <a:buNone/>
            </a:pPr>
            <a:r>
              <a:rPr lang="en-US" altLang="ja-JP" sz="2400" dirty="0"/>
              <a:t>【</a:t>
            </a:r>
            <a:r>
              <a:rPr lang="ja-JP" altLang="en-US" sz="2400" dirty="0"/>
              <a:t>具体例</a:t>
            </a:r>
            <a:r>
              <a:rPr lang="en-US" altLang="ja-JP" sz="2400" dirty="0"/>
              <a:t>】</a:t>
            </a:r>
            <a:r>
              <a:rPr lang="ja-JP" altLang="en-US" sz="2400" dirty="0"/>
              <a:t>　　　　　　　　　　　　　　　　　　　　　　　　　　　　　　　　　　</a:t>
            </a:r>
            <a:endParaRPr lang="en-US" altLang="ja-JP" sz="2400" dirty="0"/>
          </a:p>
          <a:p>
            <a:pPr marL="824421" lvl="1" indent="0">
              <a:spcBef>
                <a:spcPts val="600"/>
              </a:spcBef>
              <a:spcAft>
                <a:spcPts val="600"/>
              </a:spcAft>
              <a:buNone/>
            </a:pPr>
            <a:r>
              <a:rPr lang="ja-JP" altLang="en-US" sz="2400" dirty="0"/>
              <a:t>・</a:t>
            </a:r>
            <a:r>
              <a:rPr lang="ja-JP" altLang="ja-JP" sz="2400" dirty="0"/>
              <a:t>平手打ちする　・殴る　・蹴る　・壁に叩きつける　・つねる　</a:t>
            </a:r>
            <a:endParaRPr lang="en-US" altLang="ja-JP" sz="2400" dirty="0" smtClean="0"/>
          </a:p>
          <a:p>
            <a:pPr marL="824421" lvl="1" indent="0">
              <a:spcBef>
                <a:spcPts val="600"/>
              </a:spcBef>
              <a:spcAft>
                <a:spcPts val="600"/>
              </a:spcAft>
              <a:buNone/>
            </a:pPr>
            <a:r>
              <a:rPr lang="ja-JP" altLang="ja-JP" sz="2400" dirty="0" smtClean="0"/>
              <a:t>・</a:t>
            </a:r>
            <a:r>
              <a:rPr lang="ja-JP" altLang="ja-JP" sz="2400" dirty="0"/>
              <a:t>無理やり食べ物や飲み物</a:t>
            </a:r>
            <a:r>
              <a:rPr lang="ja-JP" altLang="ja-JP" sz="2400" dirty="0" smtClean="0"/>
              <a:t>を口</a:t>
            </a:r>
            <a:r>
              <a:rPr lang="ja-JP" altLang="ja-JP" sz="2400" dirty="0"/>
              <a:t>に入れる　・</a:t>
            </a:r>
            <a:r>
              <a:rPr lang="ja-JP" altLang="ja-JP" sz="2400" dirty="0" smtClean="0"/>
              <a:t>やけど</a:t>
            </a:r>
            <a:r>
              <a:rPr lang="ja-JP" altLang="en-US" sz="2400" dirty="0" smtClean="0"/>
              <a:t>をさせる</a:t>
            </a:r>
            <a:r>
              <a:rPr lang="ja-JP" altLang="ja-JP" sz="2400" dirty="0"/>
              <a:t>　・打撲</a:t>
            </a:r>
            <a:r>
              <a:rPr lang="ja-JP" altLang="ja-JP" sz="2400" dirty="0" smtClean="0"/>
              <a:t>させ</a:t>
            </a:r>
            <a:endParaRPr lang="en-US" altLang="ja-JP" sz="2400" dirty="0" smtClean="0"/>
          </a:p>
          <a:p>
            <a:pPr marL="824421" lvl="1" indent="0">
              <a:spcBef>
                <a:spcPts val="600"/>
              </a:spcBef>
              <a:spcAft>
                <a:spcPts val="600"/>
              </a:spcAft>
              <a:buNone/>
            </a:pPr>
            <a:r>
              <a:rPr lang="ja-JP" altLang="en-US" sz="2400" dirty="0" smtClean="0"/>
              <a:t>　</a:t>
            </a:r>
            <a:r>
              <a:rPr lang="ja-JP" altLang="ja-JP" sz="2400" dirty="0" smtClean="0"/>
              <a:t>る</a:t>
            </a:r>
            <a:r>
              <a:rPr lang="ja-JP" altLang="ja-JP" sz="2400" dirty="0"/>
              <a:t>　・身体拘束（柱や椅子やベッドに縛り付ける、医療的</a:t>
            </a:r>
            <a:r>
              <a:rPr lang="ja-JP" altLang="ja-JP" sz="2400" dirty="0" smtClean="0"/>
              <a:t>必要性に</a:t>
            </a:r>
            <a:endParaRPr lang="en-US" altLang="ja-JP" sz="2400" dirty="0" smtClean="0"/>
          </a:p>
          <a:p>
            <a:pPr marL="824421" lvl="1" indent="0">
              <a:spcBef>
                <a:spcPts val="600"/>
              </a:spcBef>
              <a:spcAft>
                <a:spcPts val="600"/>
              </a:spcAft>
              <a:buNone/>
            </a:pPr>
            <a:r>
              <a:rPr lang="ja-JP" altLang="en-US" sz="2400" dirty="0" smtClean="0"/>
              <a:t>　</a:t>
            </a:r>
            <a:r>
              <a:rPr lang="ja-JP" altLang="ja-JP" sz="2400" dirty="0" smtClean="0"/>
              <a:t>基づかない</a:t>
            </a:r>
            <a:r>
              <a:rPr lang="ja-JP" altLang="ja-JP" sz="2400" dirty="0"/>
              <a:t>投薬によって動きを抑制する、ミトンやつなぎ服を</a:t>
            </a:r>
            <a:r>
              <a:rPr lang="ja-JP" altLang="ja-JP" sz="2400" dirty="0" smtClean="0"/>
              <a:t>着せ</a:t>
            </a:r>
            <a:endParaRPr lang="en-US" altLang="ja-JP" sz="2400" dirty="0" smtClean="0"/>
          </a:p>
          <a:p>
            <a:pPr marL="824421" lvl="1" indent="0">
              <a:spcBef>
                <a:spcPts val="600"/>
              </a:spcBef>
              <a:spcAft>
                <a:spcPts val="600"/>
              </a:spcAft>
              <a:buNone/>
            </a:pPr>
            <a:r>
              <a:rPr lang="ja-JP" altLang="en-US" sz="2400" dirty="0"/>
              <a:t>　</a:t>
            </a:r>
            <a:r>
              <a:rPr lang="ja-JP" altLang="ja-JP" sz="2400" dirty="0" smtClean="0"/>
              <a:t>る、部屋</a:t>
            </a:r>
            <a:r>
              <a:rPr lang="ja-JP" altLang="ja-JP" sz="2400" dirty="0"/>
              <a:t>に</a:t>
            </a:r>
            <a:r>
              <a:rPr lang="ja-JP" altLang="ja-JP" sz="2400" dirty="0" smtClean="0"/>
              <a:t>閉じ込める</a:t>
            </a:r>
            <a:r>
              <a:rPr lang="ja-JP" altLang="ja-JP" sz="2400" dirty="0"/>
              <a:t>、施設側の管理の都合で睡眠薬を服用</a:t>
            </a:r>
            <a:r>
              <a:rPr lang="ja-JP" altLang="ja-JP" sz="2400" dirty="0" smtClean="0"/>
              <a:t>させる</a:t>
            </a:r>
            <a:endParaRPr lang="en-US" altLang="ja-JP" sz="2400" dirty="0" smtClean="0"/>
          </a:p>
          <a:p>
            <a:pPr marL="824421" lvl="1" indent="0">
              <a:spcBef>
                <a:spcPts val="600"/>
              </a:spcBef>
              <a:spcAft>
                <a:spcPts val="600"/>
              </a:spcAft>
              <a:buNone/>
            </a:pPr>
            <a:r>
              <a:rPr lang="ja-JP" altLang="en-US" sz="2400" dirty="0"/>
              <a:t>　</a:t>
            </a:r>
            <a:r>
              <a:rPr lang="ja-JP" altLang="ja-JP" sz="2400" dirty="0" smtClean="0"/>
              <a:t>など</a:t>
            </a:r>
            <a:r>
              <a:rPr lang="ja-JP" altLang="ja-JP" sz="2400" dirty="0"/>
              <a:t>）</a:t>
            </a:r>
            <a:endParaRPr lang="en-US" altLang="ja-JP" sz="2400" dirty="0"/>
          </a:p>
          <a:p>
            <a:pPr marL="272982" indent="0">
              <a:buNone/>
            </a:pPr>
            <a:endParaRPr lang="en-US" altLang="ja-JP" dirty="0"/>
          </a:p>
          <a:p>
            <a:pPr marL="272982" indent="0">
              <a:buNone/>
            </a:pPr>
            <a:endParaRPr lang="en-US" altLang="ja-JP" dirty="0">
              <a:solidFill>
                <a:srgbClr val="FF0000"/>
              </a:solidFill>
            </a:endParaRPr>
          </a:p>
          <a:p>
            <a:pPr marL="272982" indent="0">
              <a:buNone/>
            </a:pPr>
            <a:endParaRPr lang="en-US" altLang="ja-JP" dirty="0"/>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1420218" y="602506"/>
            <a:ext cx="9105899" cy="740316"/>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虐待の</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具体例 　身体的虐待</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1546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13732" y="1884078"/>
            <a:ext cx="11563350" cy="4120937"/>
          </a:xfrm>
        </p:spPr>
        <p:txBody>
          <a:bodyPr>
            <a:normAutofit/>
          </a:bodyPr>
          <a:lstStyle/>
          <a:p>
            <a:pPr marL="0" indent="0" algn="just">
              <a:buClr>
                <a:schemeClr val="accent2">
                  <a:lumMod val="50000"/>
                </a:schemeClr>
              </a:buClr>
              <a:buNone/>
            </a:pPr>
            <a:endParaRPr lang="en-US" altLang="ja-JP" b="1" kern="100" dirty="0">
              <a:solidFill>
                <a:srgbClr val="002060"/>
              </a:solidFill>
              <a:cs typeface="Times New Roman"/>
            </a:endParaRPr>
          </a:p>
          <a:p>
            <a:pPr marL="874713" indent="-342900">
              <a:lnSpc>
                <a:spcPct val="110000"/>
              </a:lnSpc>
              <a:spcBef>
                <a:spcPts val="600"/>
              </a:spcBef>
              <a:spcAft>
                <a:spcPts val="600"/>
              </a:spcAft>
              <a:buFont typeface="Wingdings" panose="05000000000000000000" pitchFamily="2" charset="2"/>
              <a:buChar char="l"/>
            </a:pPr>
            <a:r>
              <a:rPr lang="ja-JP" altLang="ja-JP" sz="2600" b="1" dirty="0">
                <a:solidFill>
                  <a:schemeClr val="tx2"/>
                </a:solidFill>
              </a:rPr>
              <a:t>性的な行為やその強要（表面上は同意しているように見えても、本心からの同意かどうかを</a:t>
            </a:r>
            <a:r>
              <a:rPr lang="ja-JP" altLang="ja-JP" sz="2600" b="1" dirty="0" smtClean="0">
                <a:solidFill>
                  <a:schemeClr val="tx2"/>
                </a:solidFill>
              </a:rPr>
              <a:t>見極める</a:t>
            </a:r>
            <a:r>
              <a:rPr lang="ja-JP" altLang="ja-JP" sz="2600" b="1" dirty="0">
                <a:solidFill>
                  <a:schemeClr val="tx2"/>
                </a:solidFill>
              </a:rPr>
              <a:t>必要がある</a:t>
            </a:r>
            <a:r>
              <a:rPr lang="ja-JP" altLang="ja-JP" sz="2600" b="1" dirty="0" smtClean="0">
                <a:solidFill>
                  <a:schemeClr val="tx2"/>
                </a:solidFill>
              </a:rPr>
              <a:t>）</a:t>
            </a:r>
            <a:endParaRPr lang="en-US" altLang="ja-JP" sz="2600" b="1" dirty="0" smtClean="0">
              <a:solidFill>
                <a:schemeClr val="tx2"/>
              </a:solidFill>
            </a:endParaRPr>
          </a:p>
          <a:p>
            <a:pPr marL="531813" indent="0">
              <a:spcBef>
                <a:spcPts val="600"/>
              </a:spcBef>
              <a:spcAft>
                <a:spcPts val="600"/>
              </a:spcAft>
              <a:buNone/>
            </a:pPr>
            <a:r>
              <a:rPr lang="en-US" altLang="ja-JP" sz="2400" dirty="0" smtClean="0"/>
              <a:t>【</a:t>
            </a:r>
            <a:r>
              <a:rPr lang="ja-JP" altLang="en-US" sz="2400" dirty="0"/>
              <a:t>具体例</a:t>
            </a:r>
            <a:r>
              <a:rPr lang="en-US" altLang="ja-JP" sz="2400" dirty="0"/>
              <a:t>】</a:t>
            </a:r>
            <a:r>
              <a:rPr lang="ja-JP" altLang="en-US" sz="2400" dirty="0"/>
              <a:t>　　　　　　　　　　　　　　　　　　　　　　　　　　　　　　　　　　　　　　　</a:t>
            </a:r>
            <a:endParaRPr lang="en-US" altLang="ja-JP" sz="2400" dirty="0"/>
          </a:p>
          <a:p>
            <a:pPr marL="824421" lvl="1" indent="0">
              <a:spcBef>
                <a:spcPts val="600"/>
              </a:spcBef>
              <a:spcAft>
                <a:spcPts val="600"/>
              </a:spcAft>
              <a:buNone/>
            </a:pPr>
            <a:r>
              <a:rPr lang="ja-JP" altLang="en-US" sz="2400" dirty="0"/>
              <a:t>・</a:t>
            </a:r>
            <a:r>
              <a:rPr lang="ja-JP" altLang="ja-JP" sz="2400" dirty="0"/>
              <a:t>性交　・性器への接触　・性的行為を強要する</a:t>
            </a:r>
            <a:r>
              <a:rPr lang="ja-JP" altLang="en-US" sz="2400" dirty="0"/>
              <a:t>　</a:t>
            </a:r>
            <a:r>
              <a:rPr lang="ja-JP" altLang="ja-JP" sz="2400" dirty="0"/>
              <a:t>・裸にする</a:t>
            </a:r>
            <a:r>
              <a:rPr lang="ja-JP" altLang="en-US" sz="2400" dirty="0"/>
              <a:t>　</a:t>
            </a:r>
            <a:endParaRPr lang="en-US" altLang="ja-JP" sz="2400" dirty="0" smtClean="0"/>
          </a:p>
          <a:p>
            <a:pPr marL="824421" lvl="1" indent="0">
              <a:spcBef>
                <a:spcPts val="600"/>
              </a:spcBef>
              <a:spcAft>
                <a:spcPts val="600"/>
              </a:spcAft>
              <a:buNone/>
            </a:pPr>
            <a:r>
              <a:rPr lang="ja-JP" altLang="ja-JP" sz="2400" dirty="0" smtClean="0"/>
              <a:t>・</a:t>
            </a:r>
            <a:r>
              <a:rPr lang="ja-JP" altLang="ja-JP" sz="2400" dirty="0"/>
              <a:t>キス</a:t>
            </a:r>
            <a:r>
              <a:rPr lang="ja-JP" altLang="ja-JP" sz="2400" dirty="0" smtClean="0"/>
              <a:t>する</a:t>
            </a:r>
            <a:r>
              <a:rPr lang="ja-JP" altLang="en-US" sz="2400" dirty="0" smtClean="0"/>
              <a:t>　</a:t>
            </a:r>
            <a:r>
              <a:rPr lang="ja-JP" altLang="ja-JP" sz="2400" dirty="0" smtClean="0"/>
              <a:t>・</a:t>
            </a:r>
            <a:r>
              <a:rPr lang="ja-JP" altLang="ja-JP" sz="2400" dirty="0"/>
              <a:t>本人の前でわいせつな言葉を発する、又は会</a:t>
            </a:r>
            <a:r>
              <a:rPr lang="ja-JP" altLang="ja-JP" sz="2400" dirty="0" smtClean="0"/>
              <a:t>話す</a:t>
            </a:r>
            <a:endParaRPr lang="en-US" altLang="ja-JP" sz="2400" dirty="0" smtClean="0"/>
          </a:p>
          <a:p>
            <a:pPr marL="824421" lvl="1" indent="0">
              <a:spcBef>
                <a:spcPts val="600"/>
              </a:spcBef>
              <a:spcAft>
                <a:spcPts val="600"/>
              </a:spcAft>
              <a:buNone/>
            </a:pPr>
            <a:r>
              <a:rPr lang="ja-JP" altLang="en-US" sz="2400" dirty="0"/>
              <a:t>　</a:t>
            </a:r>
            <a:r>
              <a:rPr lang="ja-JP" altLang="ja-JP" sz="2400" dirty="0" smtClean="0"/>
              <a:t>る</a:t>
            </a:r>
            <a:r>
              <a:rPr lang="ja-JP" altLang="ja-JP" sz="2400" dirty="0"/>
              <a:t>　・わいせつな映像を見せる</a:t>
            </a:r>
            <a:endParaRPr lang="ja-JP" altLang="en-US" sz="2400" dirty="0"/>
          </a:p>
          <a:p>
            <a:pPr marL="272982" indent="0">
              <a:spcBef>
                <a:spcPts val="600"/>
              </a:spcBef>
              <a:spcAft>
                <a:spcPts val="600"/>
              </a:spcAft>
              <a:buNone/>
            </a:pPr>
            <a:endParaRPr lang="en-US" altLang="ja-JP" sz="2400" dirty="0"/>
          </a:p>
          <a:p>
            <a:pPr marL="272982" indent="0">
              <a:buNone/>
            </a:pPr>
            <a:endParaRPr lang="en-US" altLang="ja-JP" dirty="0">
              <a:solidFill>
                <a:srgbClr val="FF0000"/>
              </a:solidFill>
            </a:endParaRPr>
          </a:p>
          <a:p>
            <a:pPr marL="272982" indent="0">
              <a:buNone/>
            </a:pPr>
            <a:endParaRPr lang="en-US" altLang="ja-JP" dirty="0"/>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1470830" y="897416"/>
            <a:ext cx="9105899"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虐待の</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具体例　性的虐待</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5420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25287" y="1699838"/>
            <a:ext cx="11563350" cy="5669958"/>
          </a:xfrm>
        </p:spPr>
        <p:txBody>
          <a:bodyPr>
            <a:normAutofit/>
          </a:bodyPr>
          <a:lstStyle/>
          <a:p>
            <a:pPr marL="0" indent="0" algn="just">
              <a:buClr>
                <a:schemeClr val="accent2">
                  <a:lumMod val="50000"/>
                </a:schemeClr>
              </a:buClr>
              <a:buNone/>
            </a:pPr>
            <a:endParaRPr lang="en-US" altLang="ja-JP" b="1" kern="100" dirty="0">
              <a:solidFill>
                <a:srgbClr val="002060"/>
              </a:solidFill>
              <a:cs typeface="Times New Roman"/>
            </a:endParaRPr>
          </a:p>
          <a:p>
            <a:pPr marL="874713" indent="-342900">
              <a:lnSpc>
                <a:spcPct val="110000"/>
              </a:lnSpc>
              <a:spcBef>
                <a:spcPts val="600"/>
              </a:spcBef>
              <a:spcAft>
                <a:spcPts val="600"/>
              </a:spcAft>
              <a:buFont typeface="Wingdings" panose="05000000000000000000" pitchFamily="2" charset="2"/>
              <a:buChar char="l"/>
            </a:pPr>
            <a:r>
              <a:rPr lang="ja-JP" altLang="ja-JP" sz="2800" b="1" dirty="0">
                <a:solidFill>
                  <a:schemeClr val="tx2"/>
                </a:solidFill>
              </a:rPr>
              <a:t>脅し、侮辱などの言葉や態度、無視、嫌がらせなどによって精神的に苦痛を与えること</a:t>
            </a:r>
            <a:r>
              <a:rPr lang="ja-JP" altLang="ja-JP" sz="2800" b="1" dirty="0" smtClean="0">
                <a:solidFill>
                  <a:schemeClr val="tx2"/>
                </a:solidFill>
              </a:rPr>
              <a:t>。</a:t>
            </a:r>
            <a:endParaRPr lang="en-US" altLang="ja-JP" sz="2800" b="1" dirty="0" smtClean="0">
              <a:solidFill>
                <a:schemeClr val="tx2"/>
              </a:solidFill>
            </a:endParaRPr>
          </a:p>
          <a:p>
            <a:pPr marL="531813" indent="0">
              <a:spcBef>
                <a:spcPts val="600"/>
              </a:spcBef>
              <a:spcAft>
                <a:spcPts val="600"/>
              </a:spcAft>
              <a:buNone/>
            </a:pPr>
            <a:r>
              <a:rPr lang="en-US" altLang="ja-JP" sz="2400" dirty="0" smtClean="0"/>
              <a:t>【</a:t>
            </a:r>
            <a:r>
              <a:rPr lang="ja-JP" altLang="en-US" sz="2400" dirty="0"/>
              <a:t>具体例</a:t>
            </a:r>
            <a:r>
              <a:rPr lang="en-US" altLang="ja-JP" sz="2400" dirty="0"/>
              <a:t>】</a:t>
            </a:r>
            <a:r>
              <a:rPr lang="ja-JP" altLang="en-US" sz="2400" dirty="0"/>
              <a:t>　　　　　　　　　　　　　　　　　　　　　　　　　　　　　　　　　　　　　　　</a:t>
            </a:r>
            <a:endParaRPr lang="en-US" altLang="ja-JP" sz="2400" dirty="0"/>
          </a:p>
          <a:p>
            <a:pPr marL="824421" lvl="1" indent="0">
              <a:spcBef>
                <a:spcPts val="600"/>
              </a:spcBef>
              <a:spcAft>
                <a:spcPts val="600"/>
              </a:spcAft>
              <a:buNone/>
            </a:pPr>
            <a:r>
              <a:rPr lang="ja-JP" altLang="ja-JP" sz="2400" dirty="0"/>
              <a:t>・「バカ」「あほ」など</a:t>
            </a:r>
            <a:r>
              <a:rPr lang="ja-JP" altLang="ja-JP" sz="2400" dirty="0" err="1"/>
              <a:t>障がい</a:t>
            </a:r>
            <a:r>
              <a:rPr lang="ja-JP" altLang="ja-JP" sz="2400" dirty="0"/>
              <a:t>者を侮辱する言葉を浴びせる　</a:t>
            </a:r>
            <a:endParaRPr lang="en-US" altLang="ja-JP" sz="2400" dirty="0" smtClean="0"/>
          </a:p>
          <a:p>
            <a:pPr marL="824421" lvl="1" indent="0">
              <a:spcBef>
                <a:spcPts val="600"/>
              </a:spcBef>
              <a:spcAft>
                <a:spcPts val="600"/>
              </a:spcAft>
              <a:buNone/>
            </a:pPr>
            <a:r>
              <a:rPr lang="ja-JP" altLang="ja-JP" sz="2400" dirty="0" smtClean="0"/>
              <a:t>・怒鳴る</a:t>
            </a:r>
            <a:r>
              <a:rPr lang="ja-JP" altLang="ja-JP" sz="2400" dirty="0"/>
              <a:t>　・</a:t>
            </a:r>
            <a:r>
              <a:rPr lang="ja-JP" altLang="ja-JP" sz="2400" dirty="0" smtClean="0"/>
              <a:t>ののしる</a:t>
            </a:r>
            <a:r>
              <a:rPr lang="ja-JP" altLang="en-US" sz="2400" dirty="0" smtClean="0"/>
              <a:t>　</a:t>
            </a:r>
            <a:r>
              <a:rPr lang="ja-JP" altLang="ja-JP" sz="2400" dirty="0" smtClean="0"/>
              <a:t>・</a:t>
            </a:r>
            <a:r>
              <a:rPr lang="ja-JP" altLang="ja-JP" sz="2400" dirty="0"/>
              <a:t>悪口を言う　・仲間に入れない　</a:t>
            </a:r>
            <a:endParaRPr lang="en-US" altLang="ja-JP" sz="2400" dirty="0" smtClean="0"/>
          </a:p>
          <a:p>
            <a:pPr marL="824421" lvl="1" indent="0">
              <a:spcBef>
                <a:spcPts val="600"/>
              </a:spcBef>
              <a:spcAft>
                <a:spcPts val="600"/>
              </a:spcAft>
              <a:buNone/>
            </a:pPr>
            <a:r>
              <a:rPr lang="ja-JP" altLang="ja-JP" sz="2400" dirty="0" smtClean="0"/>
              <a:t>・</a:t>
            </a:r>
            <a:r>
              <a:rPr lang="ja-JP" altLang="ja-JP" sz="2400" dirty="0"/>
              <a:t>子ども扱い</a:t>
            </a:r>
            <a:r>
              <a:rPr lang="ja-JP" altLang="ja-JP" sz="2400" dirty="0" smtClean="0"/>
              <a:t>する</a:t>
            </a:r>
            <a:r>
              <a:rPr lang="ja-JP" altLang="en-US" sz="2400" dirty="0" smtClean="0"/>
              <a:t>　</a:t>
            </a:r>
            <a:r>
              <a:rPr lang="ja-JP" altLang="ja-JP" sz="2400" dirty="0" smtClean="0"/>
              <a:t>・</a:t>
            </a:r>
            <a:r>
              <a:rPr lang="ja-JP" altLang="ja-JP" sz="2400" dirty="0"/>
              <a:t>人格をおとしめるような扱いをする　</a:t>
            </a:r>
            <a:endParaRPr lang="en-US" altLang="ja-JP" sz="2400" dirty="0" smtClean="0"/>
          </a:p>
          <a:p>
            <a:pPr marL="824421" lvl="1" indent="0">
              <a:spcBef>
                <a:spcPts val="600"/>
              </a:spcBef>
              <a:spcAft>
                <a:spcPts val="600"/>
              </a:spcAft>
              <a:buNone/>
            </a:pPr>
            <a:r>
              <a:rPr lang="ja-JP" altLang="ja-JP" sz="2400" dirty="0" smtClean="0"/>
              <a:t>・</a:t>
            </a:r>
            <a:r>
              <a:rPr lang="ja-JP" altLang="ja-JP" sz="2400" dirty="0"/>
              <a:t>話しかけているのに意図的に無視する</a:t>
            </a:r>
            <a:endParaRPr lang="en-US" altLang="ja-JP" sz="2400" dirty="0"/>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1339298" y="986818"/>
            <a:ext cx="9105899"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虐待の</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具体例 　心理的虐待</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3718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45352" y="1381786"/>
            <a:ext cx="11573302" cy="5145111"/>
          </a:xfrm>
        </p:spPr>
        <p:txBody>
          <a:bodyPr>
            <a:normAutofit fontScale="92500"/>
          </a:bodyPr>
          <a:lstStyle/>
          <a:p>
            <a:pPr marL="0" indent="0" algn="just">
              <a:buClr>
                <a:schemeClr val="accent2">
                  <a:lumMod val="50000"/>
                </a:schemeClr>
              </a:buClr>
              <a:buNone/>
            </a:pPr>
            <a:endParaRPr lang="en-US" altLang="ja-JP" sz="2600" b="1" kern="100" dirty="0">
              <a:solidFill>
                <a:srgbClr val="002060"/>
              </a:solidFill>
              <a:cs typeface="Times New Roman"/>
            </a:endParaRPr>
          </a:p>
          <a:p>
            <a:pPr marL="874713" indent="-342900">
              <a:spcBef>
                <a:spcPts val="600"/>
              </a:spcBef>
              <a:spcAft>
                <a:spcPts val="0"/>
              </a:spcAft>
              <a:buFont typeface="Wingdings" panose="05000000000000000000" pitchFamily="2" charset="2"/>
              <a:buChar char="l"/>
            </a:pPr>
            <a:r>
              <a:rPr lang="ja-JP" altLang="ja-JP" sz="2600" b="1" dirty="0">
                <a:solidFill>
                  <a:schemeClr val="tx2"/>
                </a:solidFill>
              </a:rPr>
              <a:t>食事や排泄、入浴、洗濯など身辺の世話や介助をしない、必要な福祉</a:t>
            </a:r>
            <a:r>
              <a:rPr lang="ja-JP" altLang="ja-JP" sz="2600" b="1" dirty="0" smtClean="0">
                <a:solidFill>
                  <a:schemeClr val="tx2"/>
                </a:solidFill>
              </a:rPr>
              <a:t>サービス</a:t>
            </a:r>
            <a:endParaRPr lang="en-US" altLang="ja-JP" sz="2600" b="1" dirty="0" smtClean="0">
              <a:solidFill>
                <a:schemeClr val="tx2"/>
              </a:solidFill>
            </a:endParaRPr>
          </a:p>
          <a:p>
            <a:pPr marL="531813" indent="0">
              <a:spcBef>
                <a:spcPts val="600"/>
              </a:spcBef>
              <a:spcAft>
                <a:spcPts val="0"/>
              </a:spcAft>
              <a:buNone/>
            </a:pPr>
            <a:r>
              <a:rPr lang="ja-JP" altLang="en-US" sz="2600" b="1" dirty="0" smtClean="0">
                <a:solidFill>
                  <a:schemeClr val="tx2"/>
                </a:solidFill>
              </a:rPr>
              <a:t>　</a:t>
            </a:r>
            <a:r>
              <a:rPr lang="ja-JP" altLang="ja-JP" sz="2600" b="1" dirty="0" smtClean="0">
                <a:solidFill>
                  <a:schemeClr val="tx2"/>
                </a:solidFill>
              </a:rPr>
              <a:t>や</a:t>
            </a:r>
            <a:r>
              <a:rPr lang="ja-JP" altLang="ja-JP" sz="2600" b="1" dirty="0">
                <a:solidFill>
                  <a:schemeClr val="tx2"/>
                </a:solidFill>
              </a:rPr>
              <a:t>医療や教育を受けさせない、などによって</a:t>
            </a:r>
            <a:r>
              <a:rPr lang="ja-JP" altLang="ja-JP" sz="2600" b="1" dirty="0" err="1">
                <a:solidFill>
                  <a:schemeClr val="tx2"/>
                </a:solidFill>
              </a:rPr>
              <a:t>障がい</a:t>
            </a:r>
            <a:r>
              <a:rPr lang="ja-JP" altLang="ja-JP" sz="2600" b="1" dirty="0">
                <a:solidFill>
                  <a:schemeClr val="tx2"/>
                </a:solidFill>
              </a:rPr>
              <a:t>者の生活環境や身体・</a:t>
            </a:r>
            <a:r>
              <a:rPr lang="ja-JP" altLang="ja-JP" sz="2600" b="1" dirty="0" smtClean="0">
                <a:solidFill>
                  <a:schemeClr val="tx2"/>
                </a:solidFill>
              </a:rPr>
              <a:t>精神</a:t>
            </a:r>
            <a:endParaRPr lang="en-US" altLang="ja-JP" sz="2600" b="1" dirty="0" smtClean="0">
              <a:solidFill>
                <a:schemeClr val="tx2"/>
              </a:solidFill>
            </a:endParaRPr>
          </a:p>
          <a:p>
            <a:pPr marL="531813" indent="0">
              <a:spcBef>
                <a:spcPts val="600"/>
              </a:spcBef>
              <a:spcAft>
                <a:spcPts val="0"/>
              </a:spcAft>
              <a:buNone/>
            </a:pPr>
            <a:r>
              <a:rPr lang="ja-JP" altLang="en-US" sz="2600" b="1" dirty="0" smtClean="0">
                <a:solidFill>
                  <a:schemeClr val="tx2"/>
                </a:solidFill>
              </a:rPr>
              <a:t>　</a:t>
            </a:r>
            <a:r>
              <a:rPr lang="ja-JP" altLang="ja-JP" sz="2600" b="1" dirty="0" smtClean="0">
                <a:solidFill>
                  <a:schemeClr val="tx2"/>
                </a:solidFill>
              </a:rPr>
              <a:t>的</a:t>
            </a:r>
            <a:r>
              <a:rPr lang="ja-JP" altLang="ja-JP" sz="2600" b="1" dirty="0">
                <a:solidFill>
                  <a:schemeClr val="tx2"/>
                </a:solidFill>
              </a:rPr>
              <a:t>状態を悪化、又は不当に保持しないこと</a:t>
            </a:r>
            <a:r>
              <a:rPr lang="ja-JP" altLang="ja-JP" sz="2600" b="1" dirty="0" smtClean="0">
                <a:solidFill>
                  <a:schemeClr val="tx2"/>
                </a:solidFill>
              </a:rPr>
              <a:t>。</a:t>
            </a:r>
            <a:endParaRPr lang="en-US" altLang="ja-JP" sz="2600" b="1" dirty="0">
              <a:solidFill>
                <a:schemeClr val="tx2"/>
              </a:solidFill>
            </a:endParaRPr>
          </a:p>
          <a:p>
            <a:pPr marL="531813" indent="0">
              <a:spcBef>
                <a:spcPts val="600"/>
              </a:spcBef>
              <a:spcAft>
                <a:spcPts val="0"/>
              </a:spcAft>
              <a:buNone/>
            </a:pPr>
            <a:r>
              <a:rPr lang="en-US" altLang="ja-JP" sz="2600" dirty="0" smtClean="0"/>
              <a:t>【</a:t>
            </a:r>
            <a:r>
              <a:rPr lang="ja-JP" altLang="en-US" sz="2600" dirty="0"/>
              <a:t>具体例</a:t>
            </a:r>
            <a:r>
              <a:rPr lang="en-US" altLang="ja-JP" sz="2600" dirty="0"/>
              <a:t>】</a:t>
            </a:r>
            <a:r>
              <a:rPr lang="ja-JP" altLang="en-US" sz="2600" dirty="0"/>
              <a:t>　　　　　　　　　　　　　　　　　　　　　　　　　　　　　　　　　　　　　　　</a:t>
            </a:r>
            <a:endParaRPr lang="en-US" altLang="ja-JP" sz="2600" dirty="0"/>
          </a:p>
          <a:p>
            <a:pPr marL="531813" indent="0">
              <a:lnSpc>
                <a:spcPct val="110000"/>
              </a:lnSpc>
              <a:buNone/>
            </a:pPr>
            <a:r>
              <a:rPr lang="ja-JP" altLang="ja-JP" sz="2600" dirty="0"/>
              <a:t>・食事や水分を十分に与えない　・食事の著しい偏りによって栄養状態が悪化</a:t>
            </a:r>
            <a:r>
              <a:rPr lang="ja-JP" altLang="ja-JP" sz="2600" dirty="0" smtClean="0"/>
              <a:t>し</a:t>
            </a:r>
            <a:endParaRPr lang="en-US" altLang="ja-JP" sz="2600" dirty="0" smtClean="0"/>
          </a:p>
          <a:p>
            <a:pPr marL="824421" lvl="1" indent="0">
              <a:lnSpc>
                <a:spcPct val="110000"/>
              </a:lnSpc>
              <a:buNone/>
            </a:pPr>
            <a:r>
              <a:rPr lang="ja-JP" altLang="ja-JP" sz="2600" dirty="0" smtClean="0"/>
              <a:t>て</a:t>
            </a:r>
            <a:r>
              <a:rPr lang="ja-JP" altLang="ja-JP" sz="2600" dirty="0"/>
              <a:t>いる　・あまり入浴させない　・汚れた服を着させ続ける　・排泄の介助を</a:t>
            </a:r>
            <a:r>
              <a:rPr lang="ja-JP" altLang="ja-JP" sz="2600" dirty="0" smtClean="0"/>
              <a:t>しない</a:t>
            </a:r>
            <a:r>
              <a:rPr lang="ja-JP" altLang="ja-JP" sz="2600" dirty="0"/>
              <a:t>　・髪や爪が伸び放題　・室内の掃除をしない　・ごみを放置したままに</a:t>
            </a:r>
            <a:r>
              <a:rPr lang="ja-JP" altLang="ja-JP" sz="2600" dirty="0" smtClean="0"/>
              <a:t>して</a:t>
            </a:r>
            <a:r>
              <a:rPr lang="ja-JP" altLang="ja-JP" sz="2600" dirty="0"/>
              <a:t>あるなど劣悪な住環境の中で生活させる　・病気やけがをしても受診</a:t>
            </a:r>
            <a:r>
              <a:rPr lang="ja-JP" altLang="ja-JP" sz="2600" dirty="0" smtClean="0"/>
              <a:t>させない</a:t>
            </a:r>
            <a:r>
              <a:rPr lang="ja-JP" altLang="ja-JP" sz="2600" dirty="0"/>
              <a:t>　・学校に行かせない　・必要な福祉サービスを受けさせない　・制限</a:t>
            </a:r>
            <a:r>
              <a:rPr lang="ja-JP" altLang="ja-JP" sz="2600" dirty="0" smtClean="0"/>
              <a:t>する</a:t>
            </a:r>
            <a:r>
              <a:rPr lang="ja-JP" altLang="ja-JP" sz="2600" dirty="0"/>
              <a:t>　・同居人による身体的虐待や心理的虐待を放置する</a:t>
            </a:r>
            <a:endParaRPr lang="en-US" altLang="ja-JP" sz="2600" dirty="0"/>
          </a:p>
          <a:p>
            <a:pPr marL="272982" indent="0">
              <a:buNone/>
            </a:pPr>
            <a:endParaRPr lang="en-US" altLang="ja-JP" dirty="0">
              <a:solidFill>
                <a:srgbClr val="FF0000"/>
              </a:solidFill>
            </a:endParaRPr>
          </a:p>
          <a:p>
            <a:pPr marL="272982" indent="0">
              <a:buNone/>
            </a:pPr>
            <a:endParaRPr lang="en-US" altLang="ja-JP" dirty="0"/>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1379054" y="827792"/>
            <a:ext cx="9105899"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虐待の</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具体例 　放棄</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・放置</a:t>
            </a:r>
          </a:p>
        </p:txBody>
      </p:sp>
    </p:spTree>
    <p:extLst>
      <p:ext uri="{BB962C8B-B14F-4D97-AF65-F5344CB8AC3E}">
        <p14:creationId xmlns:p14="http://schemas.microsoft.com/office/powerpoint/2010/main" val="2661341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1922" y="736979"/>
            <a:ext cx="9943759" cy="1061228"/>
          </a:xfrm>
          <a:solidFill>
            <a:schemeClr val="bg1"/>
          </a:solidFill>
          <a:ln w="76200">
            <a:solidFill>
              <a:schemeClr val="tx2">
                <a:alpha val="50000"/>
              </a:schemeClr>
            </a:solidFill>
            <a:prstDash val="solid"/>
          </a:ln>
        </p:spPr>
        <p:txBody>
          <a:bodyPr anchor="b" anchorCtr="1"/>
          <a:lstStyle/>
          <a:p>
            <a:r>
              <a:rPr lang="ja-JP" altLang="en-US" i="1" spc="0" dirty="0" smtClean="0">
                <a:ln w="0"/>
              </a:rPr>
              <a:t>１　障害者</a:t>
            </a:r>
            <a:r>
              <a:rPr lang="ja-JP" altLang="en-US" i="1" spc="0" dirty="0">
                <a:ln w="0"/>
              </a:rPr>
              <a:t>差別解消法とは</a:t>
            </a:r>
            <a:endParaRPr kumimoji="1" lang="ja-JP" altLang="en-US" i="1" spc="0" dirty="0">
              <a:ln w="0"/>
            </a:endParaRPr>
          </a:p>
        </p:txBody>
      </p:sp>
      <p:sp>
        <p:nvSpPr>
          <p:cNvPr id="3" name="コンテンツ プレースホルダー 2"/>
          <p:cNvSpPr>
            <a:spLocks noGrp="1"/>
          </p:cNvSpPr>
          <p:nvPr>
            <p:ph idx="1"/>
          </p:nvPr>
        </p:nvSpPr>
        <p:spPr>
          <a:xfrm>
            <a:off x="947155" y="1798207"/>
            <a:ext cx="10058400" cy="4269317"/>
          </a:xfrm>
        </p:spPr>
        <p:txBody>
          <a:bodyPr>
            <a:normAutofit/>
          </a:bodyPr>
          <a:lstStyle/>
          <a:p>
            <a:pPr marL="0" indent="0">
              <a:buNone/>
            </a:pPr>
            <a:endParaRPr lang="en-US" altLang="ja-JP" sz="2400" b="1" dirty="0" smtClean="0">
              <a:solidFill>
                <a:schemeClr val="accent2">
                  <a:lumMod val="50000"/>
                </a:schemeClr>
              </a:solidFill>
            </a:endParaRPr>
          </a:p>
          <a:p>
            <a:pPr>
              <a:buFont typeface="Wingdings" panose="05000000000000000000" pitchFamily="2" charset="2"/>
              <a:buChar char="u"/>
            </a:pPr>
            <a:r>
              <a:rPr lang="ja-JP" altLang="en-US" sz="2800" b="1" dirty="0" smtClean="0">
                <a:solidFill>
                  <a:schemeClr val="tx2"/>
                </a:solidFill>
              </a:rPr>
              <a:t>どういう法律か</a:t>
            </a:r>
            <a:endParaRPr lang="en-US" altLang="ja-JP" sz="2800" b="1" dirty="0" smtClean="0">
              <a:solidFill>
                <a:schemeClr val="tx2"/>
              </a:solidFill>
            </a:endParaRPr>
          </a:p>
          <a:p>
            <a:pPr marL="0" indent="0">
              <a:buNone/>
            </a:pPr>
            <a:r>
              <a:rPr lang="ja-JP" altLang="en-US" sz="2400" b="1" dirty="0" smtClean="0"/>
              <a:t>　障害</a:t>
            </a:r>
            <a:r>
              <a:rPr lang="ja-JP" altLang="en-US" sz="2400" b="1" dirty="0"/>
              <a:t>のある人もない人も、お互いにその人らしさを認め合い、交流し</a:t>
            </a:r>
            <a:r>
              <a:rPr lang="ja-JP" altLang="en-US" sz="2400" b="1" dirty="0" smtClean="0"/>
              <a:t>、　</a:t>
            </a:r>
            <a:endParaRPr lang="en-US" altLang="ja-JP" sz="2400" b="1" dirty="0" smtClean="0"/>
          </a:p>
          <a:p>
            <a:pPr marL="0" indent="0">
              <a:buNone/>
            </a:pPr>
            <a:r>
              <a:rPr lang="ja-JP" altLang="en-US" sz="2400" b="1" dirty="0"/>
              <a:t>　</a:t>
            </a:r>
            <a:r>
              <a:rPr lang="ja-JP" altLang="en-US" sz="2400" b="1" dirty="0" smtClean="0"/>
              <a:t>支え合いながら</a:t>
            </a:r>
            <a:r>
              <a:rPr lang="ja-JP" altLang="en-US" sz="2400" b="1" dirty="0"/>
              <a:t>、ともに生きる社会、誰もが安心して暮らせる社会を</a:t>
            </a:r>
            <a:r>
              <a:rPr lang="ja-JP" altLang="en-US" sz="2400" b="1" dirty="0" smtClean="0"/>
              <a:t>目</a:t>
            </a:r>
            <a:endParaRPr lang="en-US" altLang="ja-JP" sz="2400" b="1" dirty="0" smtClean="0"/>
          </a:p>
          <a:p>
            <a:pPr marL="0" indent="0">
              <a:buNone/>
            </a:pPr>
            <a:r>
              <a:rPr lang="ja-JP" altLang="en-US" sz="2400" b="1" dirty="0"/>
              <a:t>　</a:t>
            </a:r>
            <a:r>
              <a:rPr lang="ja-JP" altLang="en-US" sz="2400" b="1" dirty="0" smtClean="0"/>
              <a:t>指す</a:t>
            </a:r>
            <a:r>
              <a:rPr lang="ja-JP" altLang="en-US" sz="2400" b="1" dirty="0"/>
              <a:t>法律です</a:t>
            </a:r>
            <a:r>
              <a:rPr lang="ja-JP" altLang="en-US" sz="2400" b="1" dirty="0" smtClean="0"/>
              <a:t>。</a:t>
            </a:r>
            <a:r>
              <a:rPr lang="en-US" altLang="ja-JP" sz="2400" b="1" dirty="0" smtClean="0"/>
              <a:t>(</a:t>
            </a:r>
            <a:r>
              <a:rPr lang="ja-JP" altLang="en-US" sz="2400" b="1" dirty="0" smtClean="0"/>
              <a:t>平成</a:t>
            </a:r>
            <a:r>
              <a:rPr lang="en-US" altLang="ja-JP" sz="2400" b="1" dirty="0" smtClean="0"/>
              <a:t>28</a:t>
            </a:r>
            <a:r>
              <a:rPr lang="ja-JP" altLang="en-US" sz="2400" b="1" dirty="0" smtClean="0"/>
              <a:t>年</a:t>
            </a:r>
            <a:r>
              <a:rPr lang="en-US" altLang="ja-JP" sz="2400" b="1" dirty="0" smtClean="0"/>
              <a:t>4</a:t>
            </a:r>
            <a:r>
              <a:rPr lang="ja-JP" altLang="en-US" sz="2400" b="1" dirty="0" smtClean="0"/>
              <a:t>月</a:t>
            </a:r>
            <a:r>
              <a:rPr lang="en-US" altLang="ja-JP" sz="2400" b="1" dirty="0" smtClean="0"/>
              <a:t>1</a:t>
            </a:r>
            <a:r>
              <a:rPr lang="ja-JP" altLang="en-US" sz="2400" b="1" dirty="0" smtClean="0"/>
              <a:t>日施行）</a:t>
            </a:r>
            <a:endParaRPr lang="en-US" altLang="ja-JP" sz="2400" b="1" dirty="0" smtClean="0"/>
          </a:p>
          <a:p>
            <a:pPr>
              <a:buFont typeface="Wingdings" panose="05000000000000000000" pitchFamily="2" charset="2"/>
              <a:buChar char="u"/>
            </a:pPr>
            <a:endParaRPr lang="en-US" altLang="ja-JP" sz="2400" b="1" dirty="0" smtClean="0"/>
          </a:p>
          <a:p>
            <a:pPr>
              <a:buFont typeface="Wingdings" panose="05000000000000000000" pitchFamily="2" charset="2"/>
              <a:buChar char="u"/>
            </a:pPr>
            <a:r>
              <a:rPr lang="ja-JP" altLang="en-US" sz="2800" b="1" dirty="0" smtClean="0">
                <a:solidFill>
                  <a:schemeClr val="tx2"/>
                </a:solidFill>
              </a:rPr>
              <a:t>正式名称</a:t>
            </a:r>
            <a:endParaRPr lang="en-US" altLang="ja-JP" sz="2800" b="1" dirty="0">
              <a:solidFill>
                <a:schemeClr val="tx2"/>
              </a:solidFill>
            </a:endParaRPr>
          </a:p>
          <a:p>
            <a:pPr marL="0" indent="0">
              <a:buNone/>
            </a:pPr>
            <a:r>
              <a:rPr lang="ja-JP" altLang="en-US" sz="2400" b="1" dirty="0" smtClean="0"/>
              <a:t>　障害を理由とする差別の解消の推進に関する法律</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47" y="3810000"/>
            <a:ext cx="3440659" cy="21485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527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91545" y="2017892"/>
            <a:ext cx="11563350" cy="5670550"/>
          </a:xfrm>
        </p:spPr>
        <p:txBody>
          <a:bodyPr>
            <a:normAutofit/>
          </a:bodyPr>
          <a:lstStyle/>
          <a:p>
            <a:pPr marL="0" indent="0" algn="just">
              <a:buClr>
                <a:schemeClr val="accent2">
                  <a:lumMod val="50000"/>
                </a:schemeClr>
              </a:buClr>
              <a:buNone/>
            </a:pPr>
            <a:endParaRPr lang="en-US" altLang="ja-JP" b="1" kern="100" dirty="0">
              <a:solidFill>
                <a:srgbClr val="002060"/>
              </a:solidFill>
              <a:cs typeface="Times New Roman"/>
            </a:endParaRPr>
          </a:p>
          <a:p>
            <a:pPr marL="874713" indent="-342900">
              <a:lnSpc>
                <a:spcPts val="3200"/>
              </a:lnSpc>
              <a:spcBef>
                <a:spcPts val="600"/>
              </a:spcBef>
              <a:spcAft>
                <a:spcPts val="600"/>
              </a:spcAft>
              <a:buFont typeface="Wingdings" panose="05000000000000000000" pitchFamily="2" charset="2"/>
              <a:buChar char="l"/>
            </a:pPr>
            <a:r>
              <a:rPr lang="ja-JP" altLang="ja-JP" sz="2400" b="1" dirty="0">
                <a:solidFill>
                  <a:schemeClr val="tx2"/>
                </a:solidFill>
              </a:rPr>
              <a:t>本人の同意なしに（あるいはだますなどして）財産や年金、賃金を</a:t>
            </a:r>
            <a:r>
              <a:rPr lang="ja-JP" altLang="ja-JP" sz="2400" b="1" dirty="0" smtClean="0">
                <a:solidFill>
                  <a:schemeClr val="tx2"/>
                </a:solidFill>
              </a:rPr>
              <a:t>使ったり</a:t>
            </a:r>
            <a:r>
              <a:rPr lang="en-US" altLang="ja-JP" sz="2400" b="1" dirty="0">
                <a:solidFill>
                  <a:schemeClr val="tx2"/>
                </a:solidFill>
              </a:rPr>
              <a:t/>
            </a:r>
            <a:br>
              <a:rPr lang="en-US" altLang="ja-JP" sz="2400" b="1" dirty="0">
                <a:solidFill>
                  <a:schemeClr val="tx2"/>
                </a:solidFill>
              </a:rPr>
            </a:br>
            <a:r>
              <a:rPr lang="ja-JP" altLang="en-US" sz="2400" b="1" dirty="0" smtClean="0">
                <a:solidFill>
                  <a:schemeClr val="tx2"/>
                </a:solidFill>
              </a:rPr>
              <a:t>勝手</a:t>
            </a:r>
            <a:r>
              <a:rPr lang="ja-JP" altLang="ja-JP" sz="2400" b="1" dirty="0" smtClean="0">
                <a:solidFill>
                  <a:schemeClr val="tx2"/>
                </a:solidFill>
              </a:rPr>
              <a:t>に</a:t>
            </a:r>
            <a:r>
              <a:rPr lang="ja-JP" altLang="ja-JP" sz="2400" b="1" dirty="0">
                <a:solidFill>
                  <a:schemeClr val="tx2"/>
                </a:solidFill>
              </a:rPr>
              <a:t>運用し、本人が希望する金銭の使用を理由なく制限すること</a:t>
            </a:r>
            <a:r>
              <a:rPr lang="ja-JP" altLang="ja-JP" sz="2400" b="1" dirty="0" smtClean="0">
                <a:solidFill>
                  <a:schemeClr val="tx2"/>
                </a:solidFill>
              </a:rPr>
              <a:t>。</a:t>
            </a:r>
            <a:endParaRPr lang="en-US" altLang="ja-JP" sz="2400" b="1" dirty="0" smtClean="0">
              <a:solidFill>
                <a:schemeClr val="tx2"/>
              </a:solidFill>
            </a:endParaRPr>
          </a:p>
          <a:p>
            <a:pPr marL="531813" indent="0">
              <a:spcBef>
                <a:spcPts val="600"/>
              </a:spcBef>
              <a:spcAft>
                <a:spcPts val="600"/>
              </a:spcAft>
              <a:buNone/>
            </a:pPr>
            <a:r>
              <a:rPr lang="en-US" altLang="ja-JP" sz="2400" dirty="0" smtClean="0"/>
              <a:t>【</a:t>
            </a:r>
            <a:r>
              <a:rPr lang="ja-JP" altLang="en-US" sz="2400" dirty="0"/>
              <a:t>具体例</a:t>
            </a:r>
            <a:r>
              <a:rPr lang="en-US" altLang="ja-JP" sz="2400" dirty="0"/>
              <a:t>】</a:t>
            </a:r>
            <a:r>
              <a:rPr lang="ja-JP" altLang="en-US" sz="2400" dirty="0"/>
              <a:t>　　　　　　　　　　　　　　　　　　　　　　　　　　　　　　　　　　　　　　　</a:t>
            </a:r>
            <a:endParaRPr lang="en-US" altLang="ja-JP" sz="2400" dirty="0"/>
          </a:p>
          <a:p>
            <a:pPr marL="824421" lvl="1" indent="0">
              <a:spcBef>
                <a:spcPts val="600"/>
              </a:spcBef>
              <a:spcAft>
                <a:spcPts val="600"/>
              </a:spcAft>
              <a:buNone/>
            </a:pPr>
            <a:r>
              <a:rPr lang="ja-JP" altLang="ja-JP" sz="2400" dirty="0"/>
              <a:t>・年金や賃金を渡さない　・本人の同意なしに財産や預貯金を</a:t>
            </a:r>
            <a:r>
              <a:rPr lang="ja-JP" altLang="ja-JP" sz="2400" dirty="0" smtClean="0"/>
              <a:t>処分</a:t>
            </a:r>
            <a:r>
              <a:rPr lang="ja-JP" altLang="en-US" sz="2400" dirty="0" smtClean="0"/>
              <a:t>、</a:t>
            </a:r>
            <a:r>
              <a:rPr lang="ja-JP" altLang="ja-JP" sz="2400" dirty="0" smtClean="0"/>
              <a:t>運用</a:t>
            </a:r>
            <a:endParaRPr lang="en-US" altLang="ja-JP" sz="2400" dirty="0" smtClean="0"/>
          </a:p>
          <a:p>
            <a:pPr marL="824421" lvl="1" indent="0">
              <a:spcBef>
                <a:spcPts val="600"/>
              </a:spcBef>
              <a:spcAft>
                <a:spcPts val="600"/>
              </a:spcAft>
              <a:buNone/>
            </a:pPr>
            <a:r>
              <a:rPr lang="ja-JP" altLang="en-US" sz="2400" dirty="0"/>
              <a:t>　</a:t>
            </a:r>
            <a:r>
              <a:rPr lang="ja-JP" altLang="ja-JP" sz="2400" dirty="0" smtClean="0"/>
              <a:t>する</a:t>
            </a:r>
            <a:r>
              <a:rPr lang="ja-JP" altLang="en-US" sz="2400" dirty="0"/>
              <a:t>　</a:t>
            </a:r>
            <a:r>
              <a:rPr lang="ja-JP" altLang="ja-JP" sz="2400" dirty="0" smtClean="0"/>
              <a:t>・</a:t>
            </a:r>
            <a:r>
              <a:rPr lang="ja-JP" altLang="ja-JP" sz="2400" dirty="0"/>
              <a:t>日常生活に必要な金銭を</a:t>
            </a:r>
            <a:r>
              <a:rPr lang="ja-JP" altLang="ja-JP" sz="2400" dirty="0" smtClean="0"/>
              <a:t>渡さない</a:t>
            </a:r>
            <a:r>
              <a:rPr lang="ja-JP" altLang="en-US" sz="2400" dirty="0" smtClean="0"/>
              <a:t>、</a:t>
            </a:r>
            <a:r>
              <a:rPr lang="ja-JP" altLang="ja-JP" sz="2400" dirty="0" smtClean="0"/>
              <a:t>使わせない</a:t>
            </a:r>
            <a:r>
              <a:rPr lang="ja-JP" altLang="ja-JP" sz="2400" dirty="0"/>
              <a:t>　</a:t>
            </a:r>
            <a:endParaRPr lang="en-US" altLang="ja-JP" sz="2400" dirty="0" smtClean="0"/>
          </a:p>
          <a:p>
            <a:pPr marL="824421" lvl="1" indent="0">
              <a:spcBef>
                <a:spcPts val="600"/>
              </a:spcBef>
              <a:spcAft>
                <a:spcPts val="600"/>
              </a:spcAft>
              <a:buNone/>
            </a:pPr>
            <a:r>
              <a:rPr lang="ja-JP" altLang="ja-JP" sz="2400" dirty="0" smtClean="0"/>
              <a:t>・</a:t>
            </a:r>
            <a:r>
              <a:rPr lang="ja-JP" altLang="ja-JP" sz="2400" dirty="0"/>
              <a:t>本人の同意なしに年金等を管理して渡さない</a:t>
            </a:r>
            <a:endParaRPr lang="en-US" altLang="ja-JP" sz="2400" dirty="0"/>
          </a:p>
          <a:p>
            <a:pPr marL="272982" indent="0">
              <a:buNone/>
            </a:pPr>
            <a:endParaRPr lang="en-US" altLang="ja-JP" sz="2800" dirty="0">
              <a:solidFill>
                <a:srgbClr val="FF0000"/>
              </a:solidFill>
            </a:endParaRPr>
          </a:p>
          <a:p>
            <a:pPr marL="272982" indent="0">
              <a:buNone/>
            </a:pPr>
            <a:endParaRPr lang="en-US" altLang="ja-JP" dirty="0"/>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1520271" y="1145846"/>
            <a:ext cx="9105899" cy="713020"/>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oAutofit/>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虐待の</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具体例 　経済的虐待</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0748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955343" y="3581057"/>
            <a:ext cx="10200337" cy="2186383"/>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1500"/>
              </a:lnSpc>
              <a:spcBef>
                <a:spcPts val="1200"/>
              </a:spcBef>
              <a:buFont typeface="Calibri" pitchFamily="34" charset="0"/>
              <a:buNone/>
            </a:pPr>
            <a:endParaRPr lang="ja-JP" altLang="en-US" sz="2400" b="1" dirty="0">
              <a:solidFill>
                <a:schemeClr val="tx1"/>
              </a:solidFill>
            </a:endParaRPr>
          </a:p>
        </p:txBody>
      </p:sp>
      <p:sp>
        <p:nvSpPr>
          <p:cNvPr id="2" name="タイトル 1"/>
          <p:cNvSpPr>
            <a:spLocks noGrp="1"/>
          </p:cNvSpPr>
          <p:nvPr>
            <p:ph type="title"/>
          </p:nvPr>
        </p:nvSpPr>
        <p:spPr>
          <a:xfrm>
            <a:off x="1097280" y="734770"/>
            <a:ext cx="10058400" cy="994410"/>
          </a:xfrm>
          <a:solidFill>
            <a:schemeClr val="bg1"/>
          </a:solidFill>
          <a:ln w="76200">
            <a:solidFill>
              <a:schemeClr val="tx2">
                <a:alpha val="50000"/>
              </a:schemeClr>
            </a:solidFill>
            <a:prstDash val="solid"/>
          </a:ln>
        </p:spPr>
        <p:txBody>
          <a:bodyPr anchor="b">
            <a:normAutofit/>
          </a:bodyPr>
          <a:lstStyle/>
          <a:p>
            <a:pPr algn="ctr"/>
            <a:r>
              <a:rPr lang="ja-JP" altLang="en-US" i="1" spc="0" dirty="0">
                <a:ln w="0"/>
              </a:rPr>
              <a:t>２</a:t>
            </a:r>
            <a:r>
              <a:rPr lang="ja-JP" altLang="en-US" i="1" spc="0" dirty="0" smtClean="0">
                <a:ln w="0"/>
              </a:rPr>
              <a:t> 板橋区の虐待防止体制</a:t>
            </a:r>
            <a:r>
              <a:rPr lang="ja-JP" altLang="en-US" i="1" spc="0" dirty="0">
                <a:ln w="0"/>
              </a:rPr>
              <a:t>に</a:t>
            </a:r>
            <a:r>
              <a:rPr lang="ja-JP" altLang="en-US" i="1" spc="0" dirty="0" smtClean="0">
                <a:ln w="0"/>
              </a:rPr>
              <a:t>ついて</a:t>
            </a:r>
            <a:endParaRPr kumimoji="1" lang="ja-JP" altLang="en-US" sz="3600" i="1" spc="0" dirty="0">
              <a:ln w="0"/>
            </a:endParaRPr>
          </a:p>
        </p:txBody>
      </p:sp>
      <p:sp>
        <p:nvSpPr>
          <p:cNvPr id="3" name="コンテンツ プレースホルダー 2"/>
          <p:cNvSpPr>
            <a:spLocks noGrp="1"/>
          </p:cNvSpPr>
          <p:nvPr>
            <p:ph idx="1"/>
          </p:nvPr>
        </p:nvSpPr>
        <p:spPr>
          <a:xfrm>
            <a:off x="1097280" y="3732661"/>
            <a:ext cx="11201400" cy="3179233"/>
          </a:xfrm>
        </p:spPr>
        <p:txBody>
          <a:bodyPr>
            <a:normAutofit/>
          </a:bodyPr>
          <a:lstStyle/>
          <a:p>
            <a:pPr>
              <a:buFont typeface="Wingdings" panose="05000000000000000000" pitchFamily="2" charset="2"/>
              <a:buChar char="u"/>
            </a:pPr>
            <a:r>
              <a:rPr lang="ja-JP" altLang="en-US" sz="2600" b="1" dirty="0" err="1" smtClean="0">
                <a:solidFill>
                  <a:schemeClr val="tx2"/>
                </a:solidFill>
              </a:rPr>
              <a:t>障</a:t>
            </a:r>
            <a:r>
              <a:rPr lang="ja-JP" altLang="ja-JP" sz="2600" b="1" dirty="0" err="1" smtClean="0">
                <a:solidFill>
                  <a:schemeClr val="tx2"/>
                </a:solidFill>
              </a:rPr>
              <a:t>がい</a:t>
            </a:r>
            <a:r>
              <a:rPr lang="ja-JP" altLang="ja-JP" sz="2600" b="1" dirty="0">
                <a:solidFill>
                  <a:schemeClr val="tx2"/>
                </a:solidFill>
              </a:rPr>
              <a:t>者虐待防止</a:t>
            </a:r>
            <a:r>
              <a:rPr lang="ja-JP" altLang="ja-JP" sz="2600" b="1" dirty="0" smtClean="0">
                <a:solidFill>
                  <a:schemeClr val="tx2"/>
                </a:solidFill>
              </a:rPr>
              <a:t>センター</a:t>
            </a:r>
            <a:r>
              <a:rPr lang="ja-JP" altLang="en-US" sz="2600" b="1" dirty="0" smtClean="0">
                <a:solidFill>
                  <a:schemeClr val="tx2"/>
                </a:solidFill>
              </a:rPr>
              <a:t>となる板橋区の部署</a:t>
            </a:r>
            <a:endParaRPr lang="en-US" altLang="ja-JP" sz="2600" b="1" dirty="0" smtClean="0">
              <a:solidFill>
                <a:schemeClr val="tx2"/>
              </a:solidFill>
            </a:endParaRPr>
          </a:p>
          <a:p>
            <a:pPr>
              <a:buFont typeface="Wingdings" panose="05000000000000000000" pitchFamily="2" charset="2"/>
              <a:buChar char="l"/>
            </a:pPr>
            <a:r>
              <a:rPr lang="ja-JP" altLang="en-US" sz="2600" b="1" dirty="0" smtClean="0">
                <a:solidFill>
                  <a:schemeClr val="tx1">
                    <a:lumMod val="65000"/>
                    <a:lumOff val="35000"/>
                  </a:schemeClr>
                </a:solidFill>
              </a:rPr>
              <a:t>　</a:t>
            </a:r>
            <a:r>
              <a:rPr lang="ja-JP" altLang="en-US" sz="2600" b="1" dirty="0" smtClean="0">
                <a:solidFill>
                  <a:srgbClr val="C00000"/>
                </a:solidFill>
              </a:rPr>
              <a:t>板橋、赤塚、志村福祉事務所　</a:t>
            </a:r>
            <a:r>
              <a:rPr lang="ja-JP" altLang="en-US" sz="2600" b="1" dirty="0" err="1" smtClean="0">
                <a:solidFill>
                  <a:srgbClr val="C00000"/>
                </a:solidFill>
              </a:rPr>
              <a:t>障がい</a:t>
            </a:r>
            <a:r>
              <a:rPr lang="ja-JP" altLang="en-US" sz="2600" b="1" dirty="0" smtClean="0">
                <a:solidFill>
                  <a:srgbClr val="C00000"/>
                </a:solidFill>
              </a:rPr>
              <a:t>者支援係</a:t>
            </a:r>
            <a:endParaRPr lang="en-US" altLang="ja-JP" sz="2600" b="1" dirty="0">
              <a:solidFill>
                <a:srgbClr val="C00000"/>
              </a:solidFill>
            </a:endParaRPr>
          </a:p>
          <a:p>
            <a:pPr>
              <a:buFont typeface="Wingdings" panose="05000000000000000000" pitchFamily="2" charset="2"/>
              <a:buChar char="l"/>
            </a:pPr>
            <a:r>
              <a:rPr lang="ja-JP" altLang="en-US" sz="2600" b="1" dirty="0" smtClean="0">
                <a:solidFill>
                  <a:srgbClr val="C00000"/>
                </a:solidFill>
              </a:rPr>
              <a:t>　板橋、上板橋、赤塚、志村、高島平健康福祉センター</a:t>
            </a:r>
            <a:endParaRPr lang="en-US" altLang="ja-JP" sz="2600" b="1" dirty="0" smtClean="0">
              <a:solidFill>
                <a:srgbClr val="C00000"/>
              </a:solidFill>
            </a:endParaRPr>
          </a:p>
          <a:p>
            <a:pPr>
              <a:buFont typeface="Wingdings" panose="05000000000000000000" pitchFamily="2" charset="2"/>
              <a:buChar char="l"/>
            </a:pPr>
            <a:r>
              <a:rPr lang="ja-JP" altLang="en-US" sz="2400" b="1" dirty="0" smtClean="0">
                <a:solidFill>
                  <a:srgbClr val="C00000"/>
                </a:solidFill>
              </a:rPr>
              <a:t>　</a:t>
            </a:r>
            <a:r>
              <a:rPr lang="ja-JP" altLang="en-US" sz="2400" b="1" dirty="0" err="1" smtClean="0">
                <a:solidFill>
                  <a:srgbClr val="C00000"/>
                </a:solidFill>
              </a:rPr>
              <a:t>障がい</a:t>
            </a:r>
            <a:r>
              <a:rPr lang="ja-JP" altLang="en-US" sz="2400" b="1" dirty="0" smtClean="0">
                <a:solidFill>
                  <a:srgbClr val="C00000"/>
                </a:solidFill>
              </a:rPr>
              <a:t>政策課自立支援係、健康生きがい部予防対策課</a:t>
            </a:r>
            <a:endParaRPr lang="en-US" altLang="ja-JP" sz="2400" b="1" dirty="0" smtClean="0">
              <a:solidFill>
                <a:srgbClr val="C00000"/>
              </a:solidFill>
            </a:endParaRPr>
          </a:p>
        </p:txBody>
      </p:sp>
      <p:sp>
        <p:nvSpPr>
          <p:cNvPr id="6" name="コンテンツ プレースホルダー 2"/>
          <p:cNvSpPr txBox="1">
            <a:spLocks/>
          </p:cNvSpPr>
          <p:nvPr/>
        </p:nvSpPr>
        <p:spPr>
          <a:xfrm>
            <a:off x="1097280" y="2015002"/>
            <a:ext cx="11201400" cy="1792721"/>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ts val="2400"/>
              </a:lnSpc>
              <a:buFont typeface="Calibri" panose="020F0502020204030204" pitchFamily="34" charset="0"/>
              <a:buNone/>
            </a:pPr>
            <a:r>
              <a:rPr lang="ja-JP" altLang="en-US" sz="2400" dirty="0" smtClean="0">
                <a:solidFill>
                  <a:schemeClr val="tx1">
                    <a:lumMod val="65000"/>
                    <a:lumOff val="35000"/>
                  </a:schemeClr>
                </a:solidFill>
              </a:rPr>
              <a:t>　</a:t>
            </a:r>
            <a:r>
              <a:rPr lang="ja-JP" altLang="en-US" sz="2400" b="1" dirty="0" smtClean="0">
                <a:solidFill>
                  <a:schemeClr val="tx1">
                    <a:lumMod val="65000"/>
                    <a:lumOff val="35000"/>
                  </a:schemeClr>
                </a:solidFill>
              </a:rPr>
              <a:t>障</a:t>
            </a:r>
            <a:r>
              <a:rPr lang="ja-JP" altLang="en-US" sz="2400" b="1" dirty="0">
                <a:solidFill>
                  <a:schemeClr val="tx1">
                    <a:lumMod val="65000"/>
                    <a:lumOff val="35000"/>
                  </a:schemeClr>
                </a:solidFill>
              </a:rPr>
              <a:t>害</a:t>
            </a:r>
            <a:r>
              <a:rPr lang="ja-JP" altLang="en-US" sz="2400" b="1" dirty="0" smtClean="0">
                <a:solidFill>
                  <a:schemeClr val="tx1">
                    <a:lumMod val="65000"/>
                    <a:lumOff val="35000"/>
                  </a:schemeClr>
                </a:solidFill>
              </a:rPr>
              <a:t>者虐待防止法では、区市町村は、虐待に対応するため、</a:t>
            </a:r>
            <a:endParaRPr lang="en-US" altLang="ja-JP" sz="2400" b="1" dirty="0" smtClean="0">
              <a:solidFill>
                <a:schemeClr val="tx1">
                  <a:lumMod val="65000"/>
                  <a:lumOff val="35000"/>
                </a:schemeClr>
              </a:solidFill>
            </a:endParaRPr>
          </a:p>
          <a:p>
            <a:pPr marL="0" indent="0">
              <a:lnSpc>
                <a:spcPts val="2400"/>
              </a:lnSpc>
              <a:buFont typeface="Calibri" panose="020F0502020204030204" pitchFamily="34" charset="0"/>
              <a:buNone/>
            </a:pPr>
            <a:r>
              <a:rPr lang="ja-JP" altLang="en-US" sz="2400" b="1" dirty="0" err="1" smtClean="0">
                <a:solidFill>
                  <a:schemeClr val="tx1">
                    <a:lumMod val="65000"/>
                    <a:lumOff val="35000"/>
                  </a:schemeClr>
                </a:solidFill>
              </a:rPr>
              <a:t>障がい</a:t>
            </a:r>
            <a:r>
              <a:rPr lang="ja-JP" altLang="en-US" sz="2400" b="1" dirty="0" smtClean="0">
                <a:solidFill>
                  <a:schemeClr val="tx1">
                    <a:lumMod val="65000"/>
                    <a:lumOff val="35000"/>
                  </a:schemeClr>
                </a:solidFill>
              </a:rPr>
              <a:t>者虐待防止センター（通報受理・相談・防止のための啓発）を</a:t>
            </a:r>
            <a:endParaRPr lang="en-US" altLang="ja-JP" sz="2400" b="1" dirty="0" smtClean="0">
              <a:solidFill>
                <a:schemeClr val="tx1">
                  <a:lumMod val="65000"/>
                  <a:lumOff val="35000"/>
                </a:schemeClr>
              </a:solidFill>
            </a:endParaRPr>
          </a:p>
          <a:p>
            <a:pPr marL="0" indent="0">
              <a:lnSpc>
                <a:spcPts val="2400"/>
              </a:lnSpc>
              <a:buFont typeface="Calibri" panose="020F0502020204030204" pitchFamily="34" charset="0"/>
              <a:buNone/>
            </a:pPr>
            <a:r>
              <a:rPr lang="ja-JP" altLang="en-US" sz="2400" b="1" dirty="0" smtClean="0">
                <a:solidFill>
                  <a:schemeClr val="tx1">
                    <a:lumMod val="65000"/>
                    <a:lumOff val="35000"/>
                  </a:schemeClr>
                </a:solidFill>
              </a:rPr>
              <a:t>設置することとされている。</a:t>
            </a:r>
            <a:endParaRPr lang="en-US" altLang="ja-JP" sz="2400" b="1" dirty="0" smtClean="0">
              <a:solidFill>
                <a:schemeClr val="tx1">
                  <a:lumMod val="65000"/>
                  <a:lumOff val="35000"/>
                </a:schemeClr>
              </a:solidFill>
            </a:endParaRPr>
          </a:p>
        </p:txBody>
      </p:sp>
    </p:spTree>
    <p:extLst>
      <p:ext uri="{BB962C8B-B14F-4D97-AF65-F5344CB8AC3E}">
        <p14:creationId xmlns:p14="http://schemas.microsoft.com/office/powerpoint/2010/main" val="1496409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2146" y="1397168"/>
            <a:ext cx="11201400" cy="4986991"/>
          </a:xfrm>
        </p:spPr>
        <p:txBody>
          <a:bodyPr>
            <a:normAutofit/>
          </a:bodyPr>
          <a:lstStyle/>
          <a:p>
            <a:pPr marL="0" indent="0">
              <a:buNone/>
            </a:pPr>
            <a:endParaRPr lang="en-US" altLang="ja-JP" sz="5900" b="1" dirty="0" smtClean="0">
              <a:solidFill>
                <a:schemeClr val="accent2">
                  <a:lumMod val="50000"/>
                </a:schemeClr>
              </a:solidFill>
            </a:endParaRPr>
          </a:p>
          <a:p>
            <a:pPr>
              <a:buFont typeface="Wingdings" panose="05000000000000000000" pitchFamily="2" charset="2"/>
              <a:buChar char="u"/>
            </a:pPr>
            <a:r>
              <a:rPr lang="ja-JP" altLang="ja-JP" sz="3200" b="1" dirty="0" err="1">
                <a:solidFill>
                  <a:srgbClr val="C00000"/>
                </a:solidFill>
              </a:rPr>
              <a:t>障がい</a:t>
            </a:r>
            <a:r>
              <a:rPr lang="ja-JP" altLang="ja-JP" sz="3200" b="1" dirty="0">
                <a:solidFill>
                  <a:srgbClr val="C00000"/>
                </a:solidFill>
              </a:rPr>
              <a:t>者虐待防止</a:t>
            </a:r>
            <a:r>
              <a:rPr lang="ja-JP" altLang="ja-JP" sz="3200" b="1" dirty="0" smtClean="0">
                <a:solidFill>
                  <a:srgbClr val="C00000"/>
                </a:solidFill>
              </a:rPr>
              <a:t>センター</a:t>
            </a:r>
            <a:r>
              <a:rPr lang="en-US" altLang="ja-JP" sz="3200" b="1" dirty="0" smtClean="0">
                <a:solidFill>
                  <a:srgbClr val="C00000"/>
                </a:solidFill>
              </a:rPr>
              <a:t>(</a:t>
            </a:r>
            <a:r>
              <a:rPr lang="ja-JP" altLang="en-US" sz="3200" b="1" dirty="0" smtClean="0">
                <a:solidFill>
                  <a:srgbClr val="C00000"/>
                </a:solidFill>
              </a:rPr>
              <a:t>委託）</a:t>
            </a:r>
            <a:endParaRPr lang="en-US" altLang="ja-JP" sz="3200" b="1" dirty="0" smtClean="0">
              <a:solidFill>
                <a:srgbClr val="C00000"/>
              </a:solidFill>
            </a:endParaRPr>
          </a:p>
          <a:p>
            <a:pPr marL="0" indent="0">
              <a:buNone/>
            </a:pPr>
            <a:r>
              <a:rPr lang="ja-JP" altLang="en-US" sz="4500" b="1" dirty="0" smtClean="0">
                <a:solidFill>
                  <a:schemeClr val="tx1"/>
                </a:solidFill>
              </a:rPr>
              <a:t>  </a:t>
            </a:r>
            <a:r>
              <a:rPr lang="ja-JP" altLang="ja-JP" sz="2400" dirty="0" smtClean="0"/>
              <a:t>区</a:t>
            </a:r>
            <a:r>
              <a:rPr lang="ja-JP" altLang="ja-JP" sz="2400" dirty="0"/>
              <a:t>では</a:t>
            </a:r>
            <a:r>
              <a:rPr lang="ja-JP" altLang="ja-JP" sz="2400" dirty="0" err="1"/>
              <a:t>障がい</a:t>
            </a:r>
            <a:r>
              <a:rPr lang="ja-JP" altLang="ja-JP" sz="2400" dirty="0"/>
              <a:t>者への虐待に関する通報及び届け出の窓口として、板橋区障がい者福祉センター内に障がい者虐待防止センターを設置しています。虐待を受けたと思われる障がい者を発見した場合や気がかりなことがあれば、速やかに下記の窓口へご連絡</a:t>
            </a:r>
            <a:r>
              <a:rPr lang="ja-JP" altLang="ja-JP" sz="2400" dirty="0" smtClean="0"/>
              <a:t>ください</a:t>
            </a:r>
            <a:r>
              <a:rPr lang="ja-JP" altLang="en-US" sz="2400" dirty="0" smtClean="0"/>
              <a:t>。</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r>
              <a:rPr lang="ja-JP" altLang="en-US" sz="2400" dirty="0" smtClean="0"/>
              <a:t>　</a:t>
            </a:r>
            <a:endParaRPr lang="en-US" altLang="ja-JP" sz="2400" dirty="0" smtClean="0"/>
          </a:p>
          <a:p>
            <a:pPr marL="0" indent="0">
              <a:buNone/>
            </a:pPr>
            <a:r>
              <a:rPr lang="ja-JP" altLang="en-US" sz="2400" dirty="0" smtClean="0"/>
              <a:t>　</a:t>
            </a:r>
            <a:r>
              <a:rPr lang="ja-JP" altLang="en-US" sz="2400" u="sng" dirty="0" smtClean="0"/>
              <a:t>令和４年度より</a:t>
            </a:r>
            <a:r>
              <a:rPr lang="ja-JP" altLang="en-US" sz="2400" b="1" u="sng" dirty="0" smtClean="0">
                <a:solidFill>
                  <a:srgbClr val="C00000"/>
                </a:solidFill>
              </a:rPr>
              <a:t>２４時間３６５日</a:t>
            </a:r>
            <a:r>
              <a:rPr lang="ja-JP" altLang="en-US" sz="2400" u="sng" dirty="0" smtClean="0"/>
              <a:t>の相談対応を行っております。</a:t>
            </a:r>
            <a:endParaRPr lang="en-US" altLang="ja-JP" sz="2400" u="sng" dirty="0" smtClean="0"/>
          </a:p>
          <a:p>
            <a:pPr marL="0" indent="0">
              <a:buNone/>
            </a:pPr>
            <a:endParaRPr lang="en-US" altLang="ja-JP" sz="2400" b="1" dirty="0">
              <a:solidFill>
                <a:schemeClr val="tx1"/>
              </a:solidFill>
            </a:endParaRPr>
          </a:p>
          <a:p>
            <a:pPr marL="0" indent="0">
              <a:buNone/>
            </a:pPr>
            <a:endParaRPr lang="en-US" altLang="ja-JP" sz="2400" b="1" dirty="0" smtClean="0">
              <a:solidFill>
                <a:schemeClr val="tx1"/>
              </a:solidFill>
            </a:endParaRPr>
          </a:p>
        </p:txBody>
      </p:sp>
      <p:sp>
        <p:nvSpPr>
          <p:cNvPr id="5" name="正方形/長方形 4"/>
          <p:cNvSpPr/>
          <p:nvPr/>
        </p:nvSpPr>
        <p:spPr>
          <a:xfrm>
            <a:off x="1097279" y="3890663"/>
            <a:ext cx="9358327" cy="1714500"/>
          </a:xfrm>
          <a:prstGeom prst="rect">
            <a:avLst/>
          </a:prstGeom>
          <a:noFill/>
          <a:ln w="76200" cap="flat" cmpd="sng" algn="ctr">
            <a:solidFill>
              <a:schemeClr val="bg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00100" algn="l">
              <a:lnSpc>
                <a:spcPct val="87000"/>
              </a:lnSpc>
              <a:spcAft>
                <a:spcPts val="0"/>
              </a:spcAft>
            </a:pP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通報専用電話</a:t>
            </a: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03-3550-3406</a:t>
            </a:r>
            <a:r>
              <a:rPr lang="ja-JP" alt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gn="l">
              <a:lnSpc>
                <a:spcPct val="87000"/>
              </a:lnSpc>
              <a:spcAft>
                <a:spcPts val="0"/>
              </a:spcAft>
            </a:pP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ファックス</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b="1" kern="100" dirty="0" smtClean="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03-3550-3410</a:t>
            </a:r>
            <a:endParaRPr lang="en-US"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gn="l">
              <a:lnSpc>
                <a:spcPct val="87000"/>
              </a:lnSpc>
              <a:spcAft>
                <a:spcPts val="0"/>
              </a:spcAft>
            </a:pP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年末年始を除く、月～土曜日、祝日　</a:t>
            </a:r>
            <a:r>
              <a:rPr lang="en-US"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400" b="1" kern="100" dirty="0" smtClean="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800100">
              <a:lnSpc>
                <a:spcPct val="87000"/>
              </a:lnSpc>
            </a:pPr>
            <a:r>
              <a:rPr lang="en-US" altLang="ja-JP"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上記以外の時間帯は、</a:t>
            </a:r>
            <a:r>
              <a:rPr lang="ja-JP" altLang="en-US" sz="2400" b="1" kern="100" dirty="0" err="1">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障がい</a:t>
            </a:r>
            <a:r>
              <a:rPr lang="ja-JP" altLang="en-US" sz="2400" b="1" kern="100" dirty="0">
                <a:solidFill>
                  <a:schemeClr val="tx2"/>
                </a:solidFill>
                <a:latin typeface="メイリオ" panose="020B0604030504040204" pitchFamily="50" charset="-128"/>
                <a:ea typeface="メイリオ" panose="020B0604030504040204" pitchFamily="50" charset="-128"/>
                <a:cs typeface="Times New Roman" panose="02020603050405020304" pitchFamily="18" charset="0"/>
              </a:rPr>
              <a:t>者虐待電話相談窓口（コールセンター）によるオペレータ対応になります。</a:t>
            </a:r>
            <a:endParaRPr lang="ja-JP" sz="2400" b="1" kern="100" dirty="0">
              <a:solidFill>
                <a:schemeClr val="tx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654" y="3785015"/>
            <a:ext cx="1924050" cy="2137833"/>
          </a:xfrm>
          <a:prstGeom prst="rect">
            <a:avLst/>
          </a:prstGeom>
        </p:spPr>
      </p:pic>
      <p:sp>
        <p:nvSpPr>
          <p:cNvPr id="6" name="タイトル 5"/>
          <p:cNvSpPr>
            <a:spLocks noGrp="1"/>
          </p:cNvSpPr>
          <p:nvPr>
            <p:ph type="title"/>
          </p:nvPr>
        </p:nvSpPr>
        <p:spPr>
          <a:xfrm>
            <a:off x="1097279" y="339033"/>
            <a:ext cx="10058400" cy="1450757"/>
          </a:xfrm>
        </p:spPr>
        <p:txBody>
          <a:bodyPr/>
          <a:lstStyle/>
          <a:p>
            <a:r>
              <a:rPr lang="ja-JP" altLang="en-US" dirty="0" err="1" smtClean="0"/>
              <a:t>障がい</a:t>
            </a:r>
            <a:r>
              <a:rPr lang="ja-JP" altLang="en-US" dirty="0" smtClean="0"/>
              <a:t>者虐待通報・相談専用電話</a:t>
            </a:r>
            <a:endParaRPr kumimoji="1" lang="ja-JP" altLang="en-US" dirty="0"/>
          </a:p>
        </p:txBody>
      </p:sp>
    </p:spTree>
    <p:extLst>
      <p:ext uri="{BB962C8B-B14F-4D97-AF65-F5344CB8AC3E}">
        <p14:creationId xmlns:p14="http://schemas.microsoft.com/office/powerpoint/2010/main" val="1508455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821635" y="4793052"/>
            <a:ext cx="9612882" cy="1338470"/>
          </a:xfrm>
          <a:prstGeom prst="wedgeRoundRectCallout">
            <a:avLst>
              <a:gd name="adj1" fmla="val 55658"/>
              <a:gd name="adj2" fmla="val -22648"/>
              <a:gd name="adj3" fmla="val 16667"/>
            </a:avLst>
          </a:prstGeom>
          <a:solidFill>
            <a:schemeClr val="accent1">
              <a:lumMod val="20000"/>
              <a:lumOff val="80000"/>
            </a:schemeClr>
          </a:solidFill>
          <a:ln>
            <a:noFill/>
            <a:prstDash val="solid"/>
          </a:ln>
        </p:spPr>
        <p:txBody>
          <a:bodyPr wrap="square" rtlCol="0" anchor="ctr">
            <a:spAutoFit/>
          </a:bodyPr>
          <a:lstStyle/>
          <a:p>
            <a:pPr marL="762000" indent="-762000" algn="ctr">
              <a:lnSpc>
                <a:spcPct val="87000"/>
              </a:lnSpc>
              <a:tabLst>
                <a:tab pos="5130800" algn="l"/>
              </a:tabLst>
            </a:pPr>
            <a:endParaRPr kumimoji="1" lang="ja-JP" altLang="en-US" sz="22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タイトル 1"/>
          <p:cNvSpPr>
            <a:spLocks noGrp="1"/>
          </p:cNvSpPr>
          <p:nvPr>
            <p:ph type="title"/>
          </p:nvPr>
        </p:nvSpPr>
        <p:spPr>
          <a:xfrm>
            <a:off x="568984" y="887994"/>
            <a:ext cx="10440451" cy="1450757"/>
          </a:xfrm>
        </p:spPr>
        <p:txBody>
          <a:bodyPr>
            <a:normAutofit fontScale="90000"/>
          </a:bodyPr>
          <a:lstStyle/>
          <a:p>
            <a:r>
              <a:rPr lang="en-US" altLang="ja-JP" dirty="0" smtClean="0"/>
              <a:t/>
            </a:r>
            <a:br>
              <a:rPr lang="en-US" altLang="ja-JP" dirty="0" smtClean="0"/>
            </a:br>
            <a:r>
              <a:rPr lang="ja-JP" altLang="en-US" dirty="0" smtClean="0"/>
              <a:t>　</a:t>
            </a:r>
            <a:r>
              <a:rPr lang="ja-JP" altLang="en-US" dirty="0" err="1" smtClean="0"/>
              <a:t>障がい</a:t>
            </a:r>
            <a:r>
              <a:rPr lang="ja-JP" altLang="en-US" dirty="0" smtClean="0"/>
              <a:t>者</a:t>
            </a:r>
            <a:r>
              <a:rPr lang="ja-JP" altLang="en-US" dirty="0" smtClean="0">
                <a:solidFill>
                  <a:schemeClr val="tx1">
                    <a:lumMod val="85000"/>
                    <a:lumOff val="15000"/>
                  </a:schemeClr>
                </a:solidFill>
              </a:rPr>
              <a:t>虐待</a:t>
            </a:r>
            <a:r>
              <a:rPr lang="ja-JP" altLang="en-US" dirty="0">
                <a:solidFill>
                  <a:schemeClr val="tx1">
                    <a:lumMod val="85000"/>
                    <a:lumOff val="15000"/>
                  </a:schemeClr>
                </a:solidFill>
              </a:rPr>
              <a:t>に</a:t>
            </a:r>
            <a:r>
              <a:rPr lang="ja-JP" altLang="en-US" dirty="0" smtClean="0">
                <a:solidFill>
                  <a:schemeClr val="tx1">
                    <a:lumMod val="85000"/>
                    <a:lumOff val="15000"/>
                  </a:schemeClr>
                </a:solidFill>
              </a:rPr>
              <a:t>関する相談窓口</a:t>
            </a:r>
            <a:r>
              <a:rPr lang="en-US" altLang="ja-JP" dirty="0">
                <a:solidFill>
                  <a:schemeClr val="tx1">
                    <a:lumMod val="85000"/>
                    <a:lumOff val="15000"/>
                  </a:schemeClr>
                </a:solidFill>
              </a:rPr>
              <a:t/>
            </a:r>
            <a:br>
              <a:rPr lang="en-US" altLang="ja-JP" dirty="0">
                <a:solidFill>
                  <a:schemeClr val="tx1">
                    <a:lumMod val="85000"/>
                    <a:lumOff val="15000"/>
                  </a:schemeClr>
                </a:solidFill>
              </a:rPr>
            </a:br>
            <a:endParaRPr kumimoji="1" lang="ja-JP" altLang="en-US" dirty="0">
              <a:solidFill>
                <a:schemeClr val="tx1">
                  <a:lumMod val="85000"/>
                  <a:lumOff val="15000"/>
                </a:schemeClr>
              </a:solidFill>
            </a:endParaRPr>
          </a:p>
        </p:txBody>
      </p:sp>
      <p:sp>
        <p:nvSpPr>
          <p:cNvPr id="9" name="コンテンツ プレースホルダー 2"/>
          <p:cNvSpPr txBox="1">
            <a:spLocks/>
          </p:cNvSpPr>
          <p:nvPr/>
        </p:nvSpPr>
        <p:spPr>
          <a:xfrm>
            <a:off x="1113183" y="1961421"/>
            <a:ext cx="10640584" cy="6685980"/>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lvl="0">
              <a:buClr>
                <a:srgbClr val="1CADE4"/>
              </a:buClr>
              <a:buFont typeface="Wingdings" panose="05000000000000000000" pitchFamily="2" charset="2"/>
              <a:buChar char="u"/>
            </a:pPr>
            <a:r>
              <a:rPr lang="ja-JP" altLang="en-US" sz="2800" b="1" dirty="0" smtClean="0">
                <a:solidFill>
                  <a:prstClr val="black">
                    <a:lumMod val="75000"/>
                    <a:lumOff val="25000"/>
                  </a:prstClr>
                </a:solidFill>
              </a:rPr>
              <a:t> </a:t>
            </a:r>
            <a:r>
              <a:rPr lang="ja-JP" altLang="en-US" sz="2800" b="1" dirty="0" smtClean="0">
                <a:solidFill>
                  <a:schemeClr val="tx2"/>
                </a:solidFill>
              </a:rPr>
              <a:t>主</a:t>
            </a:r>
            <a:r>
              <a:rPr lang="ja-JP" altLang="en-US" sz="2800" b="1" dirty="0">
                <a:solidFill>
                  <a:schemeClr val="tx2"/>
                </a:solidFill>
              </a:rPr>
              <a:t>に養護者の虐待に関する</a:t>
            </a:r>
            <a:r>
              <a:rPr lang="ja-JP" altLang="en-US" sz="2800" b="1" dirty="0" smtClean="0">
                <a:solidFill>
                  <a:schemeClr val="tx2"/>
                </a:solidFill>
              </a:rPr>
              <a:t>相談</a:t>
            </a:r>
            <a:endParaRPr lang="en-US" altLang="ja-JP" sz="2400" b="1" dirty="0">
              <a:solidFill>
                <a:schemeClr val="tx2"/>
              </a:solidFill>
            </a:endParaRPr>
          </a:p>
          <a:p>
            <a:pPr lvl="2">
              <a:lnSpc>
                <a:spcPts val="2600"/>
              </a:lnSpc>
              <a:spcBef>
                <a:spcPts val="600"/>
              </a:spcBef>
              <a:spcAft>
                <a:spcPts val="600"/>
              </a:spcAft>
              <a:buClr>
                <a:srgbClr val="1CADE4"/>
              </a:buClr>
              <a:buFont typeface="Wingdings" panose="05000000000000000000" pitchFamily="2" charset="2"/>
              <a:buChar char="l"/>
            </a:pPr>
            <a:r>
              <a:rPr lang="ja-JP" altLang="en-US" sz="2400" b="1" dirty="0" smtClean="0">
                <a:solidFill>
                  <a:prstClr val="black">
                    <a:lumMod val="75000"/>
                    <a:lumOff val="25000"/>
                  </a:prstClr>
                </a:solidFill>
              </a:rPr>
              <a:t> 身体</a:t>
            </a:r>
            <a:r>
              <a:rPr lang="ja-JP" altLang="en-US" sz="2400" b="1" dirty="0">
                <a:solidFill>
                  <a:prstClr val="black">
                    <a:lumMod val="75000"/>
                    <a:lumOff val="25000"/>
                  </a:prstClr>
                </a:solidFill>
              </a:rPr>
              <a:t>・知的</a:t>
            </a:r>
            <a:r>
              <a:rPr lang="ja-JP" altLang="en-US" sz="2400" b="1" dirty="0" err="1">
                <a:solidFill>
                  <a:prstClr val="black">
                    <a:lumMod val="75000"/>
                    <a:lumOff val="25000"/>
                  </a:prstClr>
                </a:solidFill>
              </a:rPr>
              <a:t>障がい</a:t>
            </a:r>
            <a:r>
              <a:rPr lang="ja-JP" altLang="en-US" sz="2400" b="1" dirty="0">
                <a:solidFill>
                  <a:prstClr val="black">
                    <a:lumMod val="75000"/>
                    <a:lumOff val="25000"/>
                  </a:prstClr>
                </a:solidFill>
              </a:rPr>
              <a:t>など </a:t>
            </a:r>
            <a:r>
              <a:rPr lang="en-US" altLang="ja-JP" sz="2400" b="1" dirty="0">
                <a:solidFill>
                  <a:prstClr val="black">
                    <a:lumMod val="75000"/>
                    <a:lumOff val="25000"/>
                  </a:prstClr>
                </a:solidFill>
              </a:rPr>
              <a:t>: </a:t>
            </a:r>
            <a:r>
              <a:rPr lang="ja-JP" altLang="en-US" sz="2400" b="1" dirty="0">
                <a:solidFill>
                  <a:prstClr val="black">
                    <a:lumMod val="75000"/>
                    <a:lumOff val="25000"/>
                  </a:prstClr>
                </a:solidFill>
              </a:rPr>
              <a:t>各福祉事務所　</a:t>
            </a:r>
            <a:r>
              <a:rPr lang="ja-JP" altLang="en-US" sz="2400" b="1" dirty="0" err="1">
                <a:solidFill>
                  <a:prstClr val="black">
                    <a:lumMod val="75000"/>
                    <a:lumOff val="25000"/>
                  </a:prstClr>
                </a:solidFill>
              </a:rPr>
              <a:t>障がい</a:t>
            </a:r>
            <a:r>
              <a:rPr lang="ja-JP" altLang="en-US" sz="2400" b="1" dirty="0">
                <a:solidFill>
                  <a:prstClr val="black">
                    <a:lumMod val="75000"/>
                    <a:lumOff val="25000"/>
                  </a:prstClr>
                </a:solidFill>
              </a:rPr>
              <a:t>者支援係</a:t>
            </a:r>
            <a:endParaRPr lang="en-US" altLang="ja-JP" sz="2400" b="1" dirty="0">
              <a:solidFill>
                <a:prstClr val="black">
                  <a:lumMod val="75000"/>
                  <a:lumOff val="25000"/>
                </a:prstClr>
              </a:solidFill>
            </a:endParaRPr>
          </a:p>
          <a:p>
            <a:pPr lvl="2">
              <a:lnSpc>
                <a:spcPts val="2600"/>
              </a:lnSpc>
              <a:spcBef>
                <a:spcPts val="600"/>
              </a:spcBef>
              <a:spcAft>
                <a:spcPts val="600"/>
              </a:spcAft>
              <a:buClr>
                <a:srgbClr val="1CADE4"/>
              </a:buClr>
              <a:buFont typeface="Wingdings" panose="05000000000000000000" pitchFamily="2" charset="2"/>
              <a:buChar char="l"/>
            </a:pPr>
            <a:r>
              <a:rPr lang="ja-JP" altLang="en-US" sz="2400" b="1" dirty="0" smtClean="0">
                <a:solidFill>
                  <a:prstClr val="black">
                    <a:lumMod val="75000"/>
                    <a:lumOff val="25000"/>
                  </a:prstClr>
                </a:solidFill>
              </a:rPr>
              <a:t> </a:t>
            </a:r>
            <a:r>
              <a:rPr lang="ja-JP" altLang="en-US" sz="2400" b="1" dirty="0" err="1" smtClean="0">
                <a:solidFill>
                  <a:prstClr val="black">
                    <a:lumMod val="75000"/>
                    <a:lumOff val="25000"/>
                  </a:prstClr>
                </a:solidFill>
              </a:rPr>
              <a:t>精神障</a:t>
            </a:r>
            <a:r>
              <a:rPr lang="ja-JP" altLang="en-US" sz="2400" b="1" dirty="0" err="1">
                <a:solidFill>
                  <a:prstClr val="black">
                    <a:lumMod val="75000"/>
                    <a:lumOff val="25000"/>
                  </a:prstClr>
                </a:solidFill>
              </a:rPr>
              <a:t>がい</a:t>
            </a:r>
            <a:r>
              <a:rPr lang="ja-JP" altLang="en-US" sz="2400" b="1" dirty="0">
                <a:solidFill>
                  <a:prstClr val="black">
                    <a:lumMod val="75000"/>
                    <a:lumOff val="25000"/>
                  </a:prstClr>
                </a:solidFill>
              </a:rPr>
              <a:t>など          </a:t>
            </a:r>
            <a:r>
              <a:rPr lang="en-US" altLang="ja-JP" sz="2400" b="1" dirty="0">
                <a:solidFill>
                  <a:prstClr val="black">
                    <a:lumMod val="75000"/>
                    <a:lumOff val="25000"/>
                  </a:prstClr>
                </a:solidFill>
              </a:rPr>
              <a:t>:</a:t>
            </a:r>
            <a:r>
              <a:rPr lang="ja-JP" altLang="en-US" sz="2400" b="1" dirty="0">
                <a:solidFill>
                  <a:prstClr val="black">
                    <a:lumMod val="75000"/>
                    <a:lumOff val="25000"/>
                  </a:prstClr>
                </a:solidFill>
              </a:rPr>
              <a:t> 各健康福祉センター 保健</a:t>
            </a:r>
            <a:r>
              <a:rPr lang="ja-JP" altLang="en-US" sz="2400" b="1" dirty="0" smtClean="0">
                <a:solidFill>
                  <a:prstClr val="black">
                    <a:lumMod val="75000"/>
                    <a:lumOff val="25000"/>
                  </a:prstClr>
                </a:solidFill>
              </a:rPr>
              <a:t>指導係</a:t>
            </a: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lvl="0">
              <a:spcBef>
                <a:spcPts val="0"/>
              </a:spcBef>
              <a:spcAft>
                <a:spcPts val="0"/>
              </a:spcAft>
              <a:buClr>
                <a:srgbClr val="1CADE4"/>
              </a:buClr>
            </a:pPr>
            <a:endParaRPr lang="en-US" altLang="ja-JP" dirty="0" smtClean="0">
              <a:solidFill>
                <a:prstClr val="black">
                  <a:lumMod val="75000"/>
                  <a:lumOff val="25000"/>
                </a:prstClr>
              </a:solidFill>
            </a:endParaRPr>
          </a:p>
          <a:p>
            <a:pPr lvl="0">
              <a:spcBef>
                <a:spcPts val="0"/>
              </a:spcBef>
              <a:spcAft>
                <a:spcPts val="0"/>
              </a:spcAft>
              <a:buClr>
                <a:srgbClr val="1CADE4"/>
              </a:buClr>
            </a:pPr>
            <a:endParaRPr lang="en-US" altLang="ja-JP" dirty="0">
              <a:solidFill>
                <a:prstClr val="black">
                  <a:lumMod val="75000"/>
                  <a:lumOff val="25000"/>
                </a:prstClr>
              </a:solidFill>
            </a:endParaRPr>
          </a:p>
          <a:p>
            <a:pPr lvl="0">
              <a:spcBef>
                <a:spcPts val="0"/>
              </a:spcBef>
              <a:spcAft>
                <a:spcPts val="0"/>
              </a:spcAft>
              <a:buClr>
                <a:srgbClr val="1CADE4"/>
              </a:buClr>
            </a:pPr>
            <a:endParaRPr lang="en-US" altLang="ja-JP" dirty="0" smtClean="0">
              <a:solidFill>
                <a:prstClr val="black">
                  <a:lumMod val="75000"/>
                  <a:lumOff val="25000"/>
                </a:prstClr>
              </a:solidFill>
            </a:endParaRPr>
          </a:p>
          <a:p>
            <a:pPr marL="0" lvl="0" indent="0">
              <a:spcBef>
                <a:spcPts val="0"/>
              </a:spcBef>
              <a:spcAft>
                <a:spcPts val="0"/>
              </a:spcAft>
              <a:buClr>
                <a:srgbClr val="1CADE4"/>
              </a:buClr>
              <a:buNone/>
            </a:pPr>
            <a:r>
              <a:rPr lang="ja-JP" altLang="en-US" dirty="0" smtClean="0">
                <a:solidFill>
                  <a:prstClr val="black">
                    <a:lumMod val="75000"/>
                    <a:lumOff val="25000"/>
                  </a:prstClr>
                </a:solidFill>
              </a:rPr>
              <a:t>　</a:t>
            </a:r>
            <a:endParaRPr lang="en-US" altLang="ja-JP" dirty="0" smtClean="0">
              <a:solidFill>
                <a:prstClr val="black">
                  <a:lumMod val="75000"/>
                  <a:lumOff val="25000"/>
                </a:prstClr>
              </a:solidFill>
            </a:endParaRPr>
          </a:p>
          <a:p>
            <a:pPr marL="0" lvl="0" indent="0">
              <a:spcBef>
                <a:spcPts val="0"/>
              </a:spcBef>
              <a:spcAft>
                <a:spcPts val="0"/>
              </a:spcAft>
              <a:buClr>
                <a:srgbClr val="1CADE4"/>
              </a:buClr>
              <a:buNone/>
            </a:pPr>
            <a:r>
              <a:rPr lang="ja-JP" altLang="en-US" dirty="0" smtClean="0">
                <a:solidFill>
                  <a:prstClr val="black">
                    <a:lumMod val="75000"/>
                    <a:lumOff val="25000"/>
                  </a:prstClr>
                </a:solidFill>
              </a:rPr>
              <a:t>養護者の虐待に関する相談例</a:t>
            </a:r>
            <a:endParaRPr lang="en-US" altLang="ja-JP" dirty="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養護者</a:t>
            </a:r>
            <a:r>
              <a:rPr lang="ja-JP" altLang="en-US" dirty="0">
                <a:solidFill>
                  <a:prstClr val="black">
                    <a:lumMod val="75000"/>
                    <a:lumOff val="25000"/>
                  </a:prstClr>
                </a:solidFill>
              </a:rPr>
              <a:t>が介護できていないかも</a:t>
            </a:r>
            <a:r>
              <a:rPr lang="en-US" altLang="ja-JP" dirty="0">
                <a:solidFill>
                  <a:prstClr val="black">
                    <a:lumMod val="75000"/>
                    <a:lumOff val="25000"/>
                  </a:prstClr>
                </a:solidFill>
              </a:rPr>
              <a:t>…</a:t>
            </a:r>
            <a:r>
              <a:rPr lang="ja-JP" altLang="en-US" dirty="0">
                <a:solidFill>
                  <a:prstClr val="black">
                    <a:lumMod val="75000"/>
                    <a:lumOff val="25000"/>
                  </a:prstClr>
                </a:solidFill>
              </a:rPr>
              <a:t>　これは虐待にあたるの？　</a:t>
            </a:r>
            <a:endParaRPr lang="en-US" altLang="ja-JP" dirty="0">
              <a:solidFill>
                <a:prstClr val="black">
                  <a:lumMod val="75000"/>
                  <a:lumOff val="25000"/>
                </a:prstClr>
              </a:solidFill>
            </a:endParaRPr>
          </a:p>
          <a:p>
            <a:pPr lvl="0">
              <a:spcBef>
                <a:spcPts val="0"/>
              </a:spcBef>
              <a:spcAft>
                <a:spcPts val="0"/>
              </a:spcAft>
              <a:buClr>
                <a:srgbClr val="1CADE4"/>
              </a:buClr>
            </a:pPr>
            <a:r>
              <a:rPr lang="ja-JP" altLang="en-US" dirty="0" smtClean="0">
                <a:solidFill>
                  <a:prstClr val="black">
                    <a:lumMod val="75000"/>
                    <a:lumOff val="25000"/>
                  </a:prstClr>
                </a:solidFill>
              </a:rPr>
              <a:t>　一人暮らしをしたいのに養護者が一人暮らしをさせてくれないみたい</a:t>
            </a:r>
            <a:r>
              <a:rPr lang="en-US" altLang="ja-JP" dirty="0" smtClean="0">
                <a:solidFill>
                  <a:prstClr val="black">
                    <a:lumMod val="75000"/>
                    <a:lumOff val="25000"/>
                  </a:prstClr>
                </a:solidFill>
              </a:rPr>
              <a:t>…</a:t>
            </a:r>
            <a:r>
              <a:rPr lang="ja-JP" altLang="en-US" dirty="0" smtClean="0">
                <a:solidFill>
                  <a:prstClr val="black">
                    <a:lumMod val="75000"/>
                    <a:lumOff val="25000"/>
                  </a:prstClr>
                </a:solidFill>
              </a:rPr>
              <a:t>など</a:t>
            </a:r>
            <a:endParaRPr lang="en-US" altLang="ja-JP" dirty="0" smtClean="0">
              <a:solidFill>
                <a:prstClr val="black">
                  <a:lumMod val="75000"/>
                  <a:lumOff val="25000"/>
                </a:prstClr>
              </a:solidFill>
            </a:endParaRPr>
          </a:p>
          <a:p>
            <a:pPr lvl="0">
              <a:spcBef>
                <a:spcPts val="0"/>
              </a:spcBef>
              <a:spcAft>
                <a:spcPts val="0"/>
              </a:spcAft>
              <a:buClr>
                <a:srgbClr val="1CADE4"/>
              </a:buClr>
            </a:pPr>
            <a:r>
              <a:rPr lang="ja-JP" altLang="en-US" b="1" dirty="0" smtClean="0"/>
              <a:t>　　</a:t>
            </a:r>
            <a:endParaRPr lang="ja-JP" altLang="en-US" dirty="0"/>
          </a:p>
        </p:txBody>
      </p:sp>
      <p:sp>
        <p:nvSpPr>
          <p:cNvPr id="5" name="正方形/長方形 4"/>
          <p:cNvSpPr/>
          <p:nvPr/>
        </p:nvSpPr>
        <p:spPr>
          <a:xfrm>
            <a:off x="1059235" y="3774113"/>
            <a:ext cx="10713555" cy="922047"/>
          </a:xfrm>
          <a:prstGeom prst="rect">
            <a:avLst/>
          </a:prstGeom>
        </p:spPr>
        <p:txBody>
          <a:bodyPr wrap="square">
            <a:spAutoFit/>
          </a:bodyPr>
          <a:lstStyle/>
          <a:p>
            <a:pPr marL="457200" lvl="0" indent="-457200">
              <a:lnSpc>
                <a:spcPts val="2600"/>
              </a:lnSpc>
              <a:spcBef>
                <a:spcPts val="600"/>
              </a:spcBef>
              <a:spcAft>
                <a:spcPts val="600"/>
              </a:spcAft>
              <a:buClr>
                <a:srgbClr val="1CADE4"/>
              </a:buClr>
              <a:buFont typeface="Wingdings" panose="05000000000000000000" pitchFamily="2" charset="2"/>
              <a:buChar char="u"/>
            </a:pPr>
            <a:r>
              <a:rPr lang="ja-JP" altLang="en-US" sz="2800" b="1" dirty="0">
                <a:solidFill>
                  <a:schemeClr val="tx2"/>
                </a:solidFill>
              </a:rPr>
              <a:t>その他</a:t>
            </a:r>
            <a:r>
              <a:rPr lang="ja-JP" altLang="en-US" sz="2800" b="1" dirty="0" smtClean="0">
                <a:solidFill>
                  <a:schemeClr val="tx2"/>
                </a:solidFill>
              </a:rPr>
              <a:t>、施設従事者等など</a:t>
            </a:r>
            <a:r>
              <a:rPr lang="ja-JP" altLang="en-US" sz="2800" b="1" dirty="0" err="1" smtClean="0">
                <a:solidFill>
                  <a:schemeClr val="tx2"/>
                </a:solidFill>
              </a:rPr>
              <a:t>障</a:t>
            </a:r>
            <a:r>
              <a:rPr lang="ja-JP" altLang="en-US" sz="2800" b="1" dirty="0" err="1">
                <a:solidFill>
                  <a:schemeClr val="tx2"/>
                </a:solidFill>
              </a:rPr>
              <a:t>がい</a:t>
            </a:r>
            <a:r>
              <a:rPr lang="ja-JP" altLang="en-US" sz="2800" b="1" dirty="0">
                <a:solidFill>
                  <a:schemeClr val="tx2"/>
                </a:solidFill>
              </a:rPr>
              <a:t>者虐待防止法に関わる</a:t>
            </a:r>
            <a:r>
              <a:rPr lang="ja-JP" altLang="en-US" sz="2800" b="1" dirty="0" smtClean="0">
                <a:solidFill>
                  <a:schemeClr val="tx2"/>
                </a:solidFill>
              </a:rPr>
              <a:t>全般相談</a:t>
            </a:r>
            <a:endParaRPr lang="en-US" altLang="ja-JP" sz="2800" b="1" dirty="0" smtClean="0">
              <a:solidFill>
                <a:schemeClr val="tx2"/>
              </a:solidFill>
            </a:endParaRPr>
          </a:p>
          <a:p>
            <a:pPr marL="800100" lvl="1" indent="-342900">
              <a:lnSpc>
                <a:spcPts val="2600"/>
              </a:lnSpc>
              <a:spcBef>
                <a:spcPts val="600"/>
              </a:spcBef>
              <a:spcAft>
                <a:spcPts val="600"/>
              </a:spcAft>
              <a:buClr>
                <a:srgbClr val="1CADE4"/>
              </a:buClr>
              <a:buFont typeface="Wingdings" panose="05000000000000000000" pitchFamily="2" charset="2"/>
              <a:buChar char="l"/>
            </a:pPr>
            <a:r>
              <a:rPr lang="ja-JP" altLang="en-US" sz="2400" b="1" dirty="0" err="1" smtClean="0">
                <a:solidFill>
                  <a:schemeClr val="tx1">
                    <a:lumMod val="75000"/>
                    <a:lumOff val="25000"/>
                  </a:schemeClr>
                </a:solidFill>
                <a:latin typeface="メイリオ" panose="020B0604030504040204" pitchFamily="50" charset="-128"/>
                <a:ea typeface="メイリオ" panose="020B0604030504040204" pitchFamily="50" charset="-128"/>
              </a:rPr>
              <a:t>障</a:t>
            </a:r>
            <a:r>
              <a:rPr lang="ja-JP" altLang="en-US" sz="2400" b="1" dirty="0" err="1">
                <a:solidFill>
                  <a:schemeClr val="tx1">
                    <a:lumMod val="75000"/>
                    <a:lumOff val="25000"/>
                  </a:schemeClr>
                </a:solidFill>
                <a:latin typeface="メイリオ" panose="020B0604030504040204" pitchFamily="50" charset="-128"/>
                <a:ea typeface="メイリオ" panose="020B0604030504040204" pitchFamily="50" charset="-128"/>
              </a:rPr>
              <a:t>がい</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政策課　自立支援係　</a:t>
            </a:r>
            <a:r>
              <a:rPr lang="ja-JP" altLang="en-US" sz="2400" b="1" dirty="0" smtClean="0">
                <a:solidFill>
                  <a:schemeClr val="tx1">
                    <a:lumMod val="75000"/>
                    <a:lumOff val="25000"/>
                  </a:schemeClr>
                </a:solidFill>
              </a:rPr>
              <a:t>     </a:t>
            </a:r>
            <a:endParaRPr lang="en-US" altLang="ja-JP" sz="2400" b="1" dirty="0">
              <a:solidFill>
                <a:schemeClr val="tx1">
                  <a:lumMod val="75000"/>
                  <a:lumOff val="25000"/>
                </a:schemeClr>
              </a:solidFill>
            </a:endParaRPr>
          </a:p>
        </p:txBody>
      </p:sp>
      <p:grpSp>
        <p:nvGrpSpPr>
          <p:cNvPr id="10" name="グループ化 9"/>
          <p:cNvGrpSpPr/>
          <p:nvPr/>
        </p:nvGrpSpPr>
        <p:grpSpPr>
          <a:xfrm>
            <a:off x="10894023" y="5063775"/>
            <a:ext cx="632162" cy="1160351"/>
            <a:chOff x="9870229" y="4695547"/>
            <a:chExt cx="632162" cy="1160351"/>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50194" t="49628" r="21961"/>
            <a:stretch/>
          </p:blipFill>
          <p:spPr>
            <a:xfrm>
              <a:off x="9921994" y="4695547"/>
              <a:ext cx="580397" cy="1132054"/>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48248" t="68788" r="46812" b="804"/>
            <a:stretch/>
          </p:blipFill>
          <p:spPr>
            <a:xfrm>
              <a:off x="9870229" y="5067216"/>
              <a:ext cx="114252" cy="788682"/>
            </a:xfrm>
            <a:prstGeom prst="rect">
              <a:avLst/>
            </a:prstGeom>
          </p:spPr>
        </p:pic>
      </p:grpSp>
    </p:spTree>
    <p:extLst>
      <p:ext uri="{BB962C8B-B14F-4D97-AF65-F5344CB8AC3E}">
        <p14:creationId xmlns:p14="http://schemas.microsoft.com/office/powerpoint/2010/main" val="83272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6260" y="444473"/>
            <a:ext cx="11682399" cy="1363625"/>
          </a:xfrm>
        </p:spPr>
        <p:txBody>
          <a:bodyPr>
            <a:normAutofit/>
          </a:bodyPr>
          <a:lstStyle/>
          <a:p>
            <a:r>
              <a:rPr lang="en-US" altLang="ja-JP" dirty="0" smtClean="0"/>
              <a:t/>
            </a:r>
            <a:br>
              <a:rPr lang="en-US" altLang="ja-JP" dirty="0" smtClean="0"/>
            </a:br>
            <a:r>
              <a:rPr lang="ja-JP" altLang="en-US" dirty="0"/>
              <a:t>　</a:t>
            </a:r>
            <a:r>
              <a:rPr lang="ja-JP" altLang="en-US" dirty="0" smtClean="0"/>
              <a:t>虐待に係る他部署との連携</a:t>
            </a:r>
            <a:endParaRPr kumimoji="1" lang="ja-JP" altLang="en-US" dirty="0"/>
          </a:p>
        </p:txBody>
      </p:sp>
      <p:sp>
        <p:nvSpPr>
          <p:cNvPr id="4" name="コンテンツ プレースホルダー 3"/>
          <p:cNvSpPr>
            <a:spLocks noGrp="1"/>
          </p:cNvSpPr>
          <p:nvPr>
            <p:ph idx="1"/>
          </p:nvPr>
        </p:nvSpPr>
        <p:spPr>
          <a:xfrm>
            <a:off x="1057524" y="2044517"/>
            <a:ext cx="10471868" cy="4023360"/>
          </a:xfrm>
        </p:spPr>
        <p:txBody>
          <a:bodyPr>
            <a:normAutofit/>
          </a:bodyPr>
          <a:lstStyle/>
          <a:p>
            <a:pPr>
              <a:buFont typeface="Wingdings" panose="05000000000000000000" pitchFamily="2" charset="2"/>
              <a:buChar char="u"/>
            </a:pPr>
            <a:r>
              <a:rPr kumimoji="1" lang="ja-JP" altLang="en-US" sz="2400" b="1" dirty="0" smtClean="0">
                <a:solidFill>
                  <a:srgbClr val="C00000"/>
                </a:solidFill>
              </a:rPr>
              <a:t>子ども家庭総合支援センター（養護者虐待</a:t>
            </a:r>
            <a:r>
              <a:rPr kumimoji="1" lang="en-US" altLang="ja-JP" sz="2400" b="1" dirty="0" smtClean="0">
                <a:solidFill>
                  <a:srgbClr val="C00000"/>
                </a:solidFill>
              </a:rPr>
              <a:t>18</a:t>
            </a:r>
            <a:r>
              <a:rPr kumimoji="1" lang="ja-JP" altLang="en-US" sz="2400" b="1" dirty="0" smtClean="0">
                <a:solidFill>
                  <a:srgbClr val="C00000"/>
                </a:solidFill>
              </a:rPr>
              <a:t>歳未満）</a:t>
            </a:r>
            <a:endParaRPr kumimoji="1" lang="en-US" altLang="ja-JP" sz="2400" b="1" dirty="0" smtClean="0">
              <a:solidFill>
                <a:srgbClr val="C00000"/>
              </a:solidFill>
            </a:endParaRPr>
          </a:p>
          <a:p>
            <a:pPr>
              <a:buFont typeface="Wingdings" panose="05000000000000000000" pitchFamily="2" charset="2"/>
              <a:buChar char="u"/>
            </a:pPr>
            <a:r>
              <a:rPr lang="ja-JP" altLang="en-US" sz="2400" b="1" dirty="0" smtClean="0">
                <a:solidFill>
                  <a:srgbClr val="C00000"/>
                </a:solidFill>
              </a:rPr>
              <a:t>おとしより保健福祉センター特別援護係（</a:t>
            </a:r>
            <a:r>
              <a:rPr lang="en-US" altLang="ja-JP" sz="2400" b="1" dirty="0" smtClean="0">
                <a:solidFill>
                  <a:srgbClr val="C00000"/>
                </a:solidFill>
              </a:rPr>
              <a:t>65</a:t>
            </a:r>
            <a:r>
              <a:rPr lang="ja-JP" altLang="en-US" sz="2400" b="1" dirty="0" smtClean="0">
                <a:solidFill>
                  <a:srgbClr val="C00000"/>
                </a:solidFill>
              </a:rPr>
              <a:t>歳以上）</a:t>
            </a:r>
            <a:endParaRPr lang="en-US" altLang="ja-JP" sz="2400" b="1" dirty="0" smtClean="0">
              <a:solidFill>
                <a:srgbClr val="C00000"/>
              </a:solidFill>
            </a:endParaRPr>
          </a:p>
          <a:p>
            <a:pPr>
              <a:buFont typeface="Wingdings" panose="05000000000000000000" pitchFamily="2" charset="2"/>
              <a:buChar char="u"/>
            </a:pPr>
            <a:r>
              <a:rPr lang="ja-JP" altLang="en-US" sz="2400" b="1" dirty="0">
                <a:solidFill>
                  <a:srgbClr val="C00000"/>
                </a:solidFill>
              </a:rPr>
              <a:t>各福祉</a:t>
            </a:r>
            <a:r>
              <a:rPr lang="ja-JP" altLang="en-US" sz="2400" b="1" dirty="0" smtClean="0">
                <a:solidFill>
                  <a:srgbClr val="C00000"/>
                </a:solidFill>
              </a:rPr>
              <a:t>事務所総合相談係　</a:t>
            </a:r>
            <a:r>
              <a:rPr lang="en-US" altLang="ja-JP" sz="2400" b="1" dirty="0" smtClean="0">
                <a:solidFill>
                  <a:srgbClr val="C00000"/>
                </a:solidFill>
              </a:rPr>
              <a:t>※</a:t>
            </a:r>
            <a:r>
              <a:rPr lang="ja-JP" altLang="en-US" sz="2400" b="1" dirty="0">
                <a:solidFill>
                  <a:srgbClr val="C00000"/>
                </a:solidFill>
              </a:rPr>
              <a:t>女性</a:t>
            </a:r>
            <a:r>
              <a:rPr lang="ja-JP" altLang="en-US" sz="2400" b="1" dirty="0" smtClean="0">
                <a:solidFill>
                  <a:srgbClr val="C00000"/>
                </a:solidFill>
              </a:rPr>
              <a:t>相談員</a:t>
            </a:r>
            <a:r>
              <a:rPr kumimoji="1" lang="ja-JP" altLang="en-US" sz="2400" b="1" dirty="0" smtClean="0">
                <a:solidFill>
                  <a:srgbClr val="C00000"/>
                </a:solidFill>
              </a:rPr>
              <a:t>（</a:t>
            </a:r>
            <a:r>
              <a:rPr kumimoji="1" lang="en-US" altLang="ja-JP" sz="2400" b="1" dirty="0" smtClean="0">
                <a:solidFill>
                  <a:srgbClr val="C00000"/>
                </a:solidFill>
              </a:rPr>
              <a:t>DV</a:t>
            </a:r>
            <a:r>
              <a:rPr kumimoji="1" lang="ja-JP" altLang="en-US" sz="2400" b="1" dirty="0" smtClean="0">
                <a:solidFill>
                  <a:srgbClr val="C00000"/>
                </a:solidFill>
              </a:rPr>
              <a:t>案件）</a:t>
            </a:r>
            <a:r>
              <a:rPr kumimoji="1" lang="en-US" altLang="ja-JP" sz="2400" b="1" dirty="0" smtClean="0">
                <a:solidFill>
                  <a:srgbClr val="C00000"/>
                </a:solidFill>
              </a:rPr>
              <a:t/>
            </a:r>
            <a:br>
              <a:rPr kumimoji="1" lang="en-US" altLang="ja-JP" sz="2400" b="1" dirty="0" smtClean="0">
                <a:solidFill>
                  <a:srgbClr val="C00000"/>
                </a:solidFill>
              </a:rPr>
            </a:br>
            <a:endParaRPr kumimoji="1" lang="en-US" altLang="ja-JP" dirty="0" smtClean="0"/>
          </a:p>
          <a:p>
            <a:pPr marL="0" indent="0">
              <a:buNone/>
            </a:pPr>
            <a:r>
              <a:rPr kumimoji="1" lang="ja-JP" altLang="en-US" sz="2400" b="1" dirty="0" smtClean="0"/>
              <a:t>障</a:t>
            </a:r>
            <a:r>
              <a:rPr lang="ja-JP" altLang="en-US" sz="2400" b="1" dirty="0"/>
              <a:t>害者</a:t>
            </a:r>
            <a:r>
              <a:rPr lang="ja-JP" altLang="en-US" sz="2400" b="1" dirty="0" smtClean="0"/>
              <a:t>虐待防止法の対象は、</a:t>
            </a:r>
            <a:r>
              <a:rPr kumimoji="1" lang="ja-JP" altLang="en-US" sz="2400" b="1" dirty="0" smtClean="0"/>
              <a:t>養護者虐待については</a:t>
            </a:r>
            <a:r>
              <a:rPr kumimoji="1" lang="en-US" altLang="ja-JP" sz="2400" b="1" dirty="0" smtClean="0"/>
              <a:t>18</a:t>
            </a:r>
            <a:r>
              <a:rPr kumimoji="1" lang="ja-JP" altLang="en-US" sz="2400" b="1" dirty="0" smtClean="0"/>
              <a:t>歳以上、社会福施設従事者等による虐待については、</a:t>
            </a:r>
            <a:r>
              <a:rPr kumimoji="1" lang="en-US" altLang="ja-JP" sz="2400" b="1" dirty="0" smtClean="0"/>
              <a:t>18</a:t>
            </a:r>
            <a:r>
              <a:rPr kumimoji="1" lang="ja-JP" altLang="en-US" sz="2400" b="1" dirty="0" smtClean="0"/>
              <a:t>歳未満も含まれます。</a:t>
            </a:r>
            <a:endParaRPr kumimoji="1" lang="en-US" altLang="ja-JP" sz="2400" b="1" dirty="0" smtClean="0"/>
          </a:p>
          <a:p>
            <a:pPr marL="0" indent="0">
              <a:buNone/>
            </a:pPr>
            <a:r>
              <a:rPr lang="ja-JP" altLang="en-US" sz="2400" b="1" dirty="0"/>
              <a:t>また</a:t>
            </a:r>
            <a:r>
              <a:rPr lang="ja-JP" altLang="en-US" sz="2400" b="1" dirty="0" smtClean="0"/>
              <a:t>、</a:t>
            </a:r>
            <a:r>
              <a:rPr lang="en-US" altLang="ja-JP" sz="2400" b="1" dirty="0" smtClean="0"/>
              <a:t>65</a:t>
            </a:r>
            <a:r>
              <a:rPr lang="ja-JP" altLang="en-US" sz="2400" b="1" dirty="0" smtClean="0"/>
              <a:t>歳以上であっても、障がいの制度を利用している場合などは、障害者虐待防止法の対象となります。</a:t>
            </a:r>
            <a:r>
              <a:rPr lang="ja-JP" altLang="en-US" sz="2400" dirty="0"/>
              <a:t>対象</a:t>
            </a:r>
            <a:r>
              <a:rPr kumimoji="1" lang="ja-JP" altLang="en-US" sz="2400" dirty="0" smtClean="0"/>
              <a:t>年齢については、注意が必要であるため、相談先に迷った場合は、まずは</a:t>
            </a:r>
            <a:r>
              <a:rPr kumimoji="1" lang="ja-JP" altLang="en-US" sz="2400" dirty="0" err="1" smtClean="0"/>
              <a:t>障がい</a:t>
            </a:r>
            <a:r>
              <a:rPr kumimoji="1" lang="ja-JP" altLang="en-US" sz="2400" dirty="0" smtClean="0"/>
              <a:t>者虐待防止センターにご連絡ください。</a:t>
            </a:r>
            <a:endParaRPr kumimoji="1" lang="ja-JP" altLang="en-US" sz="2400" dirty="0"/>
          </a:p>
        </p:txBody>
      </p:sp>
    </p:spTree>
    <p:extLst>
      <p:ext uri="{BB962C8B-B14F-4D97-AF65-F5344CB8AC3E}">
        <p14:creationId xmlns:p14="http://schemas.microsoft.com/office/powerpoint/2010/main" val="421170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6462" y="648528"/>
            <a:ext cx="10750164" cy="1127264"/>
          </a:xfrm>
          <a:noFill/>
          <a:ln w="76200">
            <a:solidFill>
              <a:schemeClr val="tx1">
                <a:lumMod val="50000"/>
                <a:lumOff val="50000"/>
              </a:schemeClr>
            </a:solidFill>
            <a:prstDash val="solid"/>
          </a:ln>
        </p:spPr>
        <p:txBody>
          <a:bodyPr anchor="b" anchorCtr="0">
            <a:normAutofit fontScale="90000"/>
          </a:bodyPr>
          <a:lstStyle/>
          <a:p>
            <a:pPr algn="ctr"/>
            <a:r>
              <a:rPr lang="ja-JP" altLang="en-US" i="1" spc="0" dirty="0" smtClean="0">
                <a:ln w="0"/>
              </a:rPr>
              <a:t>３　事業所の虐待防止体制の徹底について</a:t>
            </a:r>
            <a:endParaRPr kumimoji="1" lang="ja-JP" altLang="en-US" i="1" spc="0" dirty="0">
              <a:ln w="0"/>
            </a:endParaRPr>
          </a:p>
        </p:txBody>
      </p:sp>
      <p:sp>
        <p:nvSpPr>
          <p:cNvPr id="3" name="コンテンツ プレースホルダー 2"/>
          <p:cNvSpPr>
            <a:spLocks noGrp="1"/>
          </p:cNvSpPr>
          <p:nvPr>
            <p:ph idx="1"/>
          </p:nvPr>
        </p:nvSpPr>
        <p:spPr>
          <a:xfrm>
            <a:off x="1032344" y="1912092"/>
            <a:ext cx="10058400" cy="4773631"/>
          </a:xfrm>
        </p:spPr>
        <p:txBody>
          <a:bodyPr>
            <a:normAutofit/>
          </a:bodyPr>
          <a:lstStyle/>
          <a:p>
            <a:pPr marL="0" indent="0">
              <a:buNone/>
            </a:pPr>
            <a:endParaRPr lang="en-US" altLang="ja-JP" sz="2400" b="1" dirty="0" smtClean="0">
              <a:solidFill>
                <a:schemeClr val="accent2">
                  <a:lumMod val="50000"/>
                </a:schemeClr>
              </a:solidFill>
            </a:endParaRPr>
          </a:p>
          <a:p>
            <a:pPr>
              <a:buFont typeface="Wingdings" panose="05000000000000000000" pitchFamily="2" charset="2"/>
              <a:buChar char="u"/>
            </a:pPr>
            <a:r>
              <a:rPr lang="ja-JP" altLang="en-US" sz="2800" b="1" dirty="0" smtClean="0">
                <a:solidFill>
                  <a:schemeClr val="tx2"/>
                </a:solidFill>
              </a:rPr>
              <a:t>通報の義務</a:t>
            </a:r>
            <a:endParaRPr lang="en-US" altLang="ja-JP" sz="2800" b="1" dirty="0" smtClean="0">
              <a:solidFill>
                <a:schemeClr val="tx2"/>
              </a:solidFill>
            </a:endParaRPr>
          </a:p>
          <a:p>
            <a:pPr marL="0" indent="0">
              <a:lnSpc>
                <a:spcPct val="100000"/>
              </a:lnSpc>
              <a:buNone/>
            </a:pPr>
            <a:r>
              <a:rPr lang="ja-JP" altLang="en-US" sz="2400" b="1" dirty="0" smtClean="0">
                <a:solidFill>
                  <a:schemeClr val="tx1"/>
                </a:solidFill>
              </a:rPr>
              <a:t>　</a:t>
            </a:r>
            <a:r>
              <a:rPr lang="ja-JP" altLang="ja-JP" sz="2400" b="1" dirty="0" err="1"/>
              <a:t>障がい</a:t>
            </a:r>
            <a:r>
              <a:rPr lang="ja-JP" altLang="ja-JP" sz="2400" b="1" dirty="0"/>
              <a:t>者福祉施設従業者等による障がい者虐待を受けたと思われる障がい者を発見した者は、速やかに区市町村に通報する義務が</a:t>
            </a:r>
            <a:r>
              <a:rPr lang="ja-JP" altLang="ja-JP" sz="2400" b="1" dirty="0" smtClean="0"/>
              <a:t>あります</a:t>
            </a:r>
            <a:r>
              <a:rPr lang="ja-JP" altLang="en-US" sz="2400" b="1" dirty="0" smtClean="0"/>
              <a:t>。</a:t>
            </a:r>
            <a:endParaRPr lang="en-US" altLang="ja-JP" sz="2400" b="1" dirty="0" smtClean="0"/>
          </a:p>
          <a:p>
            <a:pPr marL="0" indent="0">
              <a:buNone/>
            </a:pPr>
            <a:endParaRPr lang="en-US" altLang="ja-JP" sz="2400" b="1" dirty="0" smtClean="0"/>
          </a:p>
          <a:p>
            <a:pPr>
              <a:buFont typeface="Wingdings" panose="05000000000000000000" pitchFamily="2" charset="2"/>
              <a:buChar char="u"/>
            </a:pPr>
            <a:r>
              <a:rPr lang="ja-JP" altLang="en-US" sz="2800" b="1" dirty="0" smtClean="0">
                <a:solidFill>
                  <a:schemeClr val="tx2"/>
                </a:solidFill>
              </a:rPr>
              <a:t>通報者の保護</a:t>
            </a:r>
            <a:endParaRPr lang="en-US" altLang="ja-JP" sz="2800" b="1" dirty="0">
              <a:solidFill>
                <a:schemeClr val="tx2"/>
              </a:solidFill>
            </a:endParaRPr>
          </a:p>
          <a:p>
            <a:pPr marL="0" indent="0">
              <a:lnSpc>
                <a:spcPct val="100000"/>
              </a:lnSpc>
              <a:buNone/>
            </a:pPr>
            <a:r>
              <a:rPr lang="ja-JP" altLang="en-US" sz="2400" b="1" dirty="0" smtClean="0">
                <a:solidFill>
                  <a:schemeClr val="tx1"/>
                </a:solidFill>
              </a:rPr>
              <a:t>　</a:t>
            </a:r>
            <a:r>
              <a:rPr lang="ja-JP" altLang="ja-JP" sz="2400" b="1" dirty="0" err="1"/>
              <a:t>障がい</a:t>
            </a:r>
            <a:r>
              <a:rPr lang="ja-JP" altLang="ja-JP" sz="2400" b="1" dirty="0"/>
              <a:t>者福祉施設従事者等による障がい者虐待の通報等を行った従業員等は、通報等をしたことを理由に、解雇その他不利益な取り扱いを受けない</a:t>
            </a:r>
            <a:r>
              <a:rPr lang="ja-JP" altLang="ja-JP" sz="2400" b="1" dirty="0" smtClean="0"/>
              <a:t>こと</a:t>
            </a:r>
            <a:r>
              <a:rPr lang="ja-JP" altLang="en-US" sz="2400" b="1" dirty="0" smtClean="0"/>
              <a:t>となっております。</a:t>
            </a:r>
            <a:endParaRPr lang="en-US" altLang="ja-JP" sz="2400" b="1" dirty="0" smtClean="0">
              <a:solidFill>
                <a:schemeClr val="tx1"/>
              </a:solidFill>
            </a:endParaRPr>
          </a:p>
        </p:txBody>
      </p:sp>
    </p:spTree>
    <p:extLst>
      <p:ext uri="{BB962C8B-B14F-4D97-AF65-F5344CB8AC3E}">
        <p14:creationId xmlns:p14="http://schemas.microsoft.com/office/powerpoint/2010/main" val="292327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発 2 4"/>
          <p:cNvSpPr/>
          <p:nvPr/>
        </p:nvSpPr>
        <p:spPr>
          <a:xfrm>
            <a:off x="2531165" y="4200940"/>
            <a:ext cx="6997147" cy="1792885"/>
          </a:xfrm>
          <a:prstGeom prst="irregularSeal2">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施設等の設置者の責務</a:t>
            </a:r>
            <a:endParaRPr kumimoji="1" lang="ja-JP" altLang="en-US" dirty="0"/>
          </a:p>
        </p:txBody>
      </p:sp>
      <p:sp>
        <p:nvSpPr>
          <p:cNvPr id="4" name="コンテンツ プレースホルダー 2"/>
          <p:cNvSpPr txBox="1">
            <a:spLocks/>
          </p:cNvSpPr>
          <p:nvPr/>
        </p:nvSpPr>
        <p:spPr>
          <a:xfrm>
            <a:off x="925001" y="1751937"/>
            <a:ext cx="10656570" cy="4506931"/>
          </a:xfrm>
          <a:prstGeom prst="rect">
            <a:avLst/>
          </a:prstGeom>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ts val="2600"/>
              </a:lnSpc>
              <a:spcBef>
                <a:spcPts val="600"/>
              </a:spcBef>
              <a:spcAft>
                <a:spcPts val="1200"/>
              </a:spcAft>
              <a:buClr>
                <a:srgbClr val="1CADE4"/>
              </a:buClr>
              <a:buSzPct val="100000"/>
              <a:buFont typeface="Calibri" panose="020F0502020204030204" pitchFamily="34" charset="0"/>
              <a:buNone/>
              <a:tabLst/>
              <a:defRPr/>
            </a:pPr>
            <a:endParaRPr kumimoji="1" lang="en-US" altLang="ja-JP" sz="2800" b="1" i="0" u="none" strike="noStrike" kern="1200" cap="none" spc="0" normalizeH="0" baseline="0" noProof="0" dirty="0" smtClean="0">
              <a:ln>
                <a:noFill/>
              </a:ln>
              <a:solidFill>
                <a:srgbClr val="2683C6">
                  <a:lumMod val="50000"/>
                </a:srgbClr>
              </a:solidFill>
              <a:effectLst/>
              <a:uLnTx/>
              <a:uFillTx/>
              <a:latin typeface="メイリオ" panose="020B0604030504040204" pitchFamily="50" charset="-128"/>
              <a:ea typeface="メイリオ" panose="020B0604030504040204" pitchFamily="50" charset="-128"/>
              <a:cs typeface="+mn-cs"/>
            </a:endParaRPr>
          </a:p>
          <a:p>
            <a:pPr lvl="1">
              <a:spcAft>
                <a:spcPts val="1200"/>
              </a:spcAft>
              <a:buClr>
                <a:srgbClr val="1CADE4"/>
              </a:buClr>
              <a:buFont typeface="Wingdings" panose="05000000000000000000" pitchFamily="2" charset="2"/>
              <a:buChar char="u"/>
              <a:defRPr/>
            </a:pPr>
            <a:r>
              <a:rPr lang="ja-JP" altLang="en-US" sz="3000" b="1" dirty="0">
                <a:solidFill>
                  <a:schemeClr val="tx2"/>
                </a:solidFill>
              </a:rPr>
              <a:t> </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施設等設置</a:t>
            </a:r>
            <a:r>
              <a:rPr kumimoji="1" lang="ja-JP" altLang="en-US" sz="3000" b="1" i="0" u="none" strike="noStrik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mn-cs"/>
              </a:rPr>
              <a:t>者</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の</a:t>
            </a:r>
            <a:r>
              <a:rPr kumimoji="1" lang="ja-JP" altLang="en-US" sz="3000" b="1" i="0" u="none" strike="noStrike" kern="1200" cap="none" spc="0" normalizeH="0" baseline="0" noProof="0" dirty="0" smtClean="0">
                <a:ln>
                  <a:noFill/>
                </a:ln>
                <a:solidFill>
                  <a:srgbClr val="C00000"/>
                </a:solidFill>
                <a:effectLst/>
                <a:uLnTx/>
                <a:uFillTx/>
                <a:latin typeface="メイリオ" panose="020B0604030504040204" pitchFamily="50" charset="-128"/>
                <a:ea typeface="メイリオ" panose="020B0604030504040204" pitchFamily="50" charset="-128"/>
                <a:cs typeface="+mn-cs"/>
              </a:rPr>
              <a:t>責務</a:t>
            </a: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について</a:t>
            </a:r>
            <a:endParaRPr kumimoji="1" lang="en-US" altLang="ja-JP"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①</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職員</a:t>
            </a:r>
            <a:r>
              <a:rPr kumimoji="1" lang="ja-JP" altLang="en-US"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の虐待防止に関する</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研修</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の実施</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②</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利用者やその家族からの苦情解決のための体制整備</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③</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その他の</a:t>
            </a:r>
            <a:r>
              <a:rPr kumimoji="1" lang="ja-JP" altLang="ja-JP" sz="2800" b="1" i="0" u="none" strike="noStrike" kern="1200" cap="none" spc="0" normalizeH="0" baseline="0" noProof="0" dirty="0" err="1">
                <a:ln>
                  <a:noFill/>
                </a:ln>
                <a:effectLst/>
                <a:uLnTx/>
                <a:uFillTx/>
                <a:latin typeface="メイリオ" panose="020B0604030504040204" pitchFamily="50" charset="-128"/>
                <a:ea typeface="メイリオ" panose="020B0604030504040204" pitchFamily="50" charset="-128"/>
                <a:cs typeface="+mn-cs"/>
              </a:rPr>
              <a:t>障がい</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者</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虐待防止</a:t>
            </a:r>
            <a:r>
              <a:rPr kumimoji="1" lang="ja-JP"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のための</a:t>
            </a:r>
            <a:r>
              <a:rPr kumimoji="1" lang="ja-JP" altLang="ja-JP" sz="28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措置</a:t>
            </a:r>
            <a:endParaRPr kumimoji="1" lang="en-US" altLang="ja-JP" sz="28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lvl="2" indent="-91440">
              <a:buClr>
                <a:srgbClr val="1CADE4"/>
              </a:buClr>
              <a:buSzPct val="100000"/>
              <a:buFont typeface="Calibri" panose="020F0502020204030204" pitchFamily="34" charset="0"/>
              <a:buChar char=" "/>
              <a:defRPr/>
            </a:pPr>
            <a:r>
              <a:rPr kumimoji="1" lang="ja-JP" altLang="en-US" sz="2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endParaRPr kumimoji="1" lang="en-US" altLang="ja-JP" sz="2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indent="0">
              <a:buClr>
                <a:srgbClr val="1CADE4"/>
              </a:buClr>
              <a:buNone/>
              <a:defRPr/>
            </a:pPr>
            <a:r>
              <a:rPr kumimoji="1" lang="ja-JP" altLang="en-US" sz="3000" b="1" i="0" u="none" strike="noStrike" kern="1200" cap="none" spc="0" normalizeH="0" baseline="0" noProof="0" dirty="0" smtClean="0">
                <a:ln>
                  <a:noFill/>
                </a:ln>
                <a:solidFill>
                  <a:schemeClr val="tx2"/>
                </a:solidFill>
                <a:effectLst/>
                <a:uLnTx/>
                <a:uFillTx/>
                <a:latin typeface="メイリオ" panose="020B0604030504040204" pitchFamily="50" charset="-128"/>
                <a:ea typeface="メイリオ" panose="020B0604030504040204" pitchFamily="50" charset="-128"/>
                <a:cs typeface="+mn-cs"/>
              </a:rPr>
              <a:t>　</a:t>
            </a:r>
            <a:r>
              <a:rPr kumimoji="1" lang="ja-JP" altLang="en-US" sz="3000" b="1" i="0" u="none" strike="noStrike" kern="1200" cap="none" spc="0" normalizeH="0" baseline="0" noProof="0" dirty="0" err="1" smtClean="0">
                <a:ln>
                  <a:noFill/>
                </a:ln>
                <a:solidFill>
                  <a:srgbClr val="002060"/>
                </a:solidFill>
                <a:effectLst/>
                <a:uLnTx/>
                <a:uFillTx/>
                <a:latin typeface="メイリオ" panose="020B0604030504040204" pitchFamily="50" charset="-128"/>
                <a:ea typeface="メイリオ" panose="020B0604030504040204" pitchFamily="50" charset="-128"/>
                <a:cs typeface="+mn-cs"/>
              </a:rPr>
              <a:t>障</a:t>
            </a:r>
            <a:r>
              <a:rPr kumimoji="1" lang="ja-JP" altLang="ja-JP" sz="3000" b="1" i="0" u="none" strike="noStrike" kern="1200" cap="none" spc="0" normalizeH="0" baseline="0" noProof="0" dirty="0" err="1" smtClean="0">
                <a:ln>
                  <a:noFill/>
                </a:ln>
                <a:solidFill>
                  <a:srgbClr val="002060"/>
                </a:solidFill>
                <a:effectLst/>
                <a:uLnTx/>
                <a:uFillTx/>
                <a:latin typeface="メイリオ" panose="020B0604030504040204" pitchFamily="50" charset="-128"/>
                <a:ea typeface="メイリオ" panose="020B0604030504040204" pitchFamily="50" charset="-128"/>
                <a:cs typeface="+mn-cs"/>
              </a:rPr>
              <a:t>がい</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者福祉施設の設置者又は障がい福祉サービス事業等</a:t>
            </a:r>
            <a:endParaRPr kumimoji="1" lang="en-US"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endParaRPr>
          </a:p>
          <a:p>
            <a:pPr indent="0">
              <a:buClr>
                <a:srgbClr val="1CADE4"/>
              </a:buClr>
              <a:buNone/>
              <a:defRPr/>
            </a:pPr>
            <a:r>
              <a:rPr lang="ja-JP" altLang="en-US" sz="3000" b="1" dirty="0" smtClean="0">
                <a:solidFill>
                  <a:srgbClr val="002060"/>
                </a:solidFill>
              </a:rPr>
              <a:t>　</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を行う者</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は上記を</a:t>
            </a:r>
            <a:r>
              <a:rPr kumimoji="1" lang="ja-JP" altLang="ja-JP"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講じ</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る</a:t>
            </a:r>
            <a:r>
              <a:rPr kumimoji="1" lang="ja-JP" altLang="en-US" sz="3000" b="1" i="0" u="none" strike="noStrike" kern="1200" cap="none" spc="0" normalizeH="0" baseline="0" noProof="0" dirty="0" smtClean="0">
                <a:ln>
                  <a:noFill/>
                </a:ln>
                <a:solidFill>
                  <a:srgbClr val="C00000"/>
                </a:solidFill>
                <a:effectLst/>
                <a:uLnTx/>
                <a:uFillTx/>
                <a:latin typeface="メイリオ" panose="020B0604030504040204" pitchFamily="50" charset="-128"/>
                <a:ea typeface="メイリオ" panose="020B0604030504040204" pitchFamily="50" charset="-128"/>
                <a:cs typeface="+mn-cs"/>
              </a:rPr>
              <a:t>責務</a:t>
            </a:r>
            <a:r>
              <a:rPr kumimoji="1" lang="ja-JP" altLang="en-US" sz="30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rPr>
              <a:t>があります。</a:t>
            </a:r>
          </a:p>
          <a:p>
            <a:pPr marL="0" marR="0" lvl="0" indent="0" algn="l" defTabSz="914400" rtl="0" eaLnBrk="1" fontAlgn="auto" latinLnBrk="0" hangingPunct="1">
              <a:lnSpc>
                <a:spcPts val="2600"/>
              </a:lnSpc>
              <a:spcBef>
                <a:spcPts val="600"/>
              </a:spcBef>
              <a:spcAft>
                <a:spcPts val="600"/>
              </a:spcAft>
              <a:buClr>
                <a:srgbClr val="1CADE4"/>
              </a:buClr>
              <a:buSzPct val="100000"/>
              <a:buFont typeface="Calibri" panose="020F0502020204030204" pitchFamily="34" charset="0"/>
              <a:buNone/>
              <a:tabLst/>
              <a:defRPr/>
            </a:pPr>
            <a:endParaRPr kumimoji="1" lang="en-US" altLang="ja-JP" sz="2400" b="1" i="0" u="none" strike="noStrike" kern="1200" cap="none" spc="0" normalizeH="0" baseline="0" noProof="0" dirty="0" smtClean="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75859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60600"/>
            <a:ext cx="10058400" cy="1259218"/>
          </a:xfrm>
        </p:spPr>
        <p:txBody>
          <a:bodyPr anchor="ctr">
            <a:normAutofit fontScale="90000"/>
          </a:bodyPr>
          <a:lstStyle/>
          <a:p>
            <a:r>
              <a:rPr lang="ja-JP" altLang="en-US" dirty="0" smtClean="0"/>
              <a:t>令和</a:t>
            </a:r>
            <a:r>
              <a:rPr lang="en-US" altLang="ja-JP" dirty="0" smtClean="0"/>
              <a:t>3</a:t>
            </a:r>
            <a:r>
              <a:rPr lang="ja-JP" altLang="en-US" dirty="0" smtClean="0"/>
              <a:t>年度　</a:t>
            </a:r>
            <a:r>
              <a:rPr lang="en-US" altLang="ja-JP" dirty="0" smtClean="0"/>
              <a:t/>
            </a:r>
            <a:br>
              <a:rPr lang="en-US" altLang="ja-JP" dirty="0" smtClean="0"/>
            </a:br>
            <a:r>
              <a:rPr lang="ja-JP" altLang="en-US" dirty="0" smtClean="0"/>
              <a:t>　報酬改定に伴う運営基準の改正</a:t>
            </a:r>
            <a:endParaRPr kumimoji="1" lang="ja-JP" altLang="en-US" dirty="0"/>
          </a:p>
        </p:txBody>
      </p:sp>
      <p:sp>
        <p:nvSpPr>
          <p:cNvPr id="4" name="コンテンツ プレースホルダー 2"/>
          <p:cNvSpPr txBox="1">
            <a:spLocks/>
          </p:cNvSpPr>
          <p:nvPr/>
        </p:nvSpPr>
        <p:spPr>
          <a:xfrm>
            <a:off x="970565" y="2688609"/>
            <a:ext cx="10516548" cy="3275462"/>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marR="0" lvl="1" indent="0" algn="l" defTabSz="914400" rtl="0" eaLnBrk="1" fontAlgn="auto" latinLnBrk="0" hangingPunct="1">
              <a:lnSpc>
                <a:spcPts val="2800"/>
              </a:lnSpc>
              <a:spcBef>
                <a:spcPts val="1200"/>
              </a:spcBef>
              <a:spcAft>
                <a:spcPts val="600"/>
              </a:spcAft>
              <a:buClr>
                <a:srgbClr val="1CADE4"/>
              </a:buClr>
              <a:buSzTx/>
              <a:buFont typeface="Calibri" pitchFamily="34" charset="0"/>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①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虐待防止委員会の定期的な開催と委員会での検討結果の</a:t>
            </a: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従業</a:t>
            </a:r>
            <a:endParaRPr kumimoji="1" lang="en-US" altLang="ja-JP"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292608" marR="0" lvl="1" indent="0" algn="l" defTabSz="914400" rtl="0" eaLnBrk="1" fontAlgn="auto" latinLnBrk="0" hangingPunct="1">
              <a:lnSpc>
                <a:spcPts val="2800"/>
              </a:lnSpc>
              <a:spcBef>
                <a:spcPts val="1200"/>
              </a:spcBef>
              <a:spcAft>
                <a:spcPts val="600"/>
              </a:spcAft>
              <a:buClr>
                <a:srgbClr val="1CADE4"/>
              </a:buClr>
              <a:buSzTx/>
              <a:buFont typeface="Calibri" pitchFamily="34" charset="0"/>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者</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への周知</a:t>
            </a: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徹底</a:t>
            </a:r>
            <a:endParaRPr kumimoji="1" lang="en-US" altLang="ja-JP"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292608" marR="0" lvl="1" indent="0" algn="l" defTabSz="914400" rtl="0" eaLnBrk="1" fontAlgn="auto" latinLnBrk="0" hangingPunct="1">
              <a:lnSpc>
                <a:spcPts val="2800"/>
              </a:lnSpc>
              <a:spcBef>
                <a:spcPts val="1200"/>
              </a:spcBef>
              <a:spcAft>
                <a:spcPts val="600"/>
              </a:spcAft>
              <a:buClr>
                <a:srgbClr val="1CADE4"/>
              </a:buClr>
              <a:buSzTx/>
              <a:buFont typeface="Calibri" pitchFamily="34" charset="0"/>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②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従業者への定期的な研修の</a:t>
            </a: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実施</a:t>
            </a:r>
            <a:endParaRPr kumimoji="1" lang="en-US" altLang="ja-JP"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292608" marR="0" lvl="1" indent="0" algn="l" defTabSz="914400" rtl="0" eaLnBrk="1" fontAlgn="auto" latinLnBrk="0" hangingPunct="1">
              <a:lnSpc>
                <a:spcPts val="2800"/>
              </a:lnSpc>
              <a:spcBef>
                <a:spcPts val="1200"/>
              </a:spcBef>
              <a:spcAft>
                <a:spcPts val="600"/>
              </a:spcAft>
              <a:buClr>
                <a:srgbClr val="1CADE4"/>
              </a:buClr>
              <a:buSzTx/>
              <a:buFont typeface="Calibri" pitchFamily="34" charset="0"/>
              <a:buNone/>
              <a:tabLst/>
              <a:defRPr/>
            </a:pP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③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虐待の防止等のための責任者の</a:t>
            </a:r>
            <a:r>
              <a:rPr kumimoji="1" lang="ja-JP" altLang="en-US" sz="28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設置</a:t>
            </a:r>
            <a:endParaRPr kumimoji="1" lang="ja-JP" altLang="en-US" sz="2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2"/>
          <p:cNvSpPr>
            <a:spLocks noGrp="1"/>
          </p:cNvSpPr>
          <p:nvPr>
            <p:ph idx="1"/>
          </p:nvPr>
        </p:nvSpPr>
        <p:spPr>
          <a:xfrm>
            <a:off x="495300" y="1624073"/>
            <a:ext cx="11696700" cy="1274360"/>
          </a:xfrm>
        </p:spPr>
        <p:txBody>
          <a:bodyPr>
            <a:normAutofit/>
          </a:bodyPr>
          <a:lstStyle/>
          <a:p>
            <a:pPr marL="0" indent="0">
              <a:buNone/>
            </a:pPr>
            <a:endParaRPr lang="en-US" altLang="ja-JP" sz="2400" b="1" dirty="0" smtClean="0">
              <a:solidFill>
                <a:schemeClr val="accent2">
                  <a:lumMod val="50000"/>
                </a:schemeClr>
              </a:solidFill>
            </a:endParaRPr>
          </a:p>
          <a:p>
            <a:pPr>
              <a:spcAft>
                <a:spcPts val="1200"/>
              </a:spcAft>
              <a:buFont typeface="Wingdings" panose="05000000000000000000" pitchFamily="2" charset="2"/>
              <a:buChar char="u"/>
            </a:pPr>
            <a:r>
              <a:rPr lang="ja-JP" altLang="en-US" sz="2800" b="1" dirty="0" smtClean="0"/>
              <a:t>虐待</a:t>
            </a:r>
            <a:r>
              <a:rPr lang="ja-JP" altLang="en-US" sz="2800" b="1" dirty="0"/>
              <a:t>防止について（令和３年度は努力義務。令和４年度から義務化）</a:t>
            </a:r>
          </a:p>
          <a:p>
            <a:pPr>
              <a:spcAft>
                <a:spcPts val="1200"/>
              </a:spcAft>
              <a:buFont typeface="Wingdings" panose="05000000000000000000" pitchFamily="2" charset="2"/>
              <a:buChar char="u"/>
            </a:pPr>
            <a:endParaRPr lang="en-US" altLang="ja-JP" sz="2400" dirty="0" smtClean="0">
              <a:solidFill>
                <a:schemeClr val="tx1"/>
              </a:solidFill>
            </a:endParaRPr>
          </a:p>
        </p:txBody>
      </p:sp>
    </p:spTree>
    <p:extLst>
      <p:ext uri="{BB962C8B-B14F-4D97-AF65-F5344CB8AC3E}">
        <p14:creationId xmlns:p14="http://schemas.microsoft.com/office/powerpoint/2010/main" val="1641043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虐待の事実確認への協力</a:t>
            </a:r>
            <a:endParaRPr kumimoji="1" lang="ja-JP" altLang="en-US" dirty="0"/>
          </a:p>
        </p:txBody>
      </p:sp>
      <p:sp>
        <p:nvSpPr>
          <p:cNvPr id="3" name="コンテンツ プレースホルダー 2"/>
          <p:cNvSpPr>
            <a:spLocks noGrp="1"/>
          </p:cNvSpPr>
          <p:nvPr>
            <p:ph idx="1"/>
          </p:nvPr>
        </p:nvSpPr>
        <p:spPr>
          <a:xfrm>
            <a:off x="616557" y="1996409"/>
            <a:ext cx="10539123" cy="4114219"/>
          </a:xfrm>
        </p:spPr>
        <p:txBody>
          <a:bodyPr>
            <a:normAutofit/>
          </a:bodyPr>
          <a:lstStyle/>
          <a:p>
            <a:pPr>
              <a:lnSpc>
                <a:spcPct val="100000"/>
              </a:lnSpc>
            </a:pPr>
            <a:r>
              <a:rPr lang="ja-JP" altLang="en-US" sz="2800" dirty="0" smtClean="0"/>
              <a:t>　</a:t>
            </a:r>
            <a:r>
              <a:rPr lang="ja-JP" altLang="en-US" sz="2800" dirty="0"/>
              <a:t>区</a:t>
            </a:r>
            <a:r>
              <a:rPr lang="ja-JP" altLang="en-US" sz="2800" dirty="0" smtClean="0"/>
              <a:t>市町では、</a:t>
            </a:r>
            <a:r>
              <a:rPr lang="ja-JP" altLang="ja-JP" sz="2800" dirty="0" err="1" smtClean="0"/>
              <a:t>障</a:t>
            </a:r>
            <a:r>
              <a:rPr lang="ja-JP" altLang="ja-JP" sz="2800" dirty="0" err="1"/>
              <a:t>がい</a:t>
            </a:r>
            <a:r>
              <a:rPr lang="ja-JP" altLang="ja-JP" sz="2800" dirty="0"/>
              <a:t>者福祉施設従事者等による障がい者虐待</a:t>
            </a:r>
            <a:r>
              <a:rPr lang="ja-JP" altLang="ja-JP" sz="2800" dirty="0" smtClean="0"/>
              <a:t>の</a:t>
            </a:r>
            <a:r>
              <a:rPr lang="en-US" altLang="ja-JP" sz="2800" dirty="0" smtClean="0"/>
              <a:t/>
            </a:r>
            <a:br>
              <a:rPr lang="en-US" altLang="ja-JP" sz="2800" dirty="0" smtClean="0"/>
            </a:br>
            <a:r>
              <a:rPr lang="ja-JP" altLang="ja-JP" sz="2800" b="1" dirty="0" smtClean="0"/>
              <a:t>通報</a:t>
            </a:r>
            <a:r>
              <a:rPr lang="ja-JP" altLang="ja-JP" sz="2800" b="1" dirty="0"/>
              <a:t>・</a:t>
            </a:r>
            <a:r>
              <a:rPr lang="ja-JP" altLang="ja-JP" sz="2800" b="1" dirty="0" smtClean="0"/>
              <a:t>届出が</a:t>
            </a:r>
            <a:r>
              <a:rPr lang="ja-JP" altLang="ja-JP" sz="2800" b="1" dirty="0"/>
              <a:t>あった時は、</a:t>
            </a:r>
            <a:r>
              <a:rPr lang="ja-JP" altLang="ja-JP" sz="2800" dirty="0"/>
              <a:t>事実確認をするために</a:t>
            </a:r>
            <a:r>
              <a:rPr lang="ja-JP" altLang="ja-JP" sz="2800" dirty="0" smtClean="0"/>
              <a:t>、</a:t>
            </a:r>
            <a:r>
              <a:rPr lang="ja-JP" altLang="en-US" sz="2800" dirty="0" smtClean="0"/>
              <a:t>当該事業所に電話による</a:t>
            </a:r>
            <a:r>
              <a:rPr lang="ja-JP" altLang="en-US" sz="2800" b="1" dirty="0" smtClean="0"/>
              <a:t>聞き取り</a:t>
            </a:r>
            <a:r>
              <a:rPr lang="ja-JP" altLang="en-US" sz="2800" dirty="0" smtClean="0"/>
              <a:t>や訪問による</a:t>
            </a:r>
            <a:r>
              <a:rPr lang="ja-JP" altLang="en-US" sz="2800" b="1" dirty="0" smtClean="0"/>
              <a:t>事実</a:t>
            </a:r>
            <a:r>
              <a:rPr lang="ja-JP" altLang="en-US" sz="2800" b="1" dirty="0"/>
              <a:t>確認</a:t>
            </a:r>
            <a:r>
              <a:rPr lang="ja-JP" altLang="ja-JP" sz="2800" b="1" dirty="0" smtClean="0"/>
              <a:t>調査</a:t>
            </a:r>
            <a:r>
              <a:rPr lang="ja-JP" altLang="ja-JP" sz="2800" dirty="0" smtClean="0"/>
              <a:t>等を行います。</a:t>
            </a:r>
            <a:r>
              <a:rPr lang="ja-JP" altLang="en-US" sz="2800" dirty="0" smtClean="0"/>
              <a:t>　</a:t>
            </a:r>
            <a:endParaRPr lang="en-US" altLang="ja-JP" sz="2800" dirty="0" smtClean="0"/>
          </a:p>
          <a:p>
            <a:pPr>
              <a:spcBef>
                <a:spcPts val="1800"/>
              </a:spcBef>
            </a:pPr>
            <a:r>
              <a:rPr lang="ja-JP" altLang="en-US" sz="2800" b="1" dirty="0"/>
              <a:t>　</a:t>
            </a:r>
            <a:r>
              <a:rPr lang="ja-JP" altLang="en-US" sz="2800" b="1" dirty="0" smtClean="0"/>
              <a:t>　　虐待に関する調査へのご協力をお願いいたします！！</a:t>
            </a:r>
            <a:endParaRPr kumimoji="1" lang="ja-JP" altLang="en-US" sz="2800" b="1"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587" y="4449436"/>
            <a:ext cx="1459230" cy="1459230"/>
          </a:xfrm>
          <a:prstGeom prst="rect">
            <a:avLst/>
          </a:prstGeom>
        </p:spPr>
      </p:pic>
      <p:sp>
        <p:nvSpPr>
          <p:cNvPr id="5" name="正方形/長方形 4"/>
          <p:cNvSpPr/>
          <p:nvPr/>
        </p:nvSpPr>
        <p:spPr>
          <a:xfrm>
            <a:off x="807638" y="4240101"/>
            <a:ext cx="9750949" cy="1569660"/>
          </a:xfrm>
          <a:prstGeom prst="rect">
            <a:avLst/>
          </a:prstGeom>
          <a:solidFill>
            <a:schemeClr val="bg2"/>
          </a:solidFill>
        </p:spPr>
        <p:txBody>
          <a:bodyPr wrap="square">
            <a:spAutoFit/>
          </a:bodyPr>
          <a:lstStyle/>
          <a:p>
            <a:pPr marL="91440" lvl="0">
              <a:spcBef>
                <a:spcPts val="600"/>
              </a:spcBef>
              <a:spcAft>
                <a:spcPts val="600"/>
              </a:spcAft>
              <a:buClr>
                <a:srgbClr val="1CADE4"/>
              </a:buClr>
              <a:buSzPct val="100000"/>
              <a:buFont typeface="Calibri" panose="020F0502020204030204" pitchFamily="34" charset="0"/>
              <a:buChar char=" "/>
            </a:pP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障害者虐待防止法では、</a:t>
            </a:r>
            <a:r>
              <a:rPr lang="ja-JP" altLang="ja-JP" sz="2400" dirty="0" err="1">
                <a:solidFill>
                  <a:prstClr val="black">
                    <a:lumMod val="75000"/>
                    <a:lumOff val="25000"/>
                  </a:prstClr>
                </a:solidFill>
                <a:latin typeface="メイリオ" panose="020B0604030504040204" pitchFamily="50" charset="-128"/>
                <a:ea typeface="メイリオ" panose="020B0604030504040204" pitchFamily="50" charset="-128"/>
              </a:rPr>
              <a:t>障がい</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者虐待の防止と虐待を</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受けた</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障がい者の保護を図るため、市町村長又は都道府県知事は</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、社会</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福祉法及び障害者総合支援法に規定された権限を適切</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に行使</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し、</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対応</a:t>
            </a:r>
            <a:r>
              <a:rPr lang="ja-JP" altLang="en-US" sz="2400" dirty="0" smtClean="0">
                <a:solidFill>
                  <a:prstClr val="black">
                    <a:lumMod val="75000"/>
                    <a:lumOff val="25000"/>
                  </a:prstClr>
                </a:solidFill>
                <a:latin typeface="メイリオ" panose="020B0604030504040204" pitchFamily="50" charset="-128"/>
                <a:ea typeface="メイリオ" panose="020B0604030504040204" pitchFamily="50" charset="-128"/>
              </a:rPr>
              <a:t>を</a:t>
            </a:r>
            <a:r>
              <a:rPr lang="ja-JP" altLang="ja-JP" sz="2400" dirty="0" smtClean="0">
                <a:solidFill>
                  <a:prstClr val="black">
                    <a:lumMod val="75000"/>
                    <a:lumOff val="25000"/>
                  </a:prstClr>
                </a:solidFill>
                <a:latin typeface="メイリオ" panose="020B0604030504040204" pitchFamily="50" charset="-128"/>
                <a:ea typeface="メイリオ" panose="020B0604030504040204" pitchFamily="50" charset="-128"/>
              </a:rPr>
              <a:t>を</a:t>
            </a:r>
            <a:r>
              <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rPr>
              <a:t>図ることが規定されています</a:t>
            </a:r>
            <a:r>
              <a:rPr lang="ja-JP" altLang="en-US" sz="2400" dirty="0">
                <a:solidFill>
                  <a:prstClr val="black">
                    <a:lumMod val="75000"/>
                    <a:lumOff val="25000"/>
                  </a:prstClr>
                </a:solidFill>
                <a:latin typeface="メイリオ" panose="020B0604030504040204" pitchFamily="50" charset="-128"/>
                <a:ea typeface="メイリオ" panose="020B0604030504040204" pitchFamily="50" charset="-128"/>
              </a:rPr>
              <a:t>。</a:t>
            </a:r>
            <a:endParaRPr lang="ja-JP" altLang="ja-JP" sz="24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8254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802" y="354842"/>
            <a:ext cx="10058400" cy="1450757"/>
          </a:xfrm>
        </p:spPr>
        <p:txBody>
          <a:bodyPr/>
          <a:lstStyle/>
          <a:p>
            <a:r>
              <a:rPr lang="ja-JP" altLang="ja-JP" dirty="0"/>
              <a:t>障害者福祉施設等における</a:t>
            </a:r>
            <a:r>
              <a:rPr lang="ja-JP" altLang="ja-JP" dirty="0" smtClean="0"/>
              <a:t>障害者</a:t>
            </a:r>
            <a:r>
              <a:rPr lang="en-US" altLang="ja-JP" dirty="0" smtClean="0"/>
              <a:t/>
            </a:r>
            <a:br>
              <a:rPr lang="en-US" altLang="ja-JP" dirty="0" smtClean="0"/>
            </a:br>
            <a:r>
              <a:rPr lang="en-US" altLang="ja-JP" dirty="0" smtClean="0"/>
              <a:t>  </a:t>
            </a:r>
            <a:r>
              <a:rPr lang="ja-JP" altLang="ja-JP" dirty="0" smtClean="0"/>
              <a:t>虐待</a:t>
            </a:r>
            <a:r>
              <a:rPr lang="ja-JP" altLang="ja-JP" dirty="0"/>
              <a:t>防止と対応の手引き</a:t>
            </a:r>
            <a:r>
              <a:rPr lang="ja-JP" altLang="en-US" dirty="0" smtClean="0"/>
              <a:t>に</a:t>
            </a:r>
            <a:r>
              <a:rPr lang="ja-JP" altLang="en-US" dirty="0"/>
              <a:t>ついて</a:t>
            </a:r>
            <a:endParaRPr kumimoji="1" lang="ja-JP" altLang="en-US" dirty="0"/>
          </a:p>
        </p:txBody>
      </p:sp>
      <p:sp>
        <p:nvSpPr>
          <p:cNvPr id="3" name="コンテンツ プレースホルダー 2"/>
          <p:cNvSpPr>
            <a:spLocks noGrp="1"/>
          </p:cNvSpPr>
          <p:nvPr>
            <p:ph idx="1"/>
          </p:nvPr>
        </p:nvSpPr>
        <p:spPr>
          <a:xfrm>
            <a:off x="1097279" y="1942075"/>
            <a:ext cx="4421876" cy="4049292"/>
          </a:xfrm>
        </p:spPr>
        <p:txBody>
          <a:bodyPr>
            <a:normAutofit lnSpcReduction="10000"/>
          </a:bodyPr>
          <a:lstStyle/>
          <a:p>
            <a:pPr marL="0" indent="0">
              <a:lnSpc>
                <a:spcPct val="150000"/>
              </a:lnSpc>
              <a:buNone/>
            </a:pPr>
            <a:r>
              <a:rPr lang="ja-JP" altLang="en-US" dirty="0" smtClean="0"/>
              <a:t>　</a:t>
            </a:r>
            <a:r>
              <a:rPr lang="ja-JP" altLang="ja-JP" dirty="0" err="1"/>
              <a:t>障がい</a:t>
            </a:r>
            <a:r>
              <a:rPr lang="ja-JP" altLang="ja-JP" dirty="0"/>
              <a:t>者福祉施設等で虐待を未然に防止するためには、そのための仕組みと体制の整備が必要です。人権意識や支援技術の向上という職員一人ひとりの努力とともに、組織として、安心、安全な質の高い支援を提供する姿勢を示さなければいけなせん</a:t>
            </a:r>
            <a:r>
              <a:rPr lang="ja-JP" altLang="ja-JP" dirty="0" smtClean="0"/>
              <a:t>。</a:t>
            </a:r>
            <a:r>
              <a:rPr lang="ja-JP" altLang="en-US" dirty="0" smtClean="0"/>
              <a:t>国では手引きを作成し、それらの対応を示しているので活用してください。</a:t>
            </a:r>
            <a:endParaRPr lang="ja-JP" altLang="en-US" dirty="0"/>
          </a:p>
        </p:txBody>
      </p:sp>
      <p:sp>
        <p:nvSpPr>
          <p:cNvPr id="4" name="コンテンツ プレースホルダー 2"/>
          <p:cNvSpPr txBox="1">
            <a:spLocks/>
          </p:cNvSpPr>
          <p:nvPr/>
        </p:nvSpPr>
        <p:spPr>
          <a:xfrm>
            <a:off x="5661091" y="2084581"/>
            <a:ext cx="5636524" cy="1882140"/>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857" marR="0" lvl="0" indent="-342857" algn="l" defTabSz="914284" rtl="0" eaLnBrk="1" fontAlgn="auto" latinLnBrk="0" hangingPunct="1">
              <a:lnSpc>
                <a:spcPct val="100000"/>
              </a:lnSpc>
              <a:spcBef>
                <a:spcPct val="20000"/>
              </a:spcBef>
              <a:spcAft>
                <a:spcPts val="0"/>
              </a:spcAft>
              <a:buClrTx/>
              <a:buSzTx/>
              <a:buFont typeface="Arial" pitchFamily="34" charset="0"/>
              <a:buChar char="•"/>
              <a:tabLst/>
              <a:defRPr/>
            </a:pP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厚生労働省　通知・関連資料　下記</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URL</a:t>
            </a:r>
            <a:endPar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284"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4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hlinkClick r:id="rId3"/>
              </a:rPr>
              <a:t>http://www.mhlw.go.jp/stf/seisakunitsuite/bunya/hukushi_kaigo/shougaishahukushi/gyakutaiboushi/tsuuchi.html</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コンテンツ プレースホルダー 2"/>
          <p:cNvSpPr txBox="1">
            <a:spLocks/>
          </p:cNvSpPr>
          <p:nvPr/>
        </p:nvSpPr>
        <p:spPr>
          <a:xfrm>
            <a:off x="5519155" y="3343701"/>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284" rtl="0" eaLnBrk="1" fontAlgn="auto" latinLnBrk="0" hangingPunct="1">
              <a:lnSpc>
                <a:spcPct val="100000"/>
              </a:lnSpc>
              <a:spcBef>
                <a:spcPct val="20000"/>
              </a:spcBef>
              <a:spcAft>
                <a:spcPts val="0"/>
              </a:spcAft>
              <a:buClr>
                <a:srgbClr val="1CADE4"/>
              </a:buClr>
              <a:buSzTx/>
              <a:buFont typeface="Arial" pitchFamily="34" charset="0"/>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p:cNvSpPr/>
          <p:nvPr/>
        </p:nvSpPr>
        <p:spPr>
          <a:xfrm>
            <a:off x="5744646" y="4471212"/>
            <a:ext cx="6096000" cy="1015663"/>
          </a:xfrm>
          <a:prstGeom prst="rect">
            <a:avLst/>
          </a:prstGeom>
        </p:spPr>
        <p:txBody>
          <a:bodyPr>
            <a:spAutoFit/>
          </a:bodyPr>
          <a:lstStyle/>
          <a:p>
            <a:pPr>
              <a:lnSpc>
                <a:spcPts val="2400"/>
              </a:lnSpc>
              <a:spcBef>
                <a:spcPts val="600"/>
              </a:spcBef>
              <a:spcAft>
                <a:spcPts val="600"/>
              </a:spcAft>
            </a:pP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板橋区のホームページでも掲載しております</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虐待</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対応の動きについては、区のホームページ</a:t>
            </a: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rPr>
              <a:t>虐待</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フローチャートなども参照ください。</a:t>
            </a:r>
            <a:endParaRPr lang="en-US" altLang="ja-JP" dirty="0"/>
          </a:p>
        </p:txBody>
      </p:sp>
    </p:spTree>
    <p:extLst>
      <p:ext uri="{BB962C8B-B14F-4D97-AF65-F5344CB8AC3E}">
        <p14:creationId xmlns:p14="http://schemas.microsoft.com/office/powerpoint/2010/main" val="292370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1575" y="751186"/>
            <a:ext cx="10058400" cy="1027847"/>
          </a:xfrm>
        </p:spPr>
        <p:txBody>
          <a:bodyPr>
            <a:normAutofit/>
          </a:bodyPr>
          <a:lstStyle/>
          <a:p>
            <a:r>
              <a:rPr lang="ja-JP" altLang="en-US" dirty="0"/>
              <a:t>対象</a:t>
            </a:r>
            <a:r>
              <a:rPr lang="ja-JP" altLang="en-US" dirty="0" smtClean="0"/>
              <a:t>となる</a:t>
            </a:r>
            <a:r>
              <a:rPr lang="ja-JP" altLang="en-US" dirty="0" err="1" smtClean="0"/>
              <a:t>障がい</a:t>
            </a:r>
            <a:r>
              <a:rPr lang="ja-JP" altLang="en-US" dirty="0" smtClean="0"/>
              <a:t>者</a:t>
            </a:r>
            <a:r>
              <a:rPr lang="ja-JP" altLang="en-US" dirty="0"/>
              <a:t>とは</a:t>
            </a:r>
            <a:endParaRPr kumimoji="1" lang="ja-JP" altLang="en-US" dirty="0"/>
          </a:p>
        </p:txBody>
      </p:sp>
      <p:sp>
        <p:nvSpPr>
          <p:cNvPr id="3" name="コンテンツ プレースホルダー 2"/>
          <p:cNvSpPr>
            <a:spLocks noGrp="1"/>
          </p:cNvSpPr>
          <p:nvPr>
            <p:ph idx="1"/>
          </p:nvPr>
        </p:nvSpPr>
        <p:spPr>
          <a:xfrm>
            <a:off x="1171575" y="1887196"/>
            <a:ext cx="10736580" cy="2954845"/>
          </a:xfrm>
        </p:spPr>
        <p:txBody>
          <a:bodyPr/>
          <a:lstStyle/>
          <a:p>
            <a:pPr>
              <a:lnSpc>
                <a:spcPts val="2800"/>
              </a:lnSpc>
              <a:spcBef>
                <a:spcPts val="1200"/>
              </a:spcBef>
              <a:buFont typeface="Wingdings" panose="05000000000000000000" pitchFamily="2" charset="2"/>
              <a:buChar char="u"/>
            </a:pPr>
            <a:r>
              <a:rPr lang="ja-JP" altLang="en-US" sz="2800" b="1" dirty="0">
                <a:solidFill>
                  <a:schemeClr val="tx2"/>
                </a:solidFill>
              </a:rPr>
              <a:t>障害者差別解消法における障がい者</a:t>
            </a:r>
          </a:p>
          <a:p>
            <a:pPr>
              <a:lnSpc>
                <a:spcPts val="2800"/>
              </a:lnSpc>
              <a:spcBef>
                <a:spcPts val="1200"/>
              </a:spcBef>
              <a:buFont typeface="Wingdings" panose="05000000000000000000" pitchFamily="2" charset="2"/>
              <a:buChar char="u"/>
            </a:pPr>
            <a:endParaRPr lang="en-US" altLang="ja-JP" dirty="0" smtClean="0"/>
          </a:p>
          <a:p>
            <a:pPr marL="0" indent="0">
              <a:lnSpc>
                <a:spcPts val="2800"/>
              </a:lnSpc>
              <a:spcBef>
                <a:spcPts val="1200"/>
              </a:spcBef>
              <a:buNone/>
            </a:pPr>
            <a:endParaRPr lang="en-US" altLang="ja-JP" dirty="0"/>
          </a:p>
          <a:p>
            <a:pPr marL="0" indent="0">
              <a:lnSpc>
                <a:spcPts val="2800"/>
              </a:lnSpc>
              <a:spcBef>
                <a:spcPts val="1200"/>
              </a:spcBef>
              <a:buNone/>
            </a:pPr>
            <a:endParaRPr lang="ja-JP" altLang="en-US" dirty="0"/>
          </a:p>
          <a:p>
            <a:pPr marL="0" indent="0">
              <a:lnSpc>
                <a:spcPts val="2800"/>
              </a:lnSpc>
              <a:spcBef>
                <a:spcPts val="1200"/>
              </a:spcBef>
              <a:buNone/>
            </a:pPr>
            <a:endParaRPr lang="ja-JP" altLang="en-US" dirty="0"/>
          </a:p>
        </p:txBody>
      </p:sp>
      <p:sp>
        <p:nvSpPr>
          <p:cNvPr id="4" name="コンテンツ プレースホルダー 2"/>
          <p:cNvSpPr txBox="1">
            <a:spLocks/>
          </p:cNvSpPr>
          <p:nvPr/>
        </p:nvSpPr>
        <p:spPr>
          <a:xfrm>
            <a:off x="914400" y="4950204"/>
            <a:ext cx="10736580" cy="1186076"/>
          </a:xfrm>
          <a:prstGeom prst="rect">
            <a:avLst/>
          </a:prstGeom>
          <a:noFill/>
          <a:ln>
            <a:noFill/>
          </a:ln>
        </p:spPr>
        <p:txBody>
          <a:bodyPr vert="horz" lIns="0" tIns="45720" rIns="0" bIns="45720" rtlCol="0">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92608" lvl="1" indent="0">
              <a:lnSpc>
                <a:spcPts val="2800"/>
              </a:lnSpc>
              <a:spcBef>
                <a:spcPts val="1200"/>
              </a:spcBef>
              <a:buNone/>
            </a:pPr>
            <a:r>
              <a:rPr lang="ja-JP" altLang="en-US" sz="2400" dirty="0" err="1" smtClean="0">
                <a:solidFill>
                  <a:schemeClr val="tx1">
                    <a:lumMod val="85000"/>
                    <a:lumOff val="15000"/>
                  </a:schemeClr>
                </a:solidFill>
              </a:rPr>
              <a:t>障がい</a:t>
            </a:r>
            <a:r>
              <a:rPr lang="ja-JP" altLang="en-US" sz="2400" dirty="0" smtClean="0">
                <a:solidFill>
                  <a:schemeClr val="tx1">
                    <a:lumMod val="85000"/>
                    <a:lumOff val="15000"/>
                  </a:schemeClr>
                </a:solidFill>
              </a:rPr>
              <a:t>者</a:t>
            </a:r>
            <a:r>
              <a:rPr lang="ja-JP" altLang="en-US" sz="2400" dirty="0">
                <a:solidFill>
                  <a:schemeClr val="tx1">
                    <a:lumMod val="85000"/>
                    <a:lumOff val="15000"/>
                  </a:schemeClr>
                </a:solidFill>
              </a:rPr>
              <a:t>手帳を持っている人だけではなく、</a:t>
            </a:r>
            <a:r>
              <a:rPr lang="ja-JP" altLang="en-US" sz="2400" dirty="0" smtClean="0">
                <a:solidFill>
                  <a:schemeClr val="tx1">
                    <a:lumMod val="85000"/>
                    <a:lumOff val="15000"/>
                  </a:schemeClr>
                </a:solidFill>
              </a:rPr>
              <a:t>障がいや</a:t>
            </a:r>
            <a:r>
              <a:rPr lang="ja-JP" altLang="en-US" sz="2400" dirty="0">
                <a:solidFill>
                  <a:schemeClr val="tx1">
                    <a:lumMod val="85000"/>
                    <a:lumOff val="15000"/>
                  </a:schemeClr>
                </a:solidFill>
              </a:rPr>
              <a:t>社会のしくみ（建物や制度など。）によって日常生活や社会生活に相当な制限を受けている</a:t>
            </a:r>
            <a:r>
              <a:rPr lang="ja-JP" altLang="en-US" sz="2400" b="1" dirty="0">
                <a:solidFill>
                  <a:schemeClr val="tx2"/>
                </a:solidFill>
              </a:rPr>
              <a:t>すべての人を対象にしています</a:t>
            </a:r>
            <a:r>
              <a:rPr lang="ja-JP" altLang="en-US" sz="2400" dirty="0">
                <a:solidFill>
                  <a:schemeClr val="tx1">
                    <a:lumMod val="85000"/>
                    <a:lumOff val="15000"/>
                  </a:schemeClr>
                </a:solidFill>
              </a:rPr>
              <a:t>（</a:t>
            </a:r>
            <a:r>
              <a:rPr lang="ja-JP" altLang="en-US" sz="2400" dirty="0" smtClean="0">
                <a:solidFill>
                  <a:schemeClr val="tx1">
                    <a:lumMod val="85000"/>
                    <a:lumOff val="15000"/>
                  </a:schemeClr>
                </a:solidFill>
              </a:rPr>
              <a:t>障がい児</a:t>
            </a:r>
            <a:r>
              <a:rPr lang="ja-JP" altLang="en-US" sz="2400" dirty="0">
                <a:solidFill>
                  <a:schemeClr val="tx1">
                    <a:lumMod val="85000"/>
                    <a:lumOff val="15000"/>
                  </a:schemeClr>
                </a:solidFill>
              </a:rPr>
              <a:t>も含まれます。</a:t>
            </a:r>
            <a:r>
              <a:rPr lang="ja-JP" altLang="en-US" sz="2400" dirty="0" smtClean="0">
                <a:solidFill>
                  <a:schemeClr val="tx1">
                    <a:lumMod val="85000"/>
                    <a:lumOff val="15000"/>
                  </a:schemeClr>
                </a:solidFill>
              </a:rPr>
              <a:t>）</a:t>
            </a:r>
            <a:endParaRPr lang="ja-JP" altLang="en-US" sz="2400" dirty="0">
              <a:solidFill>
                <a:schemeClr val="tx1">
                  <a:lumMod val="85000"/>
                  <a:lumOff val="15000"/>
                </a:schemeClr>
              </a:solidFill>
            </a:endParaRPr>
          </a:p>
        </p:txBody>
      </p:sp>
      <p:sp>
        <p:nvSpPr>
          <p:cNvPr id="6" name="コンテンツ プレースホルダー 2"/>
          <p:cNvSpPr txBox="1">
            <a:spLocks/>
          </p:cNvSpPr>
          <p:nvPr/>
        </p:nvSpPr>
        <p:spPr>
          <a:xfrm>
            <a:off x="1245614" y="2428991"/>
            <a:ext cx="10074152" cy="2413050"/>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身体障害</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知的障害</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精神</a:t>
            </a:r>
            <a:r>
              <a:rPr lang="ja-JP" altLang="en-US" sz="2400" b="1" dirty="0">
                <a:solidFill>
                  <a:schemeClr val="tx2"/>
                </a:solidFill>
              </a:rPr>
              <a:t>障害（発達障害を含む</a:t>
            </a:r>
            <a:r>
              <a:rPr lang="ja-JP" altLang="en-US" sz="2400" b="1" dirty="0" smtClean="0">
                <a:solidFill>
                  <a:schemeClr val="tx2"/>
                </a:solidFill>
              </a:rPr>
              <a:t>。）</a:t>
            </a:r>
            <a:endParaRPr lang="en-US" altLang="ja-JP" sz="2400" b="1" dirty="0" smtClean="0">
              <a:solidFill>
                <a:schemeClr val="tx2"/>
              </a:solidFill>
            </a:endParaRPr>
          </a:p>
          <a:p>
            <a:pPr marL="635508" lvl="1" indent="-342900">
              <a:lnSpc>
                <a:spcPts val="1500"/>
              </a:lnSpc>
              <a:spcBef>
                <a:spcPts val="1200"/>
              </a:spcBef>
              <a:buFont typeface="Wingdings" panose="05000000000000000000" pitchFamily="2" charset="2"/>
              <a:buChar char="l"/>
            </a:pPr>
            <a:r>
              <a:rPr lang="ja-JP" altLang="en-US" sz="2400" b="1" dirty="0" smtClean="0">
                <a:solidFill>
                  <a:schemeClr val="tx2"/>
                </a:solidFill>
              </a:rPr>
              <a:t>難病などにより心や身体の働きに障がいのある人</a:t>
            </a:r>
            <a:endParaRPr lang="en-US" altLang="ja-JP" sz="2400" b="1" dirty="0">
              <a:solidFill>
                <a:schemeClr val="tx2"/>
              </a:solidFill>
            </a:endParaRPr>
          </a:p>
          <a:p>
            <a:pPr marL="292608" lvl="1" indent="0">
              <a:lnSpc>
                <a:spcPts val="1500"/>
              </a:lnSpc>
              <a:spcBef>
                <a:spcPts val="1200"/>
              </a:spcBef>
              <a:buNone/>
            </a:pPr>
            <a:r>
              <a:rPr lang="en-US" altLang="ja-JP" sz="2400" b="1" dirty="0">
                <a:solidFill>
                  <a:schemeClr val="tx2"/>
                </a:solidFill>
              </a:rPr>
              <a:t>※</a:t>
            </a:r>
            <a:r>
              <a:rPr lang="ja-JP" altLang="en-US" sz="2400" b="1" dirty="0" smtClean="0">
                <a:solidFill>
                  <a:schemeClr val="tx2"/>
                </a:solidFill>
              </a:rPr>
              <a:t>板橋区においては、</a:t>
            </a:r>
            <a:r>
              <a:rPr lang="ja-JP" altLang="en-US" sz="2400" b="1" dirty="0" err="1">
                <a:solidFill>
                  <a:schemeClr val="tx2"/>
                </a:solidFill>
              </a:rPr>
              <a:t>高次脳機能障</a:t>
            </a:r>
            <a:r>
              <a:rPr lang="ja-JP" altLang="en-US" sz="2400" b="1" dirty="0" err="1" smtClean="0">
                <a:solidFill>
                  <a:schemeClr val="tx2"/>
                </a:solidFill>
              </a:rPr>
              <a:t>がい</a:t>
            </a:r>
            <a:r>
              <a:rPr lang="ja-JP" altLang="en-US" sz="2400" dirty="0" err="1" smtClean="0">
                <a:solidFill>
                  <a:schemeClr val="tx2"/>
                </a:solidFill>
              </a:rPr>
              <a:t>も</a:t>
            </a:r>
            <a:r>
              <a:rPr lang="ja-JP" altLang="en-US" sz="2400" dirty="0" err="1">
                <a:solidFill>
                  <a:schemeClr val="tx2"/>
                </a:solidFill>
              </a:rPr>
              <a:t>障がい</a:t>
            </a:r>
            <a:r>
              <a:rPr lang="ja-JP" altLang="en-US" sz="2400" dirty="0">
                <a:solidFill>
                  <a:schemeClr val="tx2"/>
                </a:solidFill>
              </a:rPr>
              <a:t>者と明記している</a:t>
            </a:r>
            <a:endParaRPr lang="ja-JP" altLang="en-US" sz="2400" b="1" dirty="0">
              <a:solidFill>
                <a:schemeClr val="tx2"/>
              </a:solidFill>
            </a:endParaRPr>
          </a:p>
        </p:txBody>
      </p:sp>
    </p:spTree>
    <p:extLst>
      <p:ext uri="{BB962C8B-B14F-4D97-AF65-F5344CB8AC3E}">
        <p14:creationId xmlns:p14="http://schemas.microsoft.com/office/powerpoint/2010/main" val="2927449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2582123" y="5122871"/>
            <a:ext cx="7551789" cy="1082890"/>
          </a:xfrm>
          <a:prstGeom prst="wedgeRoundRectCallout">
            <a:avLst>
              <a:gd name="adj1" fmla="val 55512"/>
              <a:gd name="adj2" fmla="val -13252"/>
              <a:gd name="adj3" fmla="val 16667"/>
            </a:avLst>
          </a:prstGeom>
          <a:solidFill>
            <a:srgbClr val="CDD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err="1" smtClean="0"/>
              <a:t>障</a:t>
            </a:r>
            <a:r>
              <a:rPr lang="ja-JP" altLang="en-US" dirty="0" err="1"/>
              <a:t>がい</a:t>
            </a:r>
            <a:r>
              <a:rPr lang="ja-JP" altLang="en-US" dirty="0" smtClean="0"/>
              <a:t>者福祉施設等における</a:t>
            </a:r>
            <a:r>
              <a:rPr lang="en-US" altLang="ja-JP" dirty="0" smtClean="0"/>
              <a:t/>
            </a:r>
            <a:br>
              <a:rPr lang="en-US" altLang="ja-JP" dirty="0" smtClean="0"/>
            </a:br>
            <a:r>
              <a:rPr lang="ja-JP" altLang="en-US" dirty="0" smtClean="0"/>
              <a:t>　</a:t>
            </a:r>
            <a:r>
              <a:rPr lang="ja-JP" altLang="ja-JP" dirty="0" err="1" smtClean="0"/>
              <a:t>障</a:t>
            </a:r>
            <a:r>
              <a:rPr lang="ja-JP" altLang="en-US" dirty="0" err="1" smtClean="0"/>
              <a:t>がい</a:t>
            </a:r>
            <a:r>
              <a:rPr lang="ja-JP" altLang="ja-JP" dirty="0" smtClean="0"/>
              <a:t>者虐待</a:t>
            </a:r>
            <a:r>
              <a:rPr lang="ja-JP" altLang="en-US" dirty="0" smtClean="0"/>
              <a:t>を防ぐためには</a:t>
            </a:r>
            <a:r>
              <a:rPr lang="en-US" altLang="ja-JP" dirty="0"/>
              <a:t>…</a:t>
            </a:r>
            <a:endParaRPr kumimoji="1" lang="ja-JP" altLang="en-US" dirty="0"/>
          </a:p>
        </p:txBody>
      </p:sp>
      <p:sp>
        <p:nvSpPr>
          <p:cNvPr id="3" name="コンテンツ プレースホルダー 2"/>
          <p:cNvSpPr>
            <a:spLocks noGrp="1"/>
          </p:cNvSpPr>
          <p:nvPr>
            <p:ph idx="1"/>
          </p:nvPr>
        </p:nvSpPr>
        <p:spPr>
          <a:xfrm>
            <a:off x="1156884" y="1953239"/>
            <a:ext cx="10402265" cy="4499668"/>
          </a:xfrm>
        </p:spPr>
        <p:txBody>
          <a:bodyPr>
            <a:normAutofit lnSpcReduction="10000"/>
          </a:bodyPr>
          <a:lstStyle/>
          <a:p>
            <a:pPr marL="0" indent="0">
              <a:lnSpc>
                <a:spcPct val="150000"/>
              </a:lnSpc>
              <a:buNone/>
            </a:pPr>
            <a:r>
              <a:rPr lang="ja-JP" altLang="en-US" sz="2400" b="1" dirty="0" smtClean="0"/>
              <a:t>　</a:t>
            </a:r>
            <a:r>
              <a:rPr lang="ja-JP" altLang="ja-JP" sz="2400" b="1" dirty="0" smtClean="0"/>
              <a:t>職員</a:t>
            </a:r>
            <a:r>
              <a:rPr lang="ja-JP" altLang="ja-JP" sz="2400" b="1" dirty="0"/>
              <a:t>個人の「がんばり」に任せるのではなく、障がい者福祉施設等設置者、管理者が先頭に立って、組織的に対策へ取り組むことが必要です</a:t>
            </a:r>
            <a:r>
              <a:rPr lang="ja-JP" altLang="ja-JP" sz="2400" b="1" dirty="0" smtClean="0"/>
              <a:t>。</a:t>
            </a:r>
            <a:r>
              <a:rPr lang="en-US" altLang="ja-JP" sz="2400" b="1" dirty="0" smtClean="0"/>
              <a:t/>
            </a:r>
            <a:br>
              <a:rPr lang="en-US" altLang="ja-JP" sz="2400" b="1" dirty="0" smtClean="0"/>
            </a:br>
            <a:r>
              <a:rPr lang="ja-JP" altLang="en-US" sz="2400" b="1" dirty="0"/>
              <a:t>　</a:t>
            </a:r>
            <a:r>
              <a:rPr lang="ja-JP" altLang="ja-JP" sz="2400" b="1" dirty="0" smtClean="0"/>
              <a:t>その</a:t>
            </a:r>
            <a:r>
              <a:rPr lang="ja-JP" altLang="ja-JP" sz="2400" b="1" dirty="0"/>
              <a:t>基本は、研修等を通じ、虐待に関する正しい知識を持った職員が、利用者の支援を行っていくことです。日頃より職員同士</a:t>
            </a:r>
            <a:r>
              <a:rPr lang="ja-JP" altLang="ja-JP" sz="2400" b="1" dirty="0" smtClean="0"/>
              <a:t>が支え合い</a:t>
            </a:r>
            <a:r>
              <a:rPr lang="ja-JP" altLang="ja-JP" sz="2400" b="1" dirty="0"/>
              <a:t>、自由に意見が言える風通しのいい組織をつくり</a:t>
            </a:r>
            <a:r>
              <a:rPr lang="ja-JP" altLang="ja-JP" sz="2400" b="1" dirty="0" smtClean="0"/>
              <a:t>、第三者</a:t>
            </a:r>
            <a:r>
              <a:rPr lang="ja-JP" altLang="ja-JP" sz="2400" b="1" dirty="0"/>
              <a:t>委員等による外部の目を導入し、虐待を隠さない誠実な障がい福祉施設等の運営が</a:t>
            </a:r>
            <a:r>
              <a:rPr lang="ja-JP" altLang="ja-JP" sz="2400" b="1" dirty="0" smtClean="0"/>
              <a:t>求められます</a:t>
            </a:r>
            <a:r>
              <a:rPr lang="ja-JP" altLang="en-US" sz="2400" b="1" dirty="0" smtClean="0"/>
              <a:t>。</a:t>
            </a:r>
            <a:endParaRPr lang="en-US" altLang="ja-JP" sz="2400" b="1" dirty="0" smtClean="0"/>
          </a:p>
          <a:p>
            <a:pPr marL="0" indent="0" algn="ctr">
              <a:lnSpc>
                <a:spcPct val="150000"/>
              </a:lnSpc>
              <a:buNone/>
            </a:pPr>
            <a:r>
              <a:rPr lang="ja-JP" altLang="en-US" sz="2400" b="1" dirty="0"/>
              <a:t>日々</a:t>
            </a:r>
            <a:r>
              <a:rPr lang="ja-JP" altLang="en-US" sz="2400" b="1" dirty="0" smtClean="0">
                <a:solidFill>
                  <a:schemeClr val="tx2"/>
                </a:solidFill>
              </a:rPr>
              <a:t>の支援方法が本当に</a:t>
            </a:r>
            <a:r>
              <a:rPr lang="ja-JP" altLang="en-US" sz="2400" b="1" dirty="0">
                <a:solidFill>
                  <a:schemeClr val="tx2"/>
                </a:solidFill>
              </a:rPr>
              <a:t>適切</a:t>
            </a:r>
            <a:r>
              <a:rPr lang="ja-JP" altLang="en-US" sz="2400" b="1" dirty="0" smtClean="0">
                <a:solidFill>
                  <a:schemeClr val="tx2"/>
                </a:solidFill>
              </a:rPr>
              <a:t>か話し合ってみましょう</a:t>
            </a:r>
            <a:r>
              <a:rPr lang="en-US" altLang="ja-JP" sz="2400" b="1" dirty="0" smtClean="0">
                <a:solidFill>
                  <a:schemeClr val="tx2"/>
                </a:solidFill>
              </a:rPr>
              <a:t/>
            </a:r>
            <a:br>
              <a:rPr lang="en-US" altLang="ja-JP" sz="2400" b="1" dirty="0" smtClean="0">
                <a:solidFill>
                  <a:schemeClr val="tx2"/>
                </a:solidFill>
              </a:rPr>
            </a:br>
            <a:r>
              <a:rPr lang="ja-JP" altLang="ja-JP" sz="2400" b="1" dirty="0" err="1" smtClean="0">
                <a:solidFill>
                  <a:schemeClr val="tx2"/>
                </a:solidFill>
              </a:rPr>
              <a:t>障</a:t>
            </a:r>
            <a:r>
              <a:rPr lang="ja-JP" altLang="ja-JP" sz="2400" b="1" dirty="0" err="1">
                <a:solidFill>
                  <a:schemeClr val="tx2"/>
                </a:solidFill>
              </a:rPr>
              <a:t>がい</a:t>
            </a:r>
            <a:r>
              <a:rPr lang="ja-JP" altLang="ja-JP" sz="2400" b="1" dirty="0">
                <a:solidFill>
                  <a:schemeClr val="tx2"/>
                </a:solidFill>
              </a:rPr>
              <a:t>者</a:t>
            </a:r>
            <a:r>
              <a:rPr lang="ja-JP" altLang="ja-JP" sz="2400" b="1" dirty="0" smtClean="0">
                <a:solidFill>
                  <a:schemeClr val="tx2"/>
                </a:solidFill>
              </a:rPr>
              <a:t>虐待</a:t>
            </a:r>
            <a:r>
              <a:rPr lang="ja-JP" altLang="en-US" sz="2400" b="1" dirty="0" smtClean="0">
                <a:solidFill>
                  <a:schemeClr val="tx2"/>
                </a:solidFill>
              </a:rPr>
              <a:t>は</a:t>
            </a:r>
            <a:r>
              <a:rPr lang="ja-JP" altLang="ja-JP" sz="2400" b="1" dirty="0" smtClean="0">
                <a:solidFill>
                  <a:schemeClr val="tx2"/>
                </a:solidFill>
              </a:rPr>
              <a:t>身近</a:t>
            </a:r>
            <a:r>
              <a:rPr lang="ja-JP" altLang="ja-JP" sz="2400" b="1" dirty="0">
                <a:solidFill>
                  <a:schemeClr val="tx2"/>
                </a:solidFill>
              </a:rPr>
              <a:t>な</a:t>
            </a:r>
            <a:r>
              <a:rPr lang="ja-JP" altLang="ja-JP" sz="2400" b="1" dirty="0" smtClean="0">
                <a:solidFill>
                  <a:schemeClr val="tx2"/>
                </a:solidFill>
              </a:rPr>
              <a:t>問題</a:t>
            </a:r>
            <a:r>
              <a:rPr lang="ja-JP" altLang="en-US" sz="2400" b="1" dirty="0" smtClean="0">
                <a:solidFill>
                  <a:schemeClr val="tx2"/>
                </a:solidFill>
              </a:rPr>
              <a:t>です！</a:t>
            </a:r>
            <a:endParaRPr lang="ja-JP" altLang="en-US" sz="2400" b="1" dirty="0">
              <a:solidFill>
                <a:schemeClr val="tx2"/>
              </a:solidFill>
            </a:endParaRPr>
          </a:p>
        </p:txBody>
      </p:sp>
      <p:sp>
        <p:nvSpPr>
          <p:cNvPr id="5" name="コンテンツ プレースホルダー 2"/>
          <p:cNvSpPr txBox="1">
            <a:spLocks/>
          </p:cNvSpPr>
          <p:nvPr/>
        </p:nvSpPr>
        <p:spPr>
          <a:xfrm>
            <a:off x="5484074" y="3331833"/>
            <a:ext cx="5778460" cy="2647666"/>
          </a:xfrm>
          <a:prstGeom prst="rect">
            <a:avLst/>
          </a:prstGeom>
          <a:ln>
            <a:noFill/>
          </a:ln>
        </p:spPr>
        <p:txBody>
          <a:bodyPr vert="horz" lIns="68553" tIns="34278" rIns="68553" bIns="34278" rtlCol="0">
            <a:noAutofit/>
          </a:bodyPr>
          <a:lstStyle>
            <a:lvl1pPr marL="342857" indent="-342857" algn="l" defTabSz="914284"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56" indent="-285714" algn="l" defTabSz="914284"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56" indent="-228571" algn="l" defTabSz="914284"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9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40"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82"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284" rtl="0" eaLnBrk="1" fontAlgn="auto" latinLnBrk="0" hangingPunct="1">
              <a:lnSpc>
                <a:spcPct val="100000"/>
              </a:lnSpc>
              <a:spcBef>
                <a:spcPct val="20000"/>
              </a:spcBef>
              <a:spcAft>
                <a:spcPts val="0"/>
              </a:spcAft>
              <a:buClr>
                <a:srgbClr val="1CADE4"/>
              </a:buClr>
              <a:buSzTx/>
              <a:buFont typeface="Arial" pitchFamily="34" charset="0"/>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b="43784"/>
          <a:stretch/>
        </p:blipFill>
        <p:spPr>
          <a:xfrm>
            <a:off x="10413004" y="5263753"/>
            <a:ext cx="1485351" cy="815177"/>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t="77641"/>
          <a:stretch/>
        </p:blipFill>
        <p:spPr>
          <a:xfrm>
            <a:off x="9825939" y="6089416"/>
            <a:ext cx="1167550" cy="224946"/>
          </a:xfrm>
          <a:prstGeom prst="rect">
            <a:avLst/>
          </a:prstGeom>
        </p:spPr>
      </p:pic>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t="77116" b="-1"/>
          <a:stretch/>
        </p:blipFill>
        <p:spPr>
          <a:xfrm>
            <a:off x="10870874" y="6087661"/>
            <a:ext cx="1128622" cy="220084"/>
          </a:xfrm>
          <a:prstGeom prst="rect">
            <a:avLst/>
          </a:prstGeom>
        </p:spPr>
      </p:pic>
    </p:spTree>
    <p:extLst>
      <p:ext uri="{BB962C8B-B14F-4D97-AF65-F5344CB8AC3E}">
        <p14:creationId xmlns:p14="http://schemas.microsoft.com/office/powerpoint/2010/main" val="1324915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lumMod val="85000"/>
                    <a:lumOff val="15000"/>
                  </a:schemeClr>
                </a:solidFill>
              </a:rPr>
              <a:t>板橋区の状況</a:t>
            </a:r>
            <a:endParaRPr kumimoji="1" lang="ja-JP" altLang="en-US" dirty="0">
              <a:solidFill>
                <a:schemeClr val="tx1">
                  <a:lumMod val="85000"/>
                  <a:lumOff val="15000"/>
                </a:schemeClr>
              </a:solidFill>
            </a:endParaRPr>
          </a:p>
        </p:txBody>
      </p:sp>
      <p:graphicFrame>
        <p:nvGraphicFramePr>
          <p:cNvPr id="4" name="グラフ 3"/>
          <p:cNvGraphicFramePr>
            <a:graphicFrameLocks/>
          </p:cNvGraphicFramePr>
          <p:nvPr>
            <p:extLst>
              <p:ext uri="{D42A27DB-BD31-4B8C-83A1-F6EECF244321}">
                <p14:modId xmlns:p14="http://schemas.microsoft.com/office/powerpoint/2010/main" val="685125261"/>
              </p:ext>
            </p:extLst>
          </p:nvPr>
        </p:nvGraphicFramePr>
        <p:xfrm>
          <a:off x="7385717" y="1737360"/>
          <a:ext cx="4392301" cy="4928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435956752"/>
              </p:ext>
            </p:extLst>
          </p:nvPr>
        </p:nvGraphicFramePr>
        <p:xfrm>
          <a:off x="1274705" y="1965278"/>
          <a:ext cx="5196612" cy="4320002"/>
        </p:xfrm>
        <a:graphic>
          <a:graphicData uri="http://schemas.openxmlformats.org/drawingml/2006/table">
            <a:tbl>
              <a:tblPr firstRow="1" bandRow="1">
                <a:tableStyleId>{21E4AEA4-8DFA-4A89-87EB-49C32662AFE0}</a:tableStyleId>
              </a:tblPr>
              <a:tblGrid>
                <a:gridCol w="1732204">
                  <a:extLst>
                    <a:ext uri="{9D8B030D-6E8A-4147-A177-3AD203B41FA5}">
                      <a16:colId xmlns:a16="http://schemas.microsoft.com/office/drawing/2014/main" val="20000"/>
                    </a:ext>
                  </a:extLst>
                </a:gridCol>
                <a:gridCol w="1732204">
                  <a:extLst>
                    <a:ext uri="{9D8B030D-6E8A-4147-A177-3AD203B41FA5}">
                      <a16:colId xmlns:a16="http://schemas.microsoft.com/office/drawing/2014/main" val="20001"/>
                    </a:ext>
                  </a:extLst>
                </a:gridCol>
                <a:gridCol w="1732204">
                  <a:extLst>
                    <a:ext uri="{9D8B030D-6E8A-4147-A177-3AD203B41FA5}">
                      <a16:colId xmlns:a16="http://schemas.microsoft.com/office/drawing/2014/main" val="20002"/>
                    </a:ext>
                  </a:extLst>
                </a:gridCol>
              </a:tblGrid>
              <a:tr h="523510">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種別</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平成</a:t>
                      </a:r>
                      <a:r>
                        <a:rPr lang="en-US" altLang="ja-JP" sz="2000" b="1" i="0" u="none" strike="noStrike" dirty="0" smtClean="0">
                          <a:solidFill>
                            <a:schemeClr val="bg1"/>
                          </a:solidFill>
                          <a:effectLst/>
                          <a:latin typeface="メイリオ" panose="020B0604030504040204" pitchFamily="50" charset="-128"/>
                          <a:ea typeface="メイリオ" panose="020B0604030504040204" pitchFamily="50" charset="-128"/>
                        </a:rPr>
                        <a:t>28</a:t>
                      </a: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tc>
                  <a:txBody>
                    <a:bodyPr/>
                    <a:lstStyle/>
                    <a:p>
                      <a:pPr algn="ctr" fontAlgn="b">
                        <a:lnSpc>
                          <a:spcPts val="1800"/>
                        </a:lnSpc>
                      </a:pP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令和</a:t>
                      </a:r>
                      <a:r>
                        <a:rPr lang="en-US" altLang="ja-JP" sz="2000" b="1" i="0" u="none" strike="noStrike" dirty="0" smtClean="0">
                          <a:solidFill>
                            <a:schemeClr val="bg1"/>
                          </a:solidFill>
                          <a:effectLst/>
                          <a:latin typeface="メイリオ" panose="020B0604030504040204" pitchFamily="50" charset="-128"/>
                          <a:ea typeface="メイリオ" panose="020B0604030504040204" pitchFamily="50" charset="-128"/>
                        </a:rPr>
                        <a:t>4</a:t>
                      </a:r>
                      <a:r>
                        <a:rPr lang="ja-JP" altLang="en-US" sz="2000" b="1" i="0" u="none" strike="noStrike" dirty="0" smtClean="0">
                          <a:solidFill>
                            <a:schemeClr val="bg1"/>
                          </a:solidFill>
                          <a:effectLst/>
                          <a:latin typeface="メイリオ" panose="020B0604030504040204" pitchFamily="50" charset="-128"/>
                          <a:ea typeface="メイリオ" panose="020B0604030504040204" pitchFamily="50" charset="-128"/>
                        </a:rPr>
                        <a:t>年度</a:t>
                      </a:r>
                      <a:endParaRPr lang="ja-JP" altLang="en-US" sz="20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b">
                    <a:solidFill>
                      <a:srgbClr val="1F4429"/>
                    </a:solidFill>
                  </a:tcPr>
                </a:tc>
                <a:extLst>
                  <a:ext uri="{0D108BD9-81ED-4DB2-BD59-A6C34878D82A}">
                    <a16:rowId xmlns:a16="http://schemas.microsoft.com/office/drawing/2014/main" val="10000"/>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人口</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553,257</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566,094</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solidFill>
                      <a:srgbClr val="CDD9EA"/>
                    </a:solidFill>
                  </a:tcPr>
                </a:tc>
                <a:extLst>
                  <a:ext uri="{0D108BD9-81ED-4DB2-BD59-A6C34878D82A}">
                    <a16:rowId xmlns:a16="http://schemas.microsoft.com/office/drawing/2014/main" val="10001"/>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身体</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17,608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18,360</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2"/>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知的</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3,730</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4,359</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3"/>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精神</a:t>
                      </a: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4,093</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6,076</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4"/>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難病</a:t>
                      </a:r>
                    </a:p>
                  </a:txBody>
                  <a:tcPr marL="9525" marR="9525" marT="9525" marB="0" anchor="b"/>
                </a:tc>
                <a:tc>
                  <a:txBody>
                    <a:bodyPr/>
                    <a:lstStyle/>
                    <a:p>
                      <a:pPr algn="r" fontAlgn="b">
                        <a:lnSpc>
                          <a:spcPts val="1800"/>
                        </a:lnSpc>
                      </a:pPr>
                      <a:r>
                        <a:rPr lang="ja-JP" alt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5,008</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5,447</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tc>
                <a:extLst>
                  <a:ext uri="{0D108BD9-81ED-4DB2-BD59-A6C34878D82A}">
                    <a16:rowId xmlns:a16="http://schemas.microsoft.com/office/drawing/2014/main" val="10005"/>
                  </a:ext>
                </a:extLst>
              </a:tr>
              <a:tr h="523510">
                <a:tc>
                  <a:txBody>
                    <a:bodyPr/>
                    <a:lstStyle/>
                    <a:p>
                      <a:pPr algn="ctr" fontAlgn="b">
                        <a:lnSpc>
                          <a:spcPts val="1800"/>
                        </a:lnSpc>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30,439</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34,242</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55432">
                <a:tc>
                  <a:txBody>
                    <a:bodyPr/>
                    <a:lstStyle/>
                    <a:p>
                      <a:pPr algn="ctr" fontAlgn="b">
                        <a:lnSpc>
                          <a:spcPts val="1800"/>
                        </a:lnSpc>
                      </a:pP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人口に</a:t>
                      </a: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おける</a:t>
                      </a:r>
                      <a:endPar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fontAlgn="b">
                        <a:lnSpc>
                          <a:spcPts val="1800"/>
                        </a:lnSpc>
                      </a:pPr>
                      <a:r>
                        <a:rPr lang="ja-JP" altLang="en-US" sz="1600" b="0" i="0" u="none" strike="noStrike" dirty="0" smtClean="0">
                          <a:solidFill>
                            <a:srgbClr val="000000"/>
                          </a:solidFill>
                          <a:effectLst/>
                          <a:latin typeface="メイリオ" panose="020B0604030504040204" pitchFamily="50" charset="-128"/>
                          <a:ea typeface="メイリオ" panose="020B0604030504040204" pitchFamily="50" charset="-128"/>
                        </a:rPr>
                        <a:t>障</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がい者比率</a:t>
                      </a: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5.5</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r" fontAlgn="b">
                        <a:lnSpc>
                          <a:spcPts val="1800"/>
                        </a:lnSpc>
                      </a:pPr>
                      <a:r>
                        <a:rPr lang="en-US" altLang="ja-JP" sz="2000" b="0" i="0" u="none" strike="noStrike" dirty="0" smtClean="0">
                          <a:solidFill>
                            <a:srgbClr val="000000"/>
                          </a:solidFill>
                          <a:effectLst/>
                          <a:latin typeface="メイリオ" panose="020B0604030504040204" pitchFamily="50" charset="-128"/>
                          <a:ea typeface="メイリオ" panose="020B0604030504040204" pitchFamily="50" charset="-128"/>
                        </a:rPr>
                        <a:t>6.0</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T w="12700" cap="flat" cmpd="sng" algn="ctr">
                      <a:solidFill>
                        <a:schemeClr val="tx1"/>
                      </a:solidFill>
                      <a:prstDash val="solid"/>
                      <a:round/>
                      <a:headEnd type="none" w="med" len="med"/>
                      <a:tailEnd type="none" w="med" len="med"/>
                    </a:lnT>
                    <a:solidFill>
                      <a:schemeClr val="accent2">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5074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a:xfrm>
            <a:off x="982638" y="4560321"/>
            <a:ext cx="10132101" cy="1663058"/>
          </a:xfrm>
          <a:prstGeom prst="rect">
            <a:avLst/>
          </a:prstGeom>
          <a:solidFill>
            <a:srgbClr val="FED2EC"/>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endParaRPr lang="ja-JP" altLang="en-US" sz="1600" dirty="0">
              <a:solidFill>
                <a:prstClr val="black"/>
              </a:solidFill>
            </a:endParaRPr>
          </a:p>
        </p:txBody>
      </p:sp>
      <p:sp>
        <p:nvSpPr>
          <p:cNvPr id="2" name="タイトル 1"/>
          <p:cNvSpPr>
            <a:spLocks noGrp="1"/>
          </p:cNvSpPr>
          <p:nvPr>
            <p:ph type="title" idx="4294967295"/>
          </p:nvPr>
        </p:nvSpPr>
        <p:spPr>
          <a:xfrm>
            <a:off x="982640" y="259307"/>
            <a:ext cx="10719030" cy="959438"/>
          </a:xfrm>
        </p:spPr>
        <p:txBody>
          <a:bodyPr>
            <a:normAutofit/>
          </a:bodyPr>
          <a:lstStyle/>
          <a:p>
            <a:r>
              <a:rPr lang="ja-JP" altLang="en-US" sz="4000" dirty="0">
                <a:solidFill>
                  <a:schemeClr val="tx1">
                    <a:lumMod val="85000"/>
                    <a:lumOff val="15000"/>
                  </a:schemeClr>
                </a:solidFill>
              </a:rPr>
              <a:t>障害者差別</a:t>
            </a:r>
            <a:r>
              <a:rPr lang="ja-JP" altLang="en-US" sz="4000" dirty="0" smtClean="0">
                <a:solidFill>
                  <a:schemeClr val="tx1">
                    <a:lumMod val="85000"/>
                    <a:lumOff val="15000"/>
                  </a:schemeClr>
                </a:solidFill>
              </a:rPr>
              <a:t>解消法</a:t>
            </a:r>
            <a:r>
              <a:rPr lang="en-US" altLang="ja-JP" sz="2800" dirty="0" smtClean="0">
                <a:solidFill>
                  <a:schemeClr val="tx1">
                    <a:lumMod val="85000"/>
                    <a:lumOff val="15000"/>
                  </a:schemeClr>
                </a:solidFill>
              </a:rPr>
              <a:t>※</a:t>
            </a:r>
            <a:r>
              <a:rPr lang="ja-JP" altLang="en-US" sz="4000" dirty="0" smtClean="0">
                <a:solidFill>
                  <a:schemeClr val="tx1">
                    <a:lumMod val="85000"/>
                    <a:lumOff val="15000"/>
                  </a:schemeClr>
                </a:solidFill>
              </a:rPr>
              <a:t>に</a:t>
            </a:r>
            <a:r>
              <a:rPr lang="ja-JP" altLang="en-US" sz="4000" dirty="0">
                <a:solidFill>
                  <a:schemeClr val="tx1">
                    <a:lumMod val="85000"/>
                    <a:lumOff val="15000"/>
                  </a:schemeClr>
                </a:solidFill>
              </a:rPr>
              <a:t>求められる</a:t>
            </a:r>
            <a:r>
              <a:rPr lang="ja-JP" altLang="en-US" sz="4000" dirty="0" smtClean="0">
                <a:solidFill>
                  <a:schemeClr val="tx1">
                    <a:lumMod val="85000"/>
                    <a:lumOff val="15000"/>
                  </a:schemeClr>
                </a:solidFill>
              </a:rPr>
              <a:t>こと</a:t>
            </a:r>
            <a:r>
              <a:rPr lang="ja-JP" altLang="en-US" sz="2000" dirty="0" smtClean="0">
                <a:solidFill>
                  <a:schemeClr val="tx2"/>
                </a:solidFill>
              </a:rPr>
              <a:t>（</a:t>
            </a:r>
            <a:r>
              <a:rPr lang="en-US" altLang="ja-JP" sz="2000" dirty="0" smtClean="0">
                <a:solidFill>
                  <a:schemeClr val="tx2"/>
                </a:solidFill>
              </a:rPr>
              <a:t>R</a:t>
            </a:r>
            <a:r>
              <a:rPr lang="ja-JP" altLang="en-US" sz="2000" dirty="0" smtClean="0">
                <a:solidFill>
                  <a:schemeClr val="tx2"/>
                </a:solidFill>
              </a:rPr>
              <a:t>５</a:t>
            </a:r>
            <a:r>
              <a:rPr lang="en-US" altLang="ja-JP" sz="2000" dirty="0" smtClean="0">
                <a:solidFill>
                  <a:schemeClr val="tx2"/>
                </a:solidFill>
              </a:rPr>
              <a:t>.4.1</a:t>
            </a:r>
            <a:r>
              <a:rPr lang="ja-JP" altLang="en-US" sz="2000" dirty="0" smtClean="0">
                <a:solidFill>
                  <a:schemeClr val="tx2"/>
                </a:solidFill>
              </a:rPr>
              <a:t>時点）</a:t>
            </a:r>
            <a:endParaRPr lang="ja-JP" altLang="en-US" sz="2000" dirty="0">
              <a:solidFill>
                <a:schemeClr val="tx2"/>
              </a:solidFill>
            </a:endParaRPr>
          </a:p>
        </p:txBody>
      </p:sp>
      <p:graphicFrame>
        <p:nvGraphicFramePr>
          <p:cNvPr id="6" name="コンテンツ プレースホルダー 5"/>
          <p:cNvGraphicFramePr>
            <a:graphicFrameLocks/>
          </p:cNvGraphicFramePr>
          <p:nvPr>
            <p:extLst>
              <p:ext uri="{D42A27DB-BD31-4B8C-83A1-F6EECF244321}">
                <p14:modId xmlns:p14="http://schemas.microsoft.com/office/powerpoint/2010/main" val="3213501399"/>
              </p:ext>
            </p:extLst>
          </p:nvPr>
        </p:nvGraphicFramePr>
        <p:xfrm>
          <a:off x="1469027" y="1347823"/>
          <a:ext cx="6717939" cy="2788935"/>
        </p:xfrm>
        <a:graphic>
          <a:graphicData uri="http://schemas.openxmlformats.org/drawingml/2006/table">
            <a:tbl>
              <a:tblPr firstRow="1" firstCol="1" bandRow="1">
                <a:tableStyleId>{5C22544A-7EE6-4342-B048-85BDC9FD1C3A}</a:tableStyleId>
              </a:tblPr>
              <a:tblGrid>
                <a:gridCol w="2399263">
                  <a:extLst>
                    <a:ext uri="{9D8B030D-6E8A-4147-A177-3AD203B41FA5}">
                      <a16:colId xmlns:a16="http://schemas.microsoft.com/office/drawing/2014/main" val="20000"/>
                    </a:ext>
                  </a:extLst>
                </a:gridCol>
                <a:gridCol w="2281644">
                  <a:extLst>
                    <a:ext uri="{9D8B030D-6E8A-4147-A177-3AD203B41FA5}">
                      <a16:colId xmlns:a16="http://schemas.microsoft.com/office/drawing/2014/main" val="20001"/>
                    </a:ext>
                  </a:extLst>
                </a:gridCol>
                <a:gridCol w="2037032">
                  <a:extLst>
                    <a:ext uri="{9D8B030D-6E8A-4147-A177-3AD203B41FA5}">
                      <a16:colId xmlns:a16="http://schemas.microsoft.com/office/drawing/2014/main" val="20002"/>
                    </a:ext>
                  </a:extLst>
                </a:gridCol>
              </a:tblGrid>
              <a:tr h="929645">
                <a:tc>
                  <a:txBody>
                    <a:bodyPr/>
                    <a:lstStyle/>
                    <a:p>
                      <a:pPr algn="l">
                        <a:spcAft>
                          <a:spcPts val="0"/>
                        </a:spcAft>
                      </a:pPr>
                      <a:r>
                        <a:rPr lang="en-US" sz="1700" kern="100" dirty="0">
                          <a:effectLst/>
                          <a:latin typeface="メイリオ" panose="020B0604030504040204" pitchFamily="50" charset="-128"/>
                          <a:ea typeface="メイリオ" panose="020B0604030504040204" pitchFamily="50" charset="-128"/>
                        </a:rPr>
                        <a:t> </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障害を理由とする</a:t>
                      </a:r>
                    </a:p>
                    <a:p>
                      <a:pPr algn="l">
                        <a:spcAft>
                          <a:spcPts val="0"/>
                        </a:spcAft>
                      </a:pPr>
                      <a:r>
                        <a:rPr lang="ja-JP" sz="1700" kern="100" dirty="0">
                          <a:effectLst/>
                          <a:latin typeface="メイリオ" panose="020B0604030504040204" pitchFamily="50" charset="-128"/>
                          <a:ea typeface="メイリオ" panose="020B0604030504040204" pitchFamily="50" charset="-128"/>
                        </a:rPr>
                        <a:t>不当な差別的取扱い</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障害者へ</a:t>
                      </a:r>
                      <a:r>
                        <a:rPr lang="ja-JP" sz="1700" kern="100" dirty="0" smtClean="0">
                          <a:effectLst/>
                          <a:latin typeface="メイリオ" panose="020B0604030504040204" pitchFamily="50" charset="-128"/>
                          <a:ea typeface="メイリオ" panose="020B0604030504040204" pitchFamily="50" charset="-128"/>
                        </a:rPr>
                        <a:t>の</a:t>
                      </a:r>
                      <a:endParaRPr lang="en-US" altLang="ja-JP" sz="1700" kern="100" dirty="0" smtClean="0">
                        <a:effectLst/>
                        <a:latin typeface="メイリオ" panose="020B0604030504040204" pitchFamily="50" charset="-128"/>
                        <a:ea typeface="メイリオ" panose="020B0604030504040204" pitchFamily="50" charset="-128"/>
                      </a:endParaRPr>
                    </a:p>
                    <a:p>
                      <a:pPr algn="l">
                        <a:spcAft>
                          <a:spcPts val="0"/>
                        </a:spcAft>
                      </a:pPr>
                      <a:r>
                        <a:rPr lang="ja-JP" sz="1700" kern="100" dirty="0" smtClean="0">
                          <a:effectLst/>
                          <a:latin typeface="メイリオ" panose="020B0604030504040204" pitchFamily="50" charset="-128"/>
                          <a:ea typeface="メイリオ" panose="020B0604030504040204" pitchFamily="50" charset="-128"/>
                        </a:rPr>
                        <a:t>合理的</a:t>
                      </a:r>
                      <a:r>
                        <a:rPr lang="ja-JP" sz="1700" kern="100" dirty="0">
                          <a:effectLst/>
                          <a:latin typeface="メイリオ" panose="020B0604030504040204" pitchFamily="50" charset="-128"/>
                          <a:ea typeface="メイリオ" panose="020B0604030504040204" pitchFamily="50" charset="-128"/>
                        </a:rPr>
                        <a:t>配慮</a:t>
                      </a:r>
                      <a:r>
                        <a:rPr lang="ja-JP" sz="1700" kern="100" dirty="0" smtClean="0">
                          <a:effectLst/>
                          <a:latin typeface="メイリオ" panose="020B0604030504040204" pitchFamily="50" charset="-128"/>
                          <a:ea typeface="メイリオ" panose="020B0604030504040204" pitchFamily="50" charset="-128"/>
                        </a:rPr>
                        <a:t>の提供</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29645">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国の行政機関</a:t>
                      </a:r>
                      <a:r>
                        <a:rPr lang="ja-JP" sz="1700" kern="100" dirty="0" smtClean="0">
                          <a:effectLst/>
                          <a:latin typeface="メイリオ" panose="020B0604030504040204" pitchFamily="50" charset="-128"/>
                          <a:ea typeface="メイリオ" panose="020B0604030504040204" pitchFamily="50" charset="-128"/>
                        </a:rPr>
                        <a:t>・</a:t>
                      </a:r>
                      <a:endParaRPr lang="en-US" altLang="ja-JP" sz="1700" kern="100" dirty="0" smtClean="0">
                        <a:effectLst/>
                        <a:latin typeface="メイリオ" panose="020B0604030504040204" pitchFamily="50" charset="-128"/>
                        <a:ea typeface="メイリオ" panose="020B0604030504040204" pitchFamily="50" charset="-128"/>
                      </a:endParaRPr>
                    </a:p>
                    <a:p>
                      <a:pPr algn="l">
                        <a:spcAft>
                          <a:spcPts val="0"/>
                        </a:spcAft>
                      </a:pPr>
                      <a:r>
                        <a:rPr lang="ja-JP" sz="1700" kern="100" dirty="0" smtClean="0">
                          <a:effectLst/>
                          <a:latin typeface="メイリオ" panose="020B0604030504040204" pitchFamily="50" charset="-128"/>
                          <a:ea typeface="メイリオ" panose="020B0604030504040204" pitchFamily="50" charset="-128"/>
                        </a:rPr>
                        <a:t>地方</a:t>
                      </a:r>
                      <a:r>
                        <a:rPr lang="ja-JP" sz="1700" kern="100" dirty="0">
                          <a:effectLst/>
                          <a:latin typeface="メイリオ" panose="020B0604030504040204" pitchFamily="50" charset="-128"/>
                          <a:ea typeface="メイリオ" panose="020B0604030504040204" pitchFamily="50" charset="-128"/>
                        </a:rPr>
                        <a:t>公共団体等</a:t>
                      </a:r>
                      <a:endParaRPr lang="ja-JP" sz="17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禁止</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法的義務</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929645">
                <a:tc>
                  <a:txBody>
                    <a:bodyPr/>
                    <a:lstStyle/>
                    <a:p>
                      <a:pPr algn="l">
                        <a:spcAft>
                          <a:spcPts val="0"/>
                        </a:spcAft>
                      </a:pPr>
                      <a:r>
                        <a:rPr lang="ja-JP" sz="1700" kern="100" dirty="0">
                          <a:effectLst/>
                          <a:latin typeface="メイリオ" panose="020B0604030504040204" pitchFamily="50" charset="-128"/>
                          <a:ea typeface="メイリオ" panose="020B0604030504040204" pitchFamily="50" charset="-128"/>
                        </a:rPr>
                        <a:t>民間事</a:t>
                      </a:r>
                      <a:r>
                        <a:rPr lang="ja-JP" sz="1700" kern="100" dirty="0" smtClean="0">
                          <a:effectLst/>
                          <a:latin typeface="メイリオ" panose="020B0604030504040204" pitchFamily="50" charset="-128"/>
                          <a:ea typeface="メイリオ" panose="020B0604030504040204" pitchFamily="50" charset="-128"/>
                        </a:rPr>
                        <a:t>業者</a:t>
                      </a:r>
                      <a:r>
                        <a:rPr lang="ja-JP" sz="1600" kern="100" dirty="0" smtClean="0">
                          <a:effectLst/>
                          <a:latin typeface="メイリオ" panose="020B0604030504040204" pitchFamily="50" charset="-128"/>
                          <a:ea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禁止</a:t>
                      </a:r>
                      <a:endPar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sz="2700" b="1" kern="100" dirty="0">
                          <a:solidFill>
                            <a:schemeClr val="tx2"/>
                          </a:solidFill>
                          <a:effectLst/>
                          <a:latin typeface="HGP創英角ｺﾞｼｯｸUB" panose="020B0900000000000000" pitchFamily="50" charset="-128"/>
                          <a:ea typeface="HGP創英角ｺﾞｼｯｸUB" panose="020B0900000000000000" pitchFamily="50" charset="-128"/>
                        </a:rPr>
                        <a:t>努力</a:t>
                      </a:r>
                      <a:r>
                        <a:rPr lang="ja-JP" sz="2700" b="1" kern="100" dirty="0" smtClean="0">
                          <a:solidFill>
                            <a:schemeClr val="tx2"/>
                          </a:solidFill>
                          <a:effectLst/>
                          <a:latin typeface="HGP創英角ｺﾞｼｯｸUB" panose="020B0900000000000000" pitchFamily="50" charset="-128"/>
                          <a:ea typeface="HGP創英角ｺﾞｼｯｸUB" panose="020B0900000000000000" pitchFamily="50" charset="-128"/>
                        </a:rPr>
                        <a:t>義務</a:t>
                      </a:r>
                      <a:r>
                        <a:rPr lang="en-US" altLang="ja-JP" sz="2700" b="1" kern="100" dirty="0" smtClean="0">
                          <a:solidFill>
                            <a:srgbClr val="FF0000"/>
                          </a:solidFill>
                          <a:effectLst/>
                          <a:latin typeface="HGP創英角ｺﾞｼｯｸUB" panose="020B0900000000000000" pitchFamily="50" charset="-128"/>
                          <a:ea typeface="HGP創英角ｺﾞｼｯｸUB" panose="020B0900000000000000" pitchFamily="50" charset="-128"/>
                        </a:rPr>
                        <a:t>※</a:t>
                      </a:r>
                      <a:endParaRPr lang="ja-JP" sz="2700" b="1" kern="100" dirty="0">
                        <a:solidFill>
                          <a:srgbClr val="FF0000"/>
                        </a:solidFill>
                        <a:effectLst/>
                        <a:latin typeface="HGP創英角ｺﾞｼｯｸUB" panose="020B0900000000000000" pitchFamily="50" charset="-128"/>
                        <a:ea typeface="HGP創英角ｺﾞｼｯｸUB" panose="020B0900000000000000" pitchFamily="50" charset="-128"/>
                        <a:cs typeface="Times New Roman"/>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7" name="コンテンツ プレースホルダー 2"/>
          <p:cNvSpPr txBox="1">
            <a:spLocks/>
          </p:cNvSpPr>
          <p:nvPr/>
        </p:nvSpPr>
        <p:spPr>
          <a:xfrm>
            <a:off x="8357565" y="1347823"/>
            <a:ext cx="2927774" cy="2050470"/>
          </a:xfrm>
          <a:prstGeom prst="rect">
            <a:avLst/>
          </a:prstGeom>
          <a:solidFill>
            <a:schemeClr val="bg1"/>
          </a:solid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r>
              <a:rPr lang="en-US" altLang="ja-JP" sz="1600" dirty="0">
                <a:solidFill>
                  <a:prstClr val="black"/>
                </a:solidFill>
              </a:rPr>
              <a:t>※</a:t>
            </a:r>
            <a:r>
              <a:rPr lang="ja-JP" altLang="en-US" sz="1600" dirty="0">
                <a:solidFill>
                  <a:prstClr val="black"/>
                </a:solidFill>
              </a:rPr>
              <a:t>民間事業者</a:t>
            </a:r>
            <a:endParaRPr lang="en-US" altLang="ja-JP" sz="1600" dirty="0">
              <a:solidFill>
                <a:prstClr val="black"/>
              </a:solidFill>
            </a:endParaRPr>
          </a:p>
          <a:p>
            <a:pPr marL="0" indent="0">
              <a:lnSpc>
                <a:spcPct val="120000"/>
              </a:lnSpc>
              <a:buFont typeface="Wingdings 2" pitchFamily="18" charset="2"/>
              <a:buNone/>
            </a:pPr>
            <a:r>
              <a:rPr lang="ja-JP" altLang="en-US" sz="1600" dirty="0">
                <a:solidFill>
                  <a:prstClr val="black"/>
                </a:solidFill>
              </a:rPr>
              <a:t>事業の分野や目的の営利・非営利、個人・法人の別を</a:t>
            </a:r>
            <a:r>
              <a:rPr lang="ja-JP" altLang="en-US" sz="1600" dirty="0" smtClean="0">
                <a:solidFill>
                  <a:prstClr val="black"/>
                </a:solidFill>
              </a:rPr>
              <a:t>問わない。個人事</a:t>
            </a:r>
            <a:r>
              <a:rPr lang="ja-JP" altLang="en-US" sz="1600" dirty="0">
                <a:solidFill>
                  <a:prstClr val="black"/>
                </a:solidFill>
              </a:rPr>
              <a:t>業者や対価を得ない無報酬の事業を行う者も</a:t>
            </a:r>
            <a:r>
              <a:rPr lang="ja-JP" altLang="en-US" sz="1600" dirty="0" smtClean="0">
                <a:solidFill>
                  <a:prstClr val="black"/>
                </a:solidFill>
              </a:rPr>
              <a:t>対象。</a:t>
            </a:r>
            <a:endParaRPr lang="ja-JP" altLang="en-US" sz="1600" dirty="0">
              <a:solidFill>
                <a:prstClr val="black"/>
              </a:solidFill>
            </a:endParaRPr>
          </a:p>
        </p:txBody>
      </p:sp>
      <p:sp>
        <p:nvSpPr>
          <p:cNvPr id="8" name="コンテンツ プレースホルダー 2"/>
          <p:cNvSpPr txBox="1">
            <a:spLocks/>
          </p:cNvSpPr>
          <p:nvPr/>
        </p:nvSpPr>
        <p:spPr>
          <a:xfrm>
            <a:off x="1119570" y="4946061"/>
            <a:ext cx="8825748" cy="1344200"/>
          </a:xfrm>
          <a:prstGeom prst="rect">
            <a:avLst/>
          </a:prstGeom>
          <a:noFill/>
          <a:ln>
            <a:noFill/>
          </a:ln>
        </p:spPr>
        <p:txBody>
          <a:bodyPr vert="horz" lIns="68581" tIns="34290" rIns="68581" bIns="3429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障がい者の日常生活及び社会生活全般の幅広い分野を対象</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労働分野は、障害者の雇用の促進等に関する法律（障害者雇用促進法）の対象</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0000"/>
              </a:lnSpc>
              <a:spcBef>
                <a:spcPts val="450"/>
              </a:spcBef>
              <a:buClr>
                <a:srgbClr val="1CADE4"/>
              </a:buClr>
              <a:buFont typeface="Wingdings" panose="05000000000000000000" pitchFamily="2" charset="2"/>
              <a:buChar char="l"/>
            </a:pPr>
            <a:r>
              <a:rPr lang="ja-JP" altLang="en-US" dirty="0">
                <a:solidFill>
                  <a:prstClr val="black"/>
                </a:solidFill>
                <a:latin typeface="メイリオ" panose="020B0604030504040204" pitchFamily="50" charset="-128"/>
                <a:ea typeface="メイリオ" panose="020B0604030504040204" pitchFamily="50" charset="-128"/>
              </a:rPr>
              <a:t>個人的な関係、個人の思想・言論は対象外</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1119570" y="4054873"/>
            <a:ext cx="9858234" cy="959438"/>
          </a:xfrm>
          <a:prstGeom prst="rect">
            <a:avLst/>
          </a:prstGeom>
        </p:spPr>
        <p:txBody>
          <a:bodyPr vert="horz" lIns="91441" tIns="45720" rIns="91441" bIns="45720" rtlCol="0" anchor="b">
            <a:normAutofit/>
          </a:bodyPr>
          <a:lst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r>
              <a:rPr lang="ja-JP" altLang="en-US" sz="2400" dirty="0"/>
              <a:t>障害者差別解消法の対象分野</a:t>
            </a:r>
          </a:p>
        </p:txBody>
      </p:sp>
      <p:sp>
        <p:nvSpPr>
          <p:cNvPr id="10" name="コンテンツ プレースホルダー 2"/>
          <p:cNvSpPr txBox="1">
            <a:spLocks/>
          </p:cNvSpPr>
          <p:nvPr/>
        </p:nvSpPr>
        <p:spPr>
          <a:xfrm>
            <a:off x="3534708" y="4136759"/>
            <a:ext cx="9645713" cy="423562"/>
          </a:xfrm>
          <a:prstGeom prst="rect">
            <a:avLst/>
          </a:prstGeom>
          <a:noFill/>
        </p:spPr>
        <p:txBody>
          <a:bodyPr vert="horz" lIns="68581" tIns="34290" rIns="68581" bIns="3429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メイリオ" panose="020B0604030504040204" pitchFamily="50" charset="-128"/>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20000"/>
              </a:lnSpc>
              <a:buFont typeface="Wingdings 2" pitchFamily="18" charset="2"/>
              <a:buNone/>
            </a:pPr>
            <a:r>
              <a:rPr lang="en-US" altLang="ja-JP" sz="1600" b="1" dirty="0" smtClean="0">
                <a:solidFill>
                  <a:srgbClr val="FF0000"/>
                </a:solidFill>
              </a:rPr>
              <a:t>※</a:t>
            </a:r>
            <a:r>
              <a:rPr lang="ja-JP" altLang="en-US" sz="1600" b="1" dirty="0" smtClean="0">
                <a:solidFill>
                  <a:srgbClr val="FF0000"/>
                </a:solidFill>
              </a:rPr>
              <a:t>「東京都障害者差別解消条例」では民間事業者の合理的配慮も義務としている。</a:t>
            </a:r>
            <a:endParaRPr lang="ja-JP" altLang="en-US" sz="1600" b="1" dirty="0">
              <a:solidFill>
                <a:srgbClr val="FF0000"/>
              </a:solidFill>
            </a:endParaRPr>
          </a:p>
        </p:txBody>
      </p:sp>
    </p:spTree>
    <p:extLst>
      <p:ext uri="{BB962C8B-B14F-4D97-AF65-F5344CB8AC3E}">
        <p14:creationId xmlns:p14="http://schemas.microsoft.com/office/powerpoint/2010/main" val="81076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85530" y="772343"/>
            <a:ext cx="8934727" cy="1106488"/>
          </a:xfrm>
          <a:noFill/>
          <a:ln w="76200">
            <a:noFill/>
          </a:ln>
        </p:spPr>
        <p:txBody>
          <a:bodyPr anchor="b" anchorCtr="1">
            <a:normAutofit/>
          </a:bodyPr>
          <a:lstStyle/>
          <a:p>
            <a:pPr algn="ctr"/>
            <a:r>
              <a:rPr lang="en-US" altLang="ja-JP" sz="3600" spc="0" dirty="0" smtClean="0">
                <a:ln w="0"/>
                <a:solidFill>
                  <a:schemeClr val="tx1">
                    <a:lumMod val="85000"/>
                    <a:lumOff val="15000"/>
                  </a:schemeClr>
                </a:solidFill>
              </a:rPr>
              <a:t>※</a:t>
            </a:r>
            <a:r>
              <a:rPr lang="ja-JP" altLang="en-US" sz="4000" spc="0" dirty="0" smtClean="0">
                <a:ln w="0"/>
                <a:solidFill>
                  <a:schemeClr val="tx1">
                    <a:lumMod val="85000"/>
                    <a:lumOff val="15000"/>
                  </a:schemeClr>
                </a:solidFill>
              </a:rPr>
              <a:t>障害者差別解消法の一部改正</a:t>
            </a:r>
            <a:r>
              <a:rPr lang="ja-JP" altLang="en-US" sz="4400" spc="0" dirty="0" smtClean="0">
                <a:ln w="0"/>
                <a:solidFill>
                  <a:schemeClr val="tx1">
                    <a:lumMod val="85000"/>
                    <a:lumOff val="15000"/>
                  </a:schemeClr>
                </a:solidFill>
              </a:rPr>
              <a:t>　　　　</a:t>
            </a:r>
            <a:endParaRPr kumimoji="1" lang="ja-JP" altLang="en-US" sz="4400" spc="0" dirty="0">
              <a:ln w="0"/>
              <a:solidFill>
                <a:schemeClr val="tx1">
                  <a:lumMod val="85000"/>
                  <a:lumOff val="15000"/>
                </a:schemeClr>
              </a:solidFill>
            </a:endParaRPr>
          </a:p>
        </p:txBody>
      </p:sp>
      <p:sp>
        <p:nvSpPr>
          <p:cNvPr id="3" name="コンテンツ プレースホルダー 2"/>
          <p:cNvSpPr>
            <a:spLocks noGrp="1"/>
          </p:cNvSpPr>
          <p:nvPr>
            <p:ph idx="4294967295"/>
          </p:nvPr>
        </p:nvSpPr>
        <p:spPr>
          <a:xfrm>
            <a:off x="1144705" y="2021645"/>
            <a:ext cx="10058400" cy="4024313"/>
          </a:xfrm>
        </p:spPr>
        <p:txBody>
          <a:bodyPr>
            <a:normAutofit/>
          </a:bodyPr>
          <a:lstStyle/>
          <a:p>
            <a:pPr>
              <a:buFont typeface="Wingdings" panose="05000000000000000000" pitchFamily="2" charset="2"/>
              <a:buChar char="u"/>
            </a:pPr>
            <a:r>
              <a:rPr lang="ja-JP" altLang="en-US" sz="2400" b="1" dirty="0" smtClean="0">
                <a:solidFill>
                  <a:schemeClr val="tx1">
                    <a:lumMod val="85000"/>
                    <a:lumOff val="15000"/>
                  </a:schemeClr>
                </a:solidFill>
              </a:rPr>
              <a:t>施行期日　公布の日（令和</a:t>
            </a:r>
            <a:r>
              <a:rPr lang="en-US" altLang="ja-JP" sz="2400" b="1" dirty="0" smtClean="0">
                <a:solidFill>
                  <a:schemeClr val="tx1">
                    <a:lumMod val="85000"/>
                    <a:lumOff val="15000"/>
                  </a:schemeClr>
                </a:solidFill>
              </a:rPr>
              <a:t>3</a:t>
            </a:r>
            <a:r>
              <a:rPr lang="ja-JP" altLang="en-US" sz="2400" b="1" dirty="0" smtClean="0">
                <a:solidFill>
                  <a:schemeClr val="tx1">
                    <a:lumMod val="85000"/>
                    <a:lumOff val="15000"/>
                  </a:schemeClr>
                </a:solidFill>
              </a:rPr>
              <a:t>年６月</a:t>
            </a:r>
            <a:r>
              <a:rPr lang="en-US" altLang="ja-JP" sz="2400" b="1" dirty="0" smtClean="0">
                <a:solidFill>
                  <a:schemeClr val="tx1">
                    <a:lumMod val="85000"/>
                    <a:lumOff val="15000"/>
                  </a:schemeClr>
                </a:solidFill>
              </a:rPr>
              <a:t>4</a:t>
            </a:r>
            <a:r>
              <a:rPr lang="ja-JP" altLang="en-US" sz="2400" b="1" dirty="0" smtClean="0">
                <a:solidFill>
                  <a:schemeClr val="tx1">
                    <a:lumMod val="85000"/>
                    <a:lumOff val="15000"/>
                  </a:schemeClr>
                </a:solidFill>
              </a:rPr>
              <a:t>日）から起算して</a:t>
            </a:r>
            <a:r>
              <a:rPr lang="en-US" altLang="ja-JP" sz="2400" b="1" dirty="0" smtClean="0">
                <a:solidFill>
                  <a:schemeClr val="tx1">
                    <a:lumMod val="85000"/>
                    <a:lumOff val="15000"/>
                  </a:schemeClr>
                </a:solidFill>
              </a:rPr>
              <a:t>3</a:t>
            </a:r>
            <a:r>
              <a:rPr lang="ja-JP" altLang="en-US" sz="2400" b="1" dirty="0" smtClean="0">
                <a:solidFill>
                  <a:schemeClr val="tx1">
                    <a:lumMod val="85000"/>
                    <a:lumOff val="15000"/>
                  </a:schemeClr>
                </a:solidFill>
              </a:rPr>
              <a:t>年を</a:t>
            </a:r>
            <a:endParaRPr lang="en-US" altLang="ja-JP" sz="2400" b="1" dirty="0" smtClean="0">
              <a:solidFill>
                <a:schemeClr val="tx1">
                  <a:lumMod val="85000"/>
                  <a:lumOff val="15000"/>
                </a:schemeClr>
              </a:solidFill>
            </a:endParaRPr>
          </a:p>
          <a:p>
            <a:pPr marL="0" indent="0">
              <a:buNone/>
            </a:pPr>
            <a:r>
              <a:rPr lang="ja-JP" altLang="en-US" sz="2400" b="1" dirty="0" smtClean="0">
                <a:solidFill>
                  <a:schemeClr val="tx1">
                    <a:lumMod val="85000"/>
                    <a:lumOff val="15000"/>
                  </a:schemeClr>
                </a:solidFill>
              </a:rPr>
              <a:t>　超えない範囲内で政令を定める日　</a:t>
            </a:r>
            <a:endParaRPr lang="en-US" altLang="ja-JP" sz="2400" b="1" dirty="0" smtClean="0">
              <a:solidFill>
                <a:schemeClr val="tx1">
                  <a:lumMod val="85000"/>
                  <a:lumOff val="15000"/>
                </a:schemeClr>
              </a:solidFill>
            </a:endParaRPr>
          </a:p>
          <a:p>
            <a:pPr marL="0" indent="0">
              <a:buNone/>
            </a:pPr>
            <a:r>
              <a:rPr lang="ja-JP" altLang="en-US" sz="2800" b="1" dirty="0">
                <a:solidFill>
                  <a:schemeClr val="tx1">
                    <a:lumMod val="85000"/>
                    <a:lumOff val="15000"/>
                  </a:schemeClr>
                </a:solidFill>
              </a:rPr>
              <a:t>　</a:t>
            </a:r>
            <a:r>
              <a:rPr lang="en-US" altLang="ja-JP" sz="2400" b="1" dirty="0" smtClean="0">
                <a:solidFill>
                  <a:schemeClr val="tx1">
                    <a:lumMod val="85000"/>
                    <a:lumOff val="15000"/>
                  </a:schemeClr>
                </a:solidFill>
              </a:rPr>
              <a:t>※</a:t>
            </a:r>
            <a:r>
              <a:rPr lang="ja-JP" altLang="en-US" sz="2400" dirty="0" smtClean="0">
                <a:solidFill>
                  <a:schemeClr val="tx1">
                    <a:lumMod val="85000"/>
                    <a:lumOff val="15000"/>
                  </a:schemeClr>
                </a:solidFill>
              </a:rPr>
              <a:t>現時点（令和</a:t>
            </a:r>
            <a:r>
              <a:rPr lang="en-US" altLang="ja-JP" sz="2400" dirty="0" smtClean="0">
                <a:solidFill>
                  <a:schemeClr val="tx1">
                    <a:lumMod val="85000"/>
                    <a:lumOff val="15000"/>
                  </a:schemeClr>
                </a:solidFill>
              </a:rPr>
              <a:t>5</a:t>
            </a:r>
            <a:r>
              <a:rPr lang="ja-JP" altLang="en-US" sz="2400" dirty="0" smtClean="0">
                <a:solidFill>
                  <a:schemeClr val="tx1">
                    <a:lumMod val="85000"/>
                    <a:lumOff val="15000"/>
                  </a:schemeClr>
                </a:solidFill>
              </a:rPr>
              <a:t>年</a:t>
            </a:r>
            <a:r>
              <a:rPr lang="en-US" altLang="ja-JP" sz="2400" dirty="0">
                <a:solidFill>
                  <a:schemeClr val="tx1">
                    <a:lumMod val="85000"/>
                    <a:lumOff val="15000"/>
                  </a:schemeClr>
                </a:solidFill>
              </a:rPr>
              <a:t>4</a:t>
            </a:r>
            <a:r>
              <a:rPr lang="ja-JP" altLang="en-US" sz="2400" dirty="0" smtClean="0">
                <a:solidFill>
                  <a:schemeClr val="tx1">
                    <a:lumMod val="85000"/>
                    <a:lumOff val="15000"/>
                  </a:schemeClr>
                </a:solidFill>
              </a:rPr>
              <a:t>月</a:t>
            </a:r>
            <a:r>
              <a:rPr lang="en-US" altLang="ja-JP" sz="2400" dirty="0" smtClean="0">
                <a:solidFill>
                  <a:schemeClr val="tx1">
                    <a:lumMod val="85000"/>
                    <a:lumOff val="15000"/>
                  </a:schemeClr>
                </a:solidFill>
              </a:rPr>
              <a:t>1</a:t>
            </a:r>
            <a:r>
              <a:rPr lang="ja-JP" altLang="en-US" sz="2400" dirty="0" smtClean="0">
                <a:solidFill>
                  <a:schemeClr val="tx1">
                    <a:lumMod val="85000"/>
                    <a:lumOff val="15000"/>
                  </a:schemeClr>
                </a:solidFill>
              </a:rPr>
              <a:t>日時点）では、まだ公布されていません。</a:t>
            </a:r>
            <a:endParaRPr lang="ja-JP" altLang="en-US" sz="2400" dirty="0">
              <a:solidFill>
                <a:schemeClr val="tx1">
                  <a:lumMod val="85000"/>
                  <a:lumOff val="15000"/>
                </a:schemeClr>
              </a:solidFill>
            </a:endParaRPr>
          </a:p>
          <a:p>
            <a:pPr>
              <a:lnSpc>
                <a:spcPts val="2800"/>
              </a:lnSpc>
              <a:spcBef>
                <a:spcPts val="1200"/>
              </a:spcBef>
              <a:buFont typeface="Wingdings" panose="05000000000000000000" pitchFamily="2" charset="2"/>
              <a:buChar char="u"/>
            </a:pPr>
            <a:endParaRPr lang="en-US" altLang="ja-JP" dirty="0"/>
          </a:p>
        </p:txBody>
      </p:sp>
      <p:sp>
        <p:nvSpPr>
          <p:cNvPr id="4" name="コンテンツ プレースホルダー 2"/>
          <p:cNvSpPr txBox="1">
            <a:spLocks/>
          </p:cNvSpPr>
          <p:nvPr/>
        </p:nvSpPr>
        <p:spPr>
          <a:xfrm>
            <a:off x="1144705" y="3535166"/>
            <a:ext cx="10228144" cy="2442949"/>
          </a:xfrm>
          <a:prstGeom prst="rect">
            <a:avLst/>
          </a:prstGeom>
          <a:solidFill>
            <a:schemeClr val="accent3">
              <a:lumMod val="20000"/>
              <a:lumOff val="80000"/>
            </a:schemeClr>
          </a:solidFill>
          <a:ln>
            <a:solidFill>
              <a:schemeClr val="accent1">
                <a:lumMod val="50000"/>
              </a:schemeClr>
            </a:solidFill>
          </a:ln>
        </p:spPr>
        <p:txBody>
          <a:bodyPr vert="horz" lIns="0" tIns="45720" rIns="0" bIns="45720" rtlCol="0" anchor="ctr">
            <a:normAutofit/>
          </a:bodyPr>
          <a:lstStyle>
            <a:lvl1pPr marL="91440" indent="-91440" algn="l" defTabSz="914400" rtl="0" eaLnBrk="1" latinLnBrk="0" hangingPunct="1">
              <a:lnSpc>
                <a:spcPts val="2600"/>
              </a:lnSpc>
              <a:spcBef>
                <a:spcPts val="600"/>
              </a:spcBef>
              <a:spcAft>
                <a:spcPts val="6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ts val="2600"/>
              </a:lnSpc>
              <a:spcBef>
                <a:spcPts val="600"/>
              </a:spcBef>
              <a:spcAft>
                <a:spcPts val="6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635508" lvl="1" indent="-342900">
              <a:buFont typeface="Wingdings" panose="05000000000000000000" pitchFamily="2" charset="2"/>
              <a:buChar char="l"/>
            </a:pPr>
            <a:r>
              <a:rPr lang="ja-JP" altLang="en-US" sz="2400" b="1" dirty="0" smtClean="0"/>
              <a:t>国及び地方公共団体の連携協力の責務の追加</a:t>
            </a:r>
            <a:endParaRPr lang="en-US" altLang="ja-JP" sz="2400" b="1" dirty="0" smtClean="0"/>
          </a:p>
          <a:p>
            <a:pPr marL="635508" lvl="1" indent="-342900">
              <a:buFont typeface="Wingdings" panose="05000000000000000000" pitchFamily="2" charset="2"/>
              <a:buChar char="l"/>
            </a:pPr>
            <a:r>
              <a:rPr lang="ja-JP" altLang="en-US" sz="2400" b="1" dirty="0" smtClean="0"/>
              <a:t>事業所による社会的障壁の除去の実施に係る必要かつ</a:t>
            </a:r>
            <a:r>
              <a:rPr lang="ja-JP" altLang="en-US" sz="2400" b="1" u="sng" dirty="0" smtClean="0"/>
              <a:t>合理的な配慮の</a:t>
            </a:r>
            <a:r>
              <a:rPr lang="en-US" altLang="ja-JP" sz="2400" b="1" u="sng" dirty="0" smtClean="0"/>
              <a:t/>
            </a:r>
            <a:br>
              <a:rPr lang="en-US" altLang="ja-JP" sz="2400" b="1" u="sng" dirty="0" smtClean="0"/>
            </a:br>
            <a:r>
              <a:rPr lang="ja-JP" altLang="en-US" sz="2400" b="1" u="sng" dirty="0" smtClean="0"/>
              <a:t>提供の義務化</a:t>
            </a:r>
            <a:endParaRPr lang="en-US" altLang="ja-JP" sz="2400" b="1" u="sng" dirty="0" smtClean="0"/>
          </a:p>
          <a:p>
            <a:pPr marL="635508" lvl="1" indent="-342900">
              <a:buFont typeface="Wingdings" panose="05000000000000000000" pitchFamily="2" charset="2"/>
              <a:buChar char="l"/>
            </a:pPr>
            <a:r>
              <a:rPr lang="ja-JP" altLang="en-US" sz="2400" b="1" dirty="0" err="1" smtClean="0"/>
              <a:t>障がいを</a:t>
            </a:r>
            <a:r>
              <a:rPr lang="ja-JP" altLang="en-US" sz="2400" b="1" dirty="0" smtClean="0"/>
              <a:t>理由とする差別を解消するための支援措置の強化</a:t>
            </a:r>
            <a:endParaRPr lang="ja-JP" altLang="en-US" sz="2400" b="1" dirty="0"/>
          </a:p>
        </p:txBody>
      </p:sp>
    </p:spTree>
    <p:extLst>
      <p:ext uri="{BB962C8B-B14F-4D97-AF65-F5344CB8AC3E}">
        <p14:creationId xmlns:p14="http://schemas.microsoft.com/office/powerpoint/2010/main" val="178064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0692" y="743333"/>
            <a:ext cx="10058400" cy="976285"/>
          </a:xfrm>
          <a:solidFill>
            <a:schemeClr val="bg1"/>
          </a:solidFill>
          <a:ln w="76200">
            <a:solidFill>
              <a:schemeClr val="tx2">
                <a:alpha val="50000"/>
              </a:schemeClr>
            </a:solidFill>
          </a:ln>
        </p:spPr>
        <p:txBody>
          <a:bodyPr anchor="b" anchorCtr="1">
            <a:noAutofit/>
          </a:bodyPr>
          <a:lstStyle/>
          <a:p>
            <a:pPr algn="ctr"/>
            <a:r>
              <a:rPr lang="ja-JP" altLang="en-US" sz="4000" b="0" spc="0" dirty="0" smtClean="0">
                <a:ln w="0"/>
              </a:rPr>
              <a:t>  </a:t>
            </a:r>
            <a:r>
              <a:rPr lang="ja-JP" altLang="en-US" spc="600" dirty="0">
                <a:ln w="0"/>
              </a:rPr>
              <a:t>２</a:t>
            </a:r>
            <a:r>
              <a:rPr lang="ja-JP" altLang="en-US" spc="600" dirty="0" smtClean="0">
                <a:ln w="0"/>
              </a:rPr>
              <a:t> </a:t>
            </a:r>
            <a:r>
              <a:rPr kumimoji="1" lang="ja-JP" altLang="en-US" spc="600" dirty="0" smtClean="0">
                <a:ln w="0"/>
              </a:rPr>
              <a:t>不当な差別的取扱い</a:t>
            </a:r>
            <a:endParaRPr kumimoji="1" lang="ja-JP" altLang="en-US" spc="600" dirty="0">
              <a:ln w="0"/>
            </a:endParaRPr>
          </a:p>
        </p:txBody>
      </p:sp>
      <p:sp>
        <p:nvSpPr>
          <p:cNvPr id="3" name="コンテンツ プレースホルダー 2"/>
          <p:cNvSpPr>
            <a:spLocks noGrp="1"/>
          </p:cNvSpPr>
          <p:nvPr>
            <p:ph idx="1"/>
          </p:nvPr>
        </p:nvSpPr>
        <p:spPr>
          <a:xfrm>
            <a:off x="1097279" y="2009507"/>
            <a:ext cx="10325225" cy="2651315"/>
          </a:xfrm>
        </p:spPr>
        <p:txBody>
          <a:bodyPr>
            <a:normAutofit/>
          </a:bodyPr>
          <a:lstStyle/>
          <a:p>
            <a:pPr>
              <a:lnSpc>
                <a:spcPts val="2900"/>
              </a:lnSpc>
              <a:buFont typeface="Wingdings" panose="05000000000000000000" pitchFamily="2" charset="2"/>
              <a:buChar char="u"/>
            </a:pPr>
            <a:r>
              <a:rPr lang="ja-JP" altLang="en-US" sz="2400" b="1" dirty="0">
                <a:solidFill>
                  <a:schemeClr val="tx2"/>
                </a:solidFill>
              </a:rPr>
              <a:t>障がいを理由として</a:t>
            </a:r>
            <a:r>
              <a:rPr lang="ja-JP" altLang="en-US" sz="2400" dirty="0">
                <a:solidFill>
                  <a:schemeClr val="tx2"/>
                </a:solidFill>
              </a:rPr>
              <a:t>、</a:t>
            </a:r>
            <a:r>
              <a:rPr lang="ja-JP" altLang="en-US" sz="2400" b="1" u="sng" dirty="0">
                <a:solidFill>
                  <a:srgbClr val="C00000"/>
                </a:solidFill>
              </a:rPr>
              <a:t>正当な理由なく</a:t>
            </a:r>
            <a:r>
              <a:rPr lang="ja-JP" altLang="en-US" sz="2400" dirty="0"/>
              <a:t>、</a:t>
            </a:r>
            <a:r>
              <a:rPr lang="ja-JP" altLang="en-US" sz="2400" b="1" dirty="0">
                <a:solidFill>
                  <a:schemeClr val="tx2"/>
                </a:solidFill>
              </a:rPr>
              <a:t>サービスの提供を拒否したり、制限したり、条件を付けたりするような</a:t>
            </a:r>
            <a:r>
              <a:rPr lang="ja-JP" altLang="en-US" sz="2400" b="1" dirty="0" smtClean="0">
                <a:solidFill>
                  <a:schemeClr val="tx2"/>
                </a:solidFill>
              </a:rPr>
              <a:t>行為</a:t>
            </a:r>
            <a:r>
              <a:rPr lang="ja-JP" altLang="en-US" sz="2400" dirty="0" smtClean="0"/>
              <a:t>　</a:t>
            </a:r>
            <a:r>
              <a:rPr lang="en-US" altLang="ja-JP" sz="1800" dirty="0" smtClean="0"/>
              <a:t>※</a:t>
            </a:r>
            <a:r>
              <a:rPr lang="ja-JP" altLang="en-US" sz="1800" dirty="0" err="1" smtClean="0"/>
              <a:t>障</a:t>
            </a:r>
            <a:r>
              <a:rPr lang="ja-JP" altLang="en-US" sz="1800" dirty="0" err="1"/>
              <a:t>がい</a:t>
            </a:r>
            <a:r>
              <a:rPr lang="ja-JP" altLang="en-US" sz="1800" dirty="0"/>
              <a:t>者の事実上の平等を促進し、又は達成するために必要な特別な措置は、不当な差別的取扱いには当たらない</a:t>
            </a:r>
          </a:p>
          <a:p>
            <a:pPr marL="0" indent="0">
              <a:lnSpc>
                <a:spcPts val="2900"/>
              </a:lnSpc>
              <a:buNone/>
            </a:pPr>
            <a:endParaRPr lang="en-US" altLang="ja-JP" dirty="0" smtClean="0"/>
          </a:p>
        </p:txBody>
      </p:sp>
      <p:sp>
        <p:nvSpPr>
          <p:cNvPr id="4" name="コンテンツ プレースホルダー 2"/>
          <p:cNvSpPr txBox="1">
            <a:spLocks/>
          </p:cNvSpPr>
          <p:nvPr/>
        </p:nvSpPr>
        <p:spPr>
          <a:xfrm>
            <a:off x="625625" y="3300096"/>
            <a:ext cx="11268531" cy="2721452"/>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vert="horz" lIns="68580" tIns="0" rIns="6858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buNone/>
            </a:pPr>
            <a:r>
              <a:rPr lang="ja-JP" altLang="en-US" sz="2200" b="1" dirty="0">
                <a:solidFill>
                  <a:schemeClr val="accent2">
                    <a:lumMod val="50000"/>
                  </a:schemeClr>
                </a:solidFill>
                <a:latin typeface="メイリオ" panose="020B0604030504040204" pitchFamily="50" charset="-128"/>
                <a:ea typeface="メイリオ" panose="020B0604030504040204" pitchFamily="50" charset="-128"/>
              </a:rPr>
              <a:t>〇</a:t>
            </a:r>
            <a:r>
              <a:rPr lang="ja-JP" altLang="en-US" sz="2200" b="1" dirty="0" smtClean="0">
                <a:solidFill>
                  <a:schemeClr val="accent2">
                    <a:lumMod val="50000"/>
                  </a:schemeClr>
                </a:solidFill>
                <a:latin typeface="メイリオ" panose="020B0604030504040204" pitchFamily="50" charset="-128"/>
                <a:ea typeface="メイリオ" panose="020B0604030504040204" pitchFamily="50" charset="-128"/>
              </a:rPr>
              <a:t>正当</a:t>
            </a:r>
            <a:r>
              <a:rPr lang="ja-JP" altLang="en-US" sz="2200" b="1" dirty="0">
                <a:solidFill>
                  <a:schemeClr val="accent2">
                    <a:lumMod val="50000"/>
                  </a:schemeClr>
                </a:solidFill>
                <a:latin typeface="メイリオ" panose="020B0604030504040204" pitchFamily="50" charset="-128"/>
                <a:ea typeface="メイリオ" panose="020B0604030504040204" pitchFamily="50" charset="-128"/>
              </a:rPr>
              <a:t>な</a:t>
            </a:r>
            <a:r>
              <a:rPr lang="ja-JP" altLang="en-US" sz="2200" b="1" dirty="0" smtClean="0">
                <a:solidFill>
                  <a:schemeClr val="accent2">
                    <a:lumMod val="50000"/>
                  </a:schemeClr>
                </a:solidFill>
                <a:latin typeface="メイリオ" panose="020B0604030504040204" pitchFamily="50" charset="-128"/>
                <a:ea typeface="メイリオ" panose="020B0604030504040204" pitchFamily="50" charset="-128"/>
              </a:rPr>
              <a:t>理由</a:t>
            </a:r>
            <a:endParaRPr lang="en-US" altLang="ja-JP" sz="2200" b="1" dirty="0" smtClean="0">
              <a:solidFill>
                <a:schemeClr val="accent2">
                  <a:lumMod val="50000"/>
                </a:schemeClr>
              </a:solidFill>
              <a:latin typeface="メイリオ" panose="020B0604030504040204" pitchFamily="50" charset="-128"/>
              <a:ea typeface="メイリオ" panose="020B0604030504040204" pitchFamily="50" charset="-128"/>
            </a:endParaRPr>
          </a:p>
          <a:p>
            <a:pPr lvl="1"/>
            <a:r>
              <a:rPr lang="ja-JP" altLang="en-US" sz="2200" dirty="0" smtClean="0">
                <a:solidFill>
                  <a:schemeClr val="tx2"/>
                </a:solidFill>
                <a:latin typeface="メイリオ" panose="020B0604030504040204" pitchFamily="50" charset="-128"/>
                <a:ea typeface="メイリオ" panose="020B0604030504040204" pitchFamily="50" charset="-128"/>
              </a:rPr>
              <a:t>客観的</a:t>
            </a:r>
            <a:r>
              <a:rPr lang="ja-JP" altLang="en-US" sz="2200" dirty="0">
                <a:solidFill>
                  <a:schemeClr val="tx2"/>
                </a:solidFill>
                <a:latin typeface="メイリオ" panose="020B0604030504040204" pitchFamily="50" charset="-128"/>
                <a:ea typeface="メイリオ" panose="020B0604030504040204" pitchFamily="50" charset="-128"/>
              </a:rPr>
              <a:t>に見て正当な目的の下に行われ、目的に照らしてやむを得ないといえる</a:t>
            </a:r>
            <a:r>
              <a:rPr lang="ja-JP" altLang="en-US" sz="2200" dirty="0" smtClean="0">
                <a:solidFill>
                  <a:schemeClr val="tx2"/>
                </a:solidFill>
                <a:latin typeface="メイリオ" panose="020B0604030504040204" pitchFamily="50" charset="-128"/>
                <a:ea typeface="メイリオ" panose="020B0604030504040204" pitchFamily="50" charset="-128"/>
              </a:rPr>
              <a:t>場合</a:t>
            </a:r>
            <a:endParaRPr lang="en-US" altLang="ja-JP" sz="2200" dirty="0" smtClean="0">
              <a:solidFill>
                <a:schemeClr val="tx2"/>
              </a:solidFill>
              <a:latin typeface="メイリオ" panose="020B0604030504040204" pitchFamily="50" charset="-128"/>
              <a:ea typeface="メイリオ" panose="020B0604030504040204" pitchFamily="50" charset="-128"/>
            </a:endParaRPr>
          </a:p>
          <a:p>
            <a:pPr marL="457200" lvl="1" indent="0">
              <a:lnSpc>
                <a:spcPct val="100000"/>
              </a:lnSpc>
              <a:spcBef>
                <a:spcPts val="450"/>
              </a:spcBef>
              <a:buNone/>
            </a:pPr>
            <a:r>
              <a:rPr lang="ja-JP" altLang="en-US" sz="2200" b="1" dirty="0" smtClean="0">
                <a:solidFill>
                  <a:schemeClr val="tx2"/>
                </a:solidFill>
                <a:latin typeface="メイリオ" panose="020B0604030504040204" pitchFamily="50" charset="-128"/>
                <a:ea typeface="メイリオ" panose="020B0604030504040204" pitchFamily="50" charset="-128"/>
              </a:rPr>
              <a:t>〇正当</a:t>
            </a:r>
            <a:r>
              <a:rPr lang="ja-JP" altLang="en-US" sz="2200" b="1" dirty="0">
                <a:solidFill>
                  <a:schemeClr val="tx2"/>
                </a:solidFill>
                <a:latin typeface="メイリオ" panose="020B0604030504040204" pitchFamily="50" charset="-128"/>
                <a:ea typeface="メイリオ" panose="020B0604030504040204" pitchFamily="50" charset="-128"/>
              </a:rPr>
              <a:t>な理由のポイント</a:t>
            </a:r>
            <a:endParaRPr lang="en-US" altLang="ja-JP" sz="2200" b="1" dirty="0">
              <a:solidFill>
                <a:schemeClr val="tx2"/>
              </a:solidFill>
              <a:latin typeface="メイリオ" panose="020B0604030504040204" pitchFamily="50" charset="-128"/>
              <a:ea typeface="メイリオ" panose="020B0604030504040204" pitchFamily="50" charset="-128"/>
            </a:endParaRPr>
          </a:p>
          <a:p>
            <a:pPr lvl="1">
              <a:lnSpc>
                <a:spcPct val="100000"/>
              </a:lnSpc>
              <a:spcBef>
                <a:spcPts val="450"/>
              </a:spcBef>
            </a:pPr>
            <a:r>
              <a:rPr lang="ja-JP" altLang="en-US" sz="2200" dirty="0">
                <a:solidFill>
                  <a:schemeClr val="tx2"/>
                </a:solidFill>
                <a:latin typeface="メイリオ" panose="020B0604030504040204" pitchFamily="50" charset="-128"/>
                <a:ea typeface="メイリオ" panose="020B0604030504040204" pitchFamily="50" charset="-128"/>
              </a:rPr>
              <a:t>正当な理由に相当するか否か⇒</a:t>
            </a:r>
            <a:r>
              <a:rPr lang="en-US" altLang="ja-JP" sz="2200" dirty="0">
                <a:solidFill>
                  <a:schemeClr val="tx2"/>
                </a:solidFill>
                <a:latin typeface="メイリオ" panose="020B0604030504040204" pitchFamily="50" charset="-128"/>
                <a:ea typeface="メイリオ" panose="020B0604030504040204" pitchFamily="50" charset="-128"/>
              </a:rPr>
              <a:t>[</a:t>
            </a:r>
            <a:r>
              <a:rPr lang="ja-JP" altLang="en-US" sz="2200" dirty="0">
                <a:solidFill>
                  <a:schemeClr val="tx2"/>
                </a:solidFill>
                <a:latin typeface="メイリオ" panose="020B0604030504040204" pitchFamily="50" charset="-128"/>
                <a:ea typeface="メイリオ" panose="020B0604030504040204" pitchFamily="50" charset="-128"/>
              </a:rPr>
              <a:t>前例」や「慣例」、「決まりだから」ではダメ</a:t>
            </a:r>
          </a:p>
          <a:p>
            <a:pPr lvl="1">
              <a:lnSpc>
                <a:spcPct val="100000"/>
              </a:lnSpc>
              <a:spcBef>
                <a:spcPts val="450"/>
              </a:spcBef>
            </a:pPr>
            <a:r>
              <a:rPr lang="ja-JP" altLang="en-US" sz="2200" dirty="0">
                <a:solidFill>
                  <a:schemeClr val="tx2"/>
                </a:solidFill>
                <a:latin typeface="メイリオ" panose="020B0604030504040204" pitchFamily="50" charset="-128"/>
                <a:ea typeface="メイリオ" panose="020B0604030504040204" pitchFamily="50" charset="-128"/>
              </a:rPr>
              <a:t>正当な理由があると判断した場合には、障がい者にその理由を説明し、理解を得るように努めましょう。</a:t>
            </a:r>
          </a:p>
        </p:txBody>
      </p:sp>
    </p:spTree>
    <p:extLst>
      <p:ext uri="{BB962C8B-B14F-4D97-AF65-F5344CB8AC3E}">
        <p14:creationId xmlns:p14="http://schemas.microsoft.com/office/powerpoint/2010/main" val="84802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41445" y="1290604"/>
            <a:ext cx="10890155" cy="5240740"/>
          </a:xfrm>
        </p:spPr>
        <p:txBody>
          <a:bodyPr>
            <a:normAutofit/>
          </a:bodyPr>
          <a:lstStyle/>
          <a:p>
            <a:pPr algn="just">
              <a:buClr>
                <a:schemeClr val="accent2">
                  <a:lumMod val="50000"/>
                </a:schemeClr>
              </a:buClr>
              <a:buFont typeface="Wingdings" panose="05000000000000000000" pitchFamily="2" charset="2"/>
              <a:buChar char="u"/>
            </a:pPr>
            <a:r>
              <a:rPr lang="ja-JP" altLang="en-US" b="1" kern="100" dirty="0" smtClean="0">
                <a:solidFill>
                  <a:schemeClr val="accent2">
                    <a:lumMod val="50000"/>
                  </a:schemeClr>
                </a:solidFill>
                <a:cs typeface="Times New Roman"/>
              </a:rPr>
              <a:t>サービス</a:t>
            </a:r>
            <a:r>
              <a:rPr lang="ja-JP" altLang="en-US" b="1" kern="100" dirty="0">
                <a:solidFill>
                  <a:schemeClr val="accent2">
                    <a:lumMod val="50000"/>
                  </a:schemeClr>
                </a:solidFill>
                <a:cs typeface="Times New Roman"/>
              </a:rPr>
              <a:t>の利用を拒否すること</a:t>
            </a:r>
            <a:r>
              <a:rPr lang="ja-JP" altLang="en-US" b="1" kern="100" dirty="0">
                <a:solidFill>
                  <a:srgbClr val="002060"/>
                </a:solidFill>
                <a:cs typeface="Times New Roman"/>
              </a:rPr>
              <a:t>　</a:t>
            </a:r>
            <a:endParaRPr lang="en-US" altLang="ja-JP" b="1" kern="100" dirty="0">
              <a:solidFill>
                <a:srgbClr val="002060"/>
              </a:solidFill>
              <a:cs typeface="Times New Roman"/>
            </a:endParaRPr>
          </a:p>
          <a:p>
            <a:pPr marL="874713" indent="-342900">
              <a:buFont typeface="Wingdings" panose="05000000000000000000" pitchFamily="2" charset="2"/>
              <a:buChar char="l"/>
            </a:pPr>
            <a:r>
              <a:rPr lang="ja-JP" altLang="en-US" dirty="0" smtClean="0"/>
              <a:t>人的</a:t>
            </a:r>
            <a:r>
              <a:rPr lang="ja-JP" altLang="en-US" dirty="0"/>
              <a:t>体制、設備体制が整っており、対応可能であるにもかかわらず、医療的ケアの必要な</a:t>
            </a:r>
            <a:r>
              <a:rPr lang="ja-JP" altLang="en-US" dirty="0" err="1"/>
              <a:t>障がい</a:t>
            </a:r>
            <a:r>
              <a:rPr lang="ja-JP" altLang="en-US" dirty="0"/>
              <a:t>者、重度の障がい者、多動の障がい者の福祉サービスの利用を拒否すること</a:t>
            </a:r>
          </a:p>
          <a:p>
            <a:pPr marL="874713" indent="-342900">
              <a:buFont typeface="Wingdings" panose="05000000000000000000" pitchFamily="2" charset="2"/>
              <a:buChar char="l"/>
            </a:pPr>
            <a:r>
              <a:rPr lang="ja-JP" altLang="en-US" dirty="0" err="1"/>
              <a:t>身体障がい</a:t>
            </a:r>
            <a:r>
              <a:rPr lang="ja-JP" altLang="en-US" dirty="0"/>
              <a:t>者補助犬の同伴を拒否すること</a:t>
            </a:r>
            <a:endParaRPr lang="en-US" altLang="ja-JP" dirty="0"/>
          </a:p>
          <a:p>
            <a:pPr>
              <a:buClr>
                <a:schemeClr val="accent2">
                  <a:lumMod val="50000"/>
                </a:schemeClr>
              </a:buClr>
              <a:buFont typeface="Wingdings" panose="05000000000000000000" pitchFamily="2" charset="2"/>
              <a:buChar char="u"/>
            </a:pPr>
            <a:r>
              <a:rPr lang="ja-JP" altLang="en-US" b="1" dirty="0">
                <a:solidFill>
                  <a:schemeClr val="accent2">
                    <a:lumMod val="50000"/>
                  </a:schemeClr>
                </a:solidFill>
              </a:rPr>
              <a:t>サービスの利用を制限すること（場所・時間帯などの制限）</a:t>
            </a:r>
            <a:endParaRPr lang="en-US" altLang="ja-JP" b="1" dirty="0">
              <a:solidFill>
                <a:schemeClr val="accent2">
                  <a:lumMod val="50000"/>
                </a:schemeClr>
              </a:solidFill>
            </a:endParaRPr>
          </a:p>
          <a:p>
            <a:pPr marL="874713" indent="-342900">
              <a:buFont typeface="Wingdings" panose="05000000000000000000" pitchFamily="2" charset="2"/>
              <a:buChar char="l"/>
            </a:pPr>
            <a:r>
              <a:rPr lang="ja-JP" altLang="en-US" dirty="0"/>
              <a:t>正当な理由なく、対応を後回しにすること、</a:t>
            </a:r>
            <a:r>
              <a:rPr lang="ja-JP" altLang="en-US" dirty="0">
                <a:solidFill>
                  <a:prstClr val="black">
                    <a:lumMod val="75000"/>
                    <a:lumOff val="25000"/>
                  </a:prstClr>
                </a:solidFill>
              </a:rPr>
              <a:t>サービス提供時間を変更又は限定すること</a:t>
            </a:r>
          </a:p>
          <a:p>
            <a:pPr marL="874713" indent="-342900">
              <a:buFont typeface="Wingdings" panose="05000000000000000000" pitchFamily="2" charset="2"/>
              <a:buChar char="l"/>
            </a:pPr>
            <a:r>
              <a:rPr lang="ja-JP" altLang="en-US" dirty="0"/>
              <a:t>サービスの利用に必要な情報提供を行わないこと</a:t>
            </a:r>
            <a:endParaRPr lang="en-US" altLang="ja-JP" dirty="0"/>
          </a:p>
          <a:p>
            <a:pPr algn="just">
              <a:buClr>
                <a:schemeClr val="tx2"/>
              </a:buClr>
              <a:buFont typeface="Wingdings" panose="05000000000000000000" pitchFamily="2" charset="2"/>
              <a:buChar char="u"/>
            </a:pPr>
            <a:r>
              <a:rPr lang="ja-JP" altLang="en-US" b="1" dirty="0">
                <a:solidFill>
                  <a:schemeClr val="accent2">
                    <a:lumMod val="50000"/>
                  </a:schemeClr>
                </a:solidFill>
              </a:rPr>
              <a:t>サービスの利用・提供に当たって、他の者とは異なる取扱いをすること</a:t>
            </a:r>
          </a:p>
          <a:p>
            <a:pPr marL="874713" lvl="0" indent="-342900">
              <a:buClr>
                <a:srgbClr val="1CADE4"/>
              </a:buClr>
              <a:buFont typeface="Wingdings" panose="05000000000000000000" pitchFamily="2" charset="2"/>
              <a:buChar char="l"/>
            </a:pPr>
            <a:r>
              <a:rPr lang="ja-JP" altLang="en-US" dirty="0"/>
              <a:t>本人を無視して、支援者・介助者や付添者のみに話しかけること</a:t>
            </a:r>
            <a:endParaRPr lang="en-US" altLang="ja-JP" dirty="0"/>
          </a:p>
          <a:p>
            <a:pPr marL="874713" lvl="0" indent="-342900">
              <a:buClr>
                <a:srgbClr val="1CADE4"/>
              </a:buClr>
              <a:buFont typeface="Wingdings" panose="05000000000000000000" pitchFamily="2" charset="2"/>
              <a:buChar char="l"/>
            </a:pPr>
            <a:r>
              <a:rPr lang="ja-JP" altLang="en-US" dirty="0"/>
              <a:t>正当な理由なく、</a:t>
            </a:r>
            <a:r>
              <a:rPr lang="ja-JP" altLang="en-US" dirty="0" smtClean="0"/>
              <a:t>本人</a:t>
            </a:r>
            <a:r>
              <a:rPr lang="ja-JP" altLang="en-US" dirty="0"/>
              <a:t>又</a:t>
            </a:r>
            <a:r>
              <a:rPr lang="ja-JP" altLang="en-US" dirty="0" smtClean="0"/>
              <a:t>はその家族の意思に</a:t>
            </a:r>
            <a:r>
              <a:rPr lang="ja-JP" altLang="en-US" dirty="0"/>
              <a:t>反して、福祉サービス（施設への入所、通所、その他サービスなど）を行うこと</a:t>
            </a:r>
            <a:r>
              <a:rPr lang="ja-JP" altLang="en-US" b="1" kern="100" dirty="0">
                <a:solidFill>
                  <a:srgbClr val="002060"/>
                </a:solidFill>
                <a:cs typeface="Times New Roman"/>
              </a:rPr>
              <a:t>　</a:t>
            </a:r>
            <a:endParaRPr lang="en-US" altLang="ja-JP" dirty="0">
              <a:solidFill>
                <a:prstClr val="black">
                  <a:lumMod val="75000"/>
                  <a:lumOff val="25000"/>
                </a:prstClr>
              </a:solidFill>
            </a:endParaRPr>
          </a:p>
          <a:p>
            <a:pPr marL="272982" indent="0">
              <a:buNone/>
            </a:pPr>
            <a:endParaRPr lang="en-US" altLang="ja-JP" dirty="0"/>
          </a:p>
          <a:p>
            <a:pPr marL="272982" indent="0">
              <a:buNone/>
            </a:pPr>
            <a:endParaRPr lang="en-US" altLang="ja-JP" kern="100" dirty="0">
              <a:cs typeface="Times New Roman"/>
            </a:endParaRPr>
          </a:p>
        </p:txBody>
      </p:sp>
      <p:sp>
        <p:nvSpPr>
          <p:cNvPr id="5" name="タイトル 4"/>
          <p:cNvSpPr txBox="1">
            <a:spLocks/>
          </p:cNvSpPr>
          <p:nvPr/>
        </p:nvSpPr>
        <p:spPr>
          <a:xfrm>
            <a:off x="641445" y="238440"/>
            <a:ext cx="5663821" cy="667877"/>
          </a:xfrm>
          <a:prstGeom prst="rect">
            <a:avLst/>
          </a:prstGeom>
          <a:solidFill>
            <a:schemeClr val="accent3">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tIns="144000" bIns="0" anchor="b">
            <a:normAutofit fontScale="67500" lnSpcReduction="20000"/>
          </a:bodyPr>
          <a:lstStyle>
            <a:lvl1pPr algn="ctr" defTabSz="956247" rtl="0" eaLnBrk="1" latinLnBrk="0" hangingPunct="1">
              <a:spcBef>
                <a:spcPct val="0"/>
              </a:spcBef>
              <a:buNone/>
              <a:defRPr kumimoji="1" sz="4600" kern="1200">
                <a:solidFill>
                  <a:schemeClr val="tx1"/>
                </a:solidFill>
                <a:latin typeface="+mj-lt"/>
                <a:ea typeface="+mj-ea"/>
                <a:cs typeface="+mj-cs"/>
              </a:defRPr>
            </a:lvl1p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不当な差別的取扱いの</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具体例</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タイトル 4"/>
          <p:cNvSpPr txBox="1">
            <a:spLocks/>
          </p:cNvSpPr>
          <p:nvPr/>
        </p:nvSpPr>
        <p:spPr>
          <a:xfrm>
            <a:off x="7619431" y="339526"/>
            <a:ext cx="3234520" cy="465707"/>
          </a:xfrm>
          <a:prstGeom prst="rect">
            <a:avLst/>
          </a:prstGeom>
          <a:ln>
            <a:solidFill>
              <a:schemeClr val="tx1"/>
            </a:solidFill>
            <a:prstDash val="dash"/>
          </a:ln>
        </p:spPr>
        <p:txBody>
          <a:bodyPr vert="horz" anchor="b">
            <a:normAutofit fontScale="4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dirty="0">
                <a:latin typeface="メイリオ" panose="020B0604030504040204" pitchFamily="50" charset="-128"/>
                <a:ea typeface="メイリオ" panose="020B0604030504040204" pitchFamily="50" charset="-128"/>
              </a:rPr>
              <a:t>「障害者差別解消法福祉事業者向け</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ガイドライン」（厚生労働省</a:t>
            </a:r>
            <a:r>
              <a:rPr lang="ja-JP" altLang="en-US" dirty="0" smtClean="0">
                <a:latin typeface="メイリオ" panose="020B0604030504040204" pitchFamily="50" charset="-128"/>
                <a:ea typeface="メイリオ" panose="020B0604030504040204" pitchFamily="50" charset="-128"/>
              </a:rPr>
              <a:t>）より</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8019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accent1">
            <a:lumMod val="20000"/>
            <a:lumOff val="80000"/>
          </a:schemeClr>
        </a:solidFill>
        <a:ln>
          <a:solidFill>
            <a:schemeClr val="tx1"/>
          </a:solidFill>
          <a:prstDash val="solid"/>
        </a:ln>
      </a:spPr>
      <a:bodyPr wrap="square" anchor="ctr">
        <a:spAutoFit/>
      </a:bodyPr>
      <a:lstStyle>
        <a:defPPr marL="762000" indent="-762000">
          <a:lnSpc>
            <a:spcPct val="87000"/>
          </a:lnSpc>
          <a:tabLst>
            <a:tab pos="5130800" algn="l"/>
          </a:tabLst>
          <a:defRPr sz="2200" b="1" kern="100" dirty="0">
            <a:latin typeface="メイリオ" panose="020B0604030504040204" pitchFamily="50" charset="-128"/>
            <a:ea typeface="メイリオ" panose="020B0604030504040204" pitchFamily="50" charset="-128"/>
            <a:cs typeface="Times New Roman" panose="02020603050405020304" pitchFamily="18" charset="0"/>
          </a:defRPr>
        </a:defPPr>
      </a:lst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3327</TotalTime>
  <Words>4880</Words>
  <Application>Microsoft Office PowerPoint</Application>
  <PresentationFormat>ワイド画面</PresentationFormat>
  <Paragraphs>408</Paragraphs>
  <Slides>40</Slides>
  <Notes>38</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スライド タイトル</vt:lpstr>
      </vt:variant>
      <vt:variant>
        <vt:i4>40</vt:i4>
      </vt:variant>
      <vt:variant>
        <vt:lpstr>目的別スライド ショー</vt:lpstr>
      </vt:variant>
      <vt:variant>
        <vt:i4>1</vt:i4>
      </vt:variant>
    </vt:vector>
  </HeadingPairs>
  <TitlesOfParts>
    <vt:vector size="53" baseType="lpstr">
      <vt:lpstr>HGP創英角ｺﾞｼｯｸUB</vt:lpstr>
      <vt:lpstr>HGSｺﾞｼｯｸM</vt:lpstr>
      <vt:lpstr>ＭＳ Ｐゴシック</vt:lpstr>
      <vt:lpstr>メイリオ</vt:lpstr>
      <vt:lpstr>Arial</vt:lpstr>
      <vt:lpstr>Calibri</vt:lpstr>
      <vt:lpstr>Times New Roman</vt:lpstr>
      <vt:lpstr>Wingdings</vt:lpstr>
      <vt:lpstr>Wingdings 2</vt:lpstr>
      <vt:lpstr>Wingdings 3</vt:lpstr>
      <vt:lpstr>レトロスペクト</vt:lpstr>
      <vt:lpstr>1_レトロスペクト</vt:lpstr>
      <vt:lpstr>障害者差別解消法について</vt:lpstr>
      <vt:lpstr>障害者差別解消法 　　　　　　本日のPOINT</vt:lpstr>
      <vt:lpstr>１　障害者差別解消法とは</vt:lpstr>
      <vt:lpstr>対象となる障がい者とは</vt:lpstr>
      <vt:lpstr>板橋区の状況</vt:lpstr>
      <vt:lpstr>障害者差別解消法※に求められること（R５.4.1時点）</vt:lpstr>
      <vt:lpstr>※障害者差別解消法の一部改正　　　　</vt:lpstr>
      <vt:lpstr>  ２ 不当な差別的取扱い</vt:lpstr>
      <vt:lpstr>PowerPoint プレゼンテーション</vt:lpstr>
      <vt:lpstr>３ 合理的配慮の提供</vt:lpstr>
      <vt:lpstr>合理的配慮の提供例　</vt:lpstr>
      <vt:lpstr>PowerPoint プレゼンテーション</vt:lpstr>
      <vt:lpstr>PowerPoint プレゼンテーション</vt:lpstr>
      <vt:lpstr>建設的対話における留意点</vt:lpstr>
      <vt:lpstr>過重な負担とは</vt:lpstr>
      <vt:lpstr>事業分野ごとの対応指針について</vt:lpstr>
      <vt:lpstr>差別相談の例</vt:lpstr>
      <vt:lpstr>最後に…　　　</vt:lpstr>
      <vt:lpstr>障害者虐待防止法について</vt:lpstr>
      <vt:lpstr>障害者虐待防止法 　　　　　　本日のPOINT</vt:lpstr>
      <vt:lpstr>１　障害者虐待防止法とは</vt:lpstr>
      <vt:lpstr>対象となる障がい者は</vt:lpstr>
      <vt:lpstr>障がい者虐待の定義</vt:lpstr>
      <vt:lpstr>板橋区の受付状況 ※継続案件等は除く</vt:lpstr>
      <vt:lpstr> 虐待にあたる事例とは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板橋区の虐待防止体制について</vt:lpstr>
      <vt:lpstr>障がい者虐待通報・相談専用電話</vt:lpstr>
      <vt:lpstr> 　障がい者虐待に関する相談窓口 </vt:lpstr>
      <vt:lpstr> 　虐待に係る他部署との連携</vt:lpstr>
      <vt:lpstr>３　事業所の虐待防止体制の徹底について</vt:lpstr>
      <vt:lpstr>施設等の設置者の責務</vt:lpstr>
      <vt:lpstr>令和3年度　 　報酬改定に伴う運営基準の改正</vt:lpstr>
      <vt:lpstr>虐待の事実確認への協力</vt:lpstr>
      <vt:lpstr>障害者福祉施設等における障害者   虐待防止と対応の手引きについて</vt:lpstr>
      <vt:lpstr>障がい者福祉施設等における 　障がい者虐待を防ぐためには…</vt:lpstr>
      <vt:lpstr>管理職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松田 泰子</dc:creator>
  <cp:lastModifiedBy>岡田 絵里花</cp:lastModifiedBy>
  <cp:revision>269</cp:revision>
  <cp:lastPrinted>2023-04-11T07:33:23Z</cp:lastPrinted>
  <dcterms:created xsi:type="dcterms:W3CDTF">2017-01-23T04:52:01Z</dcterms:created>
  <dcterms:modified xsi:type="dcterms:W3CDTF">2023-07-04T00:39:27Z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