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8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12" autoAdjust="0"/>
    <p:restoredTop sz="94718" autoAdjust="0"/>
  </p:normalViewPr>
  <p:slideViewPr>
    <p:cSldViewPr>
      <p:cViewPr varScale="1">
        <p:scale>
          <a:sx n="70" d="100"/>
          <a:sy n="70" d="100"/>
        </p:scale>
        <p:origin x="9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2367-4AE3-49A0-B581-1334321A81AE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39A71-37F2-4C30-9F3E-2BFCD009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72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9A71-37F2-4C30-9F3E-2BFCD009824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65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1259632" y="11113"/>
            <a:ext cx="3877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HGS創英角ﾎﾟｯﾌﾟ体" pitchFamily="50" charset="-128"/>
                <a:ea typeface="HGS創英角ﾎﾟｯﾌﾟ体" pitchFamily="50" charset="-128"/>
              </a:rPr>
              <a:t>エネルギー資源とエネルギーの分類</a:t>
            </a:r>
          </a:p>
        </p:txBody>
      </p:sp>
      <p:sp>
        <p:nvSpPr>
          <p:cNvPr id="4099" name="テキスト ボックス 2"/>
          <p:cNvSpPr txBox="1">
            <a:spLocks noChangeArrowheads="1"/>
          </p:cNvSpPr>
          <p:nvPr/>
        </p:nvSpPr>
        <p:spPr bwMode="auto">
          <a:xfrm>
            <a:off x="707781" y="466726"/>
            <a:ext cx="19928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b="1" dirty="0">
                <a:latin typeface="Calibri" pitchFamily="34" charset="0"/>
              </a:rPr>
              <a:t>＜エネルギーの源＞</a:t>
            </a:r>
          </a:p>
        </p:txBody>
      </p:sp>
      <p:sp>
        <p:nvSpPr>
          <p:cNvPr id="4100" name="テキスト ボックス 3"/>
          <p:cNvSpPr txBox="1">
            <a:spLocks noChangeArrowheads="1"/>
          </p:cNvSpPr>
          <p:nvPr/>
        </p:nvSpPr>
        <p:spPr bwMode="auto">
          <a:xfrm>
            <a:off x="5105401" y="536575"/>
            <a:ext cx="15792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b="1">
                <a:latin typeface="Calibri" pitchFamily="34" charset="0"/>
              </a:rPr>
              <a:t>＜エネルギー＞</a:t>
            </a:r>
          </a:p>
        </p:txBody>
      </p:sp>
      <p:sp>
        <p:nvSpPr>
          <p:cNvPr id="4101" name="テキスト ボックス 4"/>
          <p:cNvSpPr txBox="1">
            <a:spLocks noChangeArrowheads="1"/>
          </p:cNvSpPr>
          <p:nvPr/>
        </p:nvSpPr>
        <p:spPr bwMode="auto">
          <a:xfrm>
            <a:off x="6885843" y="527050"/>
            <a:ext cx="2345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b="1">
                <a:latin typeface="Calibri" pitchFamily="34" charset="0"/>
              </a:rPr>
              <a:t>＜生活に使っている物＞</a:t>
            </a:r>
          </a:p>
        </p:txBody>
      </p:sp>
      <p:sp>
        <p:nvSpPr>
          <p:cNvPr id="4102" name="テキスト ボックス 60"/>
          <p:cNvSpPr txBox="1">
            <a:spLocks noChangeArrowheads="1"/>
          </p:cNvSpPr>
          <p:nvPr/>
        </p:nvSpPr>
        <p:spPr bwMode="auto">
          <a:xfrm>
            <a:off x="2363666" y="1600200"/>
            <a:ext cx="915865" cy="523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400">
                <a:latin typeface="Calibri" pitchFamily="34" charset="0"/>
              </a:rPr>
              <a:t>石油の</a:t>
            </a:r>
            <a:endParaRPr lang="en-US" altLang="ja-JP" sz="1400">
              <a:latin typeface="Calibri" pitchFamily="34" charset="0"/>
            </a:endParaRPr>
          </a:p>
          <a:p>
            <a:pPr algn="ctr"/>
            <a:r>
              <a:rPr lang="ja-JP" altLang="en-US" sz="1400">
                <a:latin typeface="Calibri" pitchFamily="34" charset="0"/>
              </a:rPr>
              <a:t>分りゅう</a:t>
            </a:r>
          </a:p>
        </p:txBody>
      </p:sp>
      <p:sp>
        <p:nvSpPr>
          <p:cNvPr id="4105" name="テキスト ボックス 72"/>
          <p:cNvSpPr txBox="1">
            <a:spLocks noChangeArrowheads="1"/>
          </p:cNvSpPr>
          <p:nvPr/>
        </p:nvSpPr>
        <p:spPr bwMode="auto">
          <a:xfrm>
            <a:off x="4788024" y="2060848"/>
            <a:ext cx="5973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Calibri" pitchFamily="34" charset="0"/>
              </a:rPr>
              <a:t>灯油</a:t>
            </a:r>
          </a:p>
        </p:txBody>
      </p:sp>
      <p:cxnSp>
        <p:nvCxnSpPr>
          <p:cNvPr id="76" name="直線矢印コネクタ 75"/>
          <p:cNvCxnSpPr>
            <a:endCxn id="68" idx="0"/>
          </p:cNvCxnSpPr>
          <p:nvPr/>
        </p:nvCxnSpPr>
        <p:spPr>
          <a:xfrm>
            <a:off x="3289789" y="1455739"/>
            <a:ext cx="435219" cy="13239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803254" y="792067"/>
            <a:ext cx="1521217" cy="65859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天然</a:t>
            </a:r>
            <a:r>
              <a:rPr lang="ja-JP" altLang="en-US" sz="16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ガス</a:t>
            </a:r>
            <a:endParaRPr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791308" y="1484313"/>
            <a:ext cx="1522535" cy="6588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solidFill>
                  <a:srgbClr val="FF0000"/>
                </a:solidFill>
              </a:rPr>
              <a:t>石油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109" name="テキスト ボックス 104"/>
          <p:cNvSpPr txBox="1">
            <a:spLocks noChangeArrowheads="1"/>
          </p:cNvSpPr>
          <p:nvPr/>
        </p:nvSpPr>
        <p:spPr bwMode="auto">
          <a:xfrm>
            <a:off x="325256" y="1747838"/>
            <a:ext cx="410367" cy="10429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vert="eaVert" wrap="none"/>
          <a:lstStyle/>
          <a:p>
            <a:pPr algn="ctr"/>
            <a:endParaRPr lang="en-US" altLang="ja-JP" sz="1400">
              <a:latin typeface="Calibri" pitchFamily="34" charset="0"/>
            </a:endParaRPr>
          </a:p>
          <a:p>
            <a:pPr algn="ctr"/>
            <a:endParaRPr lang="en-US" altLang="ja-JP" sz="1400">
              <a:latin typeface="Calibri" pitchFamily="34" charset="0"/>
            </a:endParaRPr>
          </a:p>
          <a:p>
            <a:pPr algn="ctr"/>
            <a:endParaRPr lang="ja-JP" altLang="en-US" sz="1400">
              <a:latin typeface="Calibri" pitchFamily="34" charset="0"/>
            </a:endParaRPr>
          </a:p>
        </p:txBody>
      </p:sp>
      <p:cxnSp>
        <p:nvCxnSpPr>
          <p:cNvPr id="157" name="直線矢印コネクタ 156"/>
          <p:cNvCxnSpPr>
            <a:endCxn id="68" idx="1"/>
          </p:cNvCxnSpPr>
          <p:nvPr/>
        </p:nvCxnSpPr>
        <p:spPr>
          <a:xfrm>
            <a:off x="2850174" y="2708276"/>
            <a:ext cx="445477" cy="1555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矢印コネクタ 181"/>
          <p:cNvCxnSpPr>
            <a:stCxn id="4110" idx="3"/>
            <a:endCxn id="4112" idx="1"/>
          </p:cNvCxnSpPr>
          <p:nvPr/>
        </p:nvCxnSpPr>
        <p:spPr>
          <a:xfrm flipV="1">
            <a:off x="6362701" y="1812925"/>
            <a:ext cx="7063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/>
          <p:cNvGrpSpPr/>
          <p:nvPr/>
        </p:nvGrpSpPr>
        <p:grpSpPr>
          <a:xfrm>
            <a:off x="3279531" y="855663"/>
            <a:ext cx="5703277" cy="1924051"/>
            <a:chOff x="3279531" y="855663"/>
            <a:chExt cx="5703277" cy="1924051"/>
          </a:xfrm>
        </p:grpSpPr>
        <p:sp>
          <p:nvSpPr>
            <p:cNvPr id="4103" name="テキスト ボックス 61"/>
            <p:cNvSpPr txBox="1">
              <a:spLocks noChangeArrowheads="1"/>
            </p:cNvSpPr>
            <p:nvPr/>
          </p:nvSpPr>
          <p:spPr bwMode="auto">
            <a:xfrm>
              <a:off x="5273920" y="909638"/>
              <a:ext cx="1088780" cy="4238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ja-JP" altLang="en-US" sz="1400" b="1" dirty="0" smtClean="0">
                  <a:solidFill>
                    <a:srgbClr val="FF0000"/>
                  </a:solidFill>
                  <a:latin typeface="Calibri" pitchFamily="34" charset="0"/>
                </a:rPr>
                <a:t>ガス</a:t>
              </a:r>
              <a:endParaRPr lang="ja-JP" altLang="en-US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104" name="テキスト ボックス 64"/>
            <p:cNvSpPr txBox="1">
              <a:spLocks noChangeArrowheads="1"/>
            </p:cNvSpPr>
            <p:nvPr/>
          </p:nvSpPr>
          <p:spPr bwMode="auto">
            <a:xfrm>
              <a:off x="5273920" y="2301876"/>
              <a:ext cx="1088780" cy="4238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1400">
                  <a:latin typeface="Calibri" pitchFamily="34" charset="0"/>
                </a:rPr>
                <a:t>重油・軽油</a:t>
              </a:r>
            </a:p>
          </p:txBody>
        </p:sp>
        <p:sp>
          <p:nvSpPr>
            <p:cNvPr id="4110" name="テキスト ボックス 115"/>
            <p:cNvSpPr txBox="1">
              <a:spLocks noChangeArrowheads="1"/>
            </p:cNvSpPr>
            <p:nvPr/>
          </p:nvSpPr>
          <p:spPr bwMode="auto">
            <a:xfrm>
              <a:off x="5273920" y="1601788"/>
              <a:ext cx="1088780" cy="4238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1400" dirty="0">
                  <a:latin typeface="Calibri" pitchFamily="34" charset="0"/>
                </a:rPr>
                <a:t>ガソリン</a:t>
              </a:r>
            </a:p>
          </p:txBody>
        </p:sp>
        <p:sp>
          <p:nvSpPr>
            <p:cNvPr id="4111" name="角丸四角形 93"/>
            <p:cNvSpPr>
              <a:spLocks noChangeArrowheads="1"/>
            </p:cNvSpPr>
            <p:nvPr/>
          </p:nvSpPr>
          <p:spPr bwMode="auto">
            <a:xfrm>
              <a:off x="7069016" y="855663"/>
              <a:ext cx="1913792" cy="53181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1400" b="1" dirty="0" smtClean="0">
                  <a:solidFill>
                    <a:srgbClr val="FF0000"/>
                  </a:solidFill>
                  <a:latin typeface="Calibri" pitchFamily="34" charset="0"/>
                </a:rPr>
                <a:t>風呂・ガスレンジ</a:t>
              </a:r>
              <a:endParaRPr lang="ja-JP" altLang="en-US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112" name="角丸四角形 137"/>
            <p:cNvSpPr>
              <a:spLocks noChangeArrowheads="1"/>
            </p:cNvSpPr>
            <p:nvPr/>
          </p:nvSpPr>
          <p:spPr bwMode="auto">
            <a:xfrm>
              <a:off x="7069016" y="1547813"/>
              <a:ext cx="1913792" cy="53181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1400" b="1" dirty="0" smtClean="0">
                  <a:solidFill>
                    <a:srgbClr val="FF0000"/>
                  </a:solidFill>
                  <a:latin typeface="Calibri" pitchFamily="34" charset="0"/>
                </a:rPr>
                <a:t>車・バイク</a:t>
              </a:r>
              <a:endParaRPr lang="ja-JP" altLang="en-US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113" name="角丸四角形 138"/>
            <p:cNvSpPr>
              <a:spLocks noChangeArrowheads="1"/>
            </p:cNvSpPr>
            <p:nvPr/>
          </p:nvSpPr>
          <p:spPr bwMode="auto">
            <a:xfrm>
              <a:off x="7069016" y="2247901"/>
              <a:ext cx="1913792" cy="531813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1400" dirty="0" smtClean="0">
                  <a:latin typeface="Calibri" pitchFamily="34" charset="0"/>
                </a:rPr>
                <a:t>バス　船</a:t>
              </a:r>
              <a:endParaRPr lang="ja-JP" altLang="en-US" sz="1400" dirty="0">
                <a:latin typeface="Calibri" pitchFamily="34" charset="0"/>
              </a:endParaRPr>
            </a:p>
          </p:txBody>
        </p:sp>
        <p:cxnSp>
          <p:nvCxnSpPr>
            <p:cNvPr id="147" name="直線矢印コネクタ 146"/>
            <p:cNvCxnSpPr>
              <a:endCxn id="4103" idx="1"/>
            </p:cNvCxnSpPr>
            <p:nvPr/>
          </p:nvCxnSpPr>
          <p:spPr>
            <a:xfrm flipV="1">
              <a:off x="3559420" y="1120775"/>
              <a:ext cx="17145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矢印コネクタ 148"/>
            <p:cNvCxnSpPr>
              <a:stCxn id="4103" idx="3"/>
              <a:endCxn id="4111" idx="1"/>
            </p:cNvCxnSpPr>
            <p:nvPr/>
          </p:nvCxnSpPr>
          <p:spPr>
            <a:xfrm flipV="1">
              <a:off x="6362701" y="1120775"/>
              <a:ext cx="7063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矢印コネクタ 150"/>
            <p:cNvCxnSpPr>
              <a:stCxn id="4102" idx="3"/>
              <a:endCxn id="4110" idx="1"/>
            </p:cNvCxnSpPr>
            <p:nvPr/>
          </p:nvCxnSpPr>
          <p:spPr>
            <a:xfrm flipV="1">
              <a:off x="3279531" y="1814513"/>
              <a:ext cx="1994389" cy="476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>
              <a:stCxn id="4102" idx="3"/>
              <a:endCxn id="4104" idx="1"/>
            </p:cNvCxnSpPr>
            <p:nvPr/>
          </p:nvCxnSpPr>
          <p:spPr>
            <a:xfrm>
              <a:off x="3279531" y="1862138"/>
              <a:ext cx="1994389" cy="6524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矢印コネクタ 184"/>
            <p:cNvCxnSpPr>
              <a:stCxn id="4104" idx="3"/>
              <a:endCxn id="4113" idx="1"/>
            </p:cNvCxnSpPr>
            <p:nvPr/>
          </p:nvCxnSpPr>
          <p:spPr>
            <a:xfrm>
              <a:off x="6362701" y="2514600"/>
              <a:ext cx="7063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21" name="テキスト ボックス 185"/>
          <p:cNvSpPr txBox="1">
            <a:spLocks noChangeArrowheads="1"/>
          </p:cNvSpPr>
          <p:nvPr/>
        </p:nvSpPr>
        <p:spPr bwMode="auto">
          <a:xfrm>
            <a:off x="7696164" y="82551"/>
            <a:ext cx="1286644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解答例</a:t>
            </a:r>
            <a:endParaRPr lang="ja-JP" altLang="en-US" sz="1400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4122" name="図 55"/>
          <p:cNvPicPr>
            <a:picLocks noChangeAspect="1"/>
          </p:cNvPicPr>
          <p:nvPr/>
        </p:nvPicPr>
        <p:blipFill>
          <a:blip r:embed="rId3" cstate="print"/>
          <a:srcRect l="59409" t="9669" r="17143" b="52673"/>
          <a:stretch>
            <a:fillRect/>
          </a:stretch>
        </p:blipFill>
        <p:spPr bwMode="auto">
          <a:xfrm>
            <a:off x="2952751" y="781050"/>
            <a:ext cx="56417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図 56"/>
          <p:cNvPicPr>
            <a:picLocks noChangeAspect="1"/>
          </p:cNvPicPr>
          <p:nvPr/>
        </p:nvPicPr>
        <p:blipFill>
          <a:blip r:embed="rId4" cstate="print"/>
          <a:srcRect l="56714" t="56525" r="13007" b="14021"/>
          <a:stretch>
            <a:fillRect/>
          </a:stretch>
        </p:blipFill>
        <p:spPr bwMode="auto">
          <a:xfrm>
            <a:off x="2242039" y="2511426"/>
            <a:ext cx="72976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図 57"/>
          <p:cNvPicPr>
            <a:picLocks noChangeAspect="1"/>
          </p:cNvPicPr>
          <p:nvPr/>
        </p:nvPicPr>
        <p:blipFill>
          <a:blip r:embed="rId5" cstate="print"/>
          <a:srcRect l="84531" t="67062" r="10497" b="28229"/>
          <a:stretch>
            <a:fillRect/>
          </a:stretch>
        </p:blipFill>
        <p:spPr bwMode="auto">
          <a:xfrm>
            <a:off x="2391508" y="2235200"/>
            <a:ext cx="44547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円/楕円 109"/>
          <p:cNvSpPr/>
          <p:nvPr/>
        </p:nvSpPr>
        <p:spPr>
          <a:xfrm>
            <a:off x="789843" y="2184401"/>
            <a:ext cx="1521069" cy="6588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solidFill>
                  <a:srgbClr val="FF0000"/>
                </a:solidFill>
              </a:rPr>
              <a:t>石炭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148" name="テキスト ボックス 131"/>
          <p:cNvSpPr txBox="1">
            <a:spLocks noChangeArrowheads="1"/>
          </p:cNvSpPr>
          <p:nvPr/>
        </p:nvSpPr>
        <p:spPr bwMode="auto">
          <a:xfrm>
            <a:off x="366346" y="2774950"/>
            <a:ext cx="369277" cy="86649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vert="eaVert" wrap="none"/>
          <a:lstStyle/>
          <a:p>
            <a:pPr algn="ctr"/>
            <a:endParaRPr lang="ja-JP" altLang="en-US" sz="1400">
              <a:latin typeface="Calibri" pitchFamily="34" charset="0"/>
            </a:endParaRPr>
          </a:p>
        </p:txBody>
      </p:sp>
      <p:cxnSp>
        <p:nvCxnSpPr>
          <p:cNvPr id="171" name="直線矢印コネクタ 170"/>
          <p:cNvCxnSpPr/>
          <p:nvPr/>
        </p:nvCxnSpPr>
        <p:spPr bwMode="auto">
          <a:xfrm>
            <a:off x="3850783" y="6091707"/>
            <a:ext cx="3218232" cy="1852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63" name="図 58"/>
          <p:cNvPicPr>
            <a:picLocks noChangeAspect="1"/>
          </p:cNvPicPr>
          <p:nvPr/>
        </p:nvPicPr>
        <p:blipFill>
          <a:blip r:embed="rId6" cstate="print"/>
          <a:srcRect l="5843" t="8762" r="60651" b="7944"/>
          <a:stretch>
            <a:fillRect/>
          </a:stretch>
        </p:blipFill>
        <p:spPr bwMode="auto">
          <a:xfrm>
            <a:off x="984738" y="4120022"/>
            <a:ext cx="1172308" cy="22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円/楕円 63"/>
          <p:cNvSpPr/>
          <p:nvPr/>
        </p:nvSpPr>
        <p:spPr bwMode="auto">
          <a:xfrm>
            <a:off x="798452" y="3294190"/>
            <a:ext cx="1474294" cy="658800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n w="9525">
                  <a:solidFill>
                    <a:sysClr val="windowText" lastClr="000000"/>
                  </a:solidFill>
                </a:ln>
              </a:rPr>
              <a:t>ウラン</a:t>
            </a:r>
          </a:p>
        </p:txBody>
      </p:sp>
      <p:sp>
        <p:nvSpPr>
          <p:cNvPr id="4141" name="テキスト ボックス 65"/>
          <p:cNvSpPr txBox="1">
            <a:spLocks noChangeArrowheads="1"/>
          </p:cNvSpPr>
          <p:nvPr/>
        </p:nvSpPr>
        <p:spPr bwMode="auto">
          <a:xfrm>
            <a:off x="5273920" y="3028253"/>
            <a:ext cx="1090246" cy="3068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1600" b="1" dirty="0" smtClean="0">
                <a:solidFill>
                  <a:srgbClr val="FF0000"/>
                </a:solidFill>
                <a:latin typeface="Calibri" pitchFamily="34" charset="0"/>
              </a:rPr>
              <a:t>電気</a:t>
            </a:r>
            <a:endParaRPr lang="ja-JP" altLang="en-US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42" name="テキスト ボックス 66"/>
          <p:cNvSpPr txBox="1">
            <a:spLocks noChangeArrowheads="1"/>
          </p:cNvSpPr>
          <p:nvPr/>
        </p:nvSpPr>
        <p:spPr bwMode="auto">
          <a:xfrm>
            <a:off x="5278315" y="6361441"/>
            <a:ext cx="1090246" cy="4239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1400" dirty="0">
                <a:latin typeface="Calibri" pitchFamily="34" charset="0"/>
              </a:rPr>
              <a:t>電池</a:t>
            </a:r>
          </a:p>
        </p:txBody>
      </p:sp>
      <p:sp>
        <p:nvSpPr>
          <p:cNvPr id="126" name="円/楕円 125"/>
          <p:cNvSpPr/>
          <p:nvPr/>
        </p:nvSpPr>
        <p:spPr bwMode="auto">
          <a:xfrm>
            <a:off x="2419350" y="5769889"/>
            <a:ext cx="1471246" cy="4667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</a:rPr>
              <a:t>地熱</a:t>
            </a:r>
            <a:endParaRPr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28" name="円/楕円 127"/>
          <p:cNvSpPr/>
          <p:nvPr/>
        </p:nvSpPr>
        <p:spPr bwMode="auto">
          <a:xfrm>
            <a:off x="2413909" y="6329373"/>
            <a:ext cx="1440000" cy="46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chemeClr val="tx1"/>
                </a:solidFill>
              </a:rPr>
              <a:t>その他</a:t>
            </a:r>
          </a:p>
        </p:txBody>
      </p:sp>
      <p:sp>
        <p:nvSpPr>
          <p:cNvPr id="4150" name="角丸四角形 139"/>
          <p:cNvSpPr>
            <a:spLocks noChangeArrowheads="1"/>
          </p:cNvSpPr>
          <p:nvPr/>
        </p:nvSpPr>
        <p:spPr bwMode="auto">
          <a:xfrm>
            <a:off x="7069016" y="3068960"/>
            <a:ext cx="1913792" cy="267046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t"/>
          <a:lstStyle/>
          <a:p>
            <a:r>
              <a:rPr lang="ja-JP" altLang="en-US" sz="1400" dirty="0" smtClean="0">
                <a:latin typeface="Calibri" pitchFamily="34" charset="0"/>
              </a:rPr>
              <a:t>　電灯</a:t>
            </a:r>
            <a:endParaRPr lang="en-US" altLang="ja-JP" sz="1400" dirty="0" smtClean="0">
              <a:latin typeface="Calibri" pitchFamily="34" charset="0"/>
            </a:endParaRPr>
          </a:p>
          <a:p>
            <a:endParaRPr lang="en-US" altLang="ja-JP" sz="14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ja-JP" altLang="en-US" sz="1400" b="1" dirty="0" smtClean="0">
                <a:solidFill>
                  <a:srgbClr val="FF0000"/>
                </a:solidFill>
                <a:latin typeface="Calibri" pitchFamily="34" charset="0"/>
              </a:rPr>
              <a:t>　洗濯機</a:t>
            </a:r>
            <a:endParaRPr lang="en-US" altLang="ja-JP" sz="1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altLang="ja-JP" sz="14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ja-JP" altLang="en-US" sz="1400" b="1" dirty="0" smtClean="0">
                <a:solidFill>
                  <a:srgbClr val="FF0000"/>
                </a:solidFill>
                <a:latin typeface="Calibri" pitchFamily="34" charset="0"/>
              </a:rPr>
              <a:t>　炊飯器</a:t>
            </a:r>
            <a:endParaRPr lang="en-US" altLang="ja-JP" sz="1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altLang="ja-JP" sz="1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ja-JP" altLang="en-US" sz="1400" b="1" smtClean="0">
                <a:solidFill>
                  <a:srgbClr val="FF0000"/>
                </a:solidFill>
                <a:latin typeface="Calibri" pitchFamily="34" charset="0"/>
              </a:rPr>
              <a:t>　ステレオ</a:t>
            </a:r>
            <a:r>
              <a:rPr lang="ja-JP" altLang="en-US" sz="1400" b="1" dirty="0" smtClean="0">
                <a:solidFill>
                  <a:srgbClr val="FF0000"/>
                </a:solidFill>
                <a:latin typeface="Calibri" pitchFamily="34" charset="0"/>
              </a:rPr>
              <a:t>　など</a:t>
            </a:r>
            <a:endParaRPr lang="en-US" altLang="ja-JP" sz="14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51" name="角丸四角形 140"/>
          <p:cNvSpPr>
            <a:spLocks noChangeArrowheads="1"/>
          </p:cNvSpPr>
          <p:nvPr/>
        </p:nvSpPr>
        <p:spPr bwMode="auto">
          <a:xfrm>
            <a:off x="7069016" y="6012495"/>
            <a:ext cx="1913792" cy="531861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1400" dirty="0">
                <a:latin typeface="Calibri" pitchFamily="34" charset="0"/>
              </a:rPr>
              <a:t>温泉</a:t>
            </a:r>
          </a:p>
        </p:txBody>
      </p:sp>
      <p:cxnSp>
        <p:nvCxnSpPr>
          <p:cNvPr id="155" name="直線矢印コネクタ 154"/>
          <p:cNvCxnSpPr/>
          <p:nvPr/>
        </p:nvCxnSpPr>
        <p:spPr bwMode="auto">
          <a:xfrm>
            <a:off x="4132385" y="3146425"/>
            <a:ext cx="1125415" cy="2635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矢印コネクタ 168"/>
          <p:cNvCxnSpPr>
            <a:stCxn id="126" idx="6"/>
          </p:cNvCxnSpPr>
          <p:nvPr/>
        </p:nvCxnSpPr>
        <p:spPr bwMode="auto">
          <a:xfrm flipV="1">
            <a:off x="3890597" y="5790527"/>
            <a:ext cx="1381857" cy="2127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矢印コネクタ 173"/>
          <p:cNvCxnSpPr/>
          <p:nvPr/>
        </p:nvCxnSpPr>
        <p:spPr bwMode="auto">
          <a:xfrm>
            <a:off x="6362700" y="4071938"/>
            <a:ext cx="7063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75"/>
          <p:cNvCxnSpPr/>
          <p:nvPr/>
        </p:nvCxnSpPr>
        <p:spPr bwMode="auto">
          <a:xfrm flipV="1">
            <a:off x="6364166" y="4711700"/>
            <a:ext cx="7048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矢印コネクタ 177"/>
          <p:cNvCxnSpPr/>
          <p:nvPr/>
        </p:nvCxnSpPr>
        <p:spPr bwMode="auto">
          <a:xfrm>
            <a:off x="6362700" y="5349875"/>
            <a:ext cx="7063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矢印コネクタ 179"/>
          <p:cNvCxnSpPr>
            <a:stCxn id="128" idx="6"/>
            <a:endCxn id="4142" idx="1"/>
          </p:cNvCxnSpPr>
          <p:nvPr/>
        </p:nvCxnSpPr>
        <p:spPr bwMode="auto">
          <a:xfrm>
            <a:off x="3853909" y="6563373"/>
            <a:ext cx="1424406" cy="100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円/楕円 67"/>
          <p:cNvSpPr/>
          <p:nvPr/>
        </p:nvSpPr>
        <p:spPr bwMode="auto">
          <a:xfrm>
            <a:off x="3117109" y="2780282"/>
            <a:ext cx="1215449" cy="573076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n w="3175">
                  <a:solidFill>
                    <a:schemeClr val="tx1"/>
                  </a:solidFill>
                </a:ln>
              </a:rPr>
              <a:t>火力</a:t>
            </a:r>
            <a:endParaRPr lang="ja-JP" altLang="en-US" sz="16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0" name="テキスト ボックス 59"/>
          <p:cNvSpPr txBox="1"/>
          <p:nvPr/>
        </p:nvSpPr>
        <p:spPr bwMode="auto">
          <a:xfrm>
            <a:off x="611561" y="6472238"/>
            <a:ext cx="163634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lt"/>
                <a:ea typeface="+mn-ea"/>
              </a:rPr>
              <a:t>（図　吉田秀雄・</a:t>
            </a:r>
            <a:r>
              <a:rPr lang="ja-JP" altLang="en-US" sz="1050" dirty="0" err="1">
                <a:latin typeface="+mn-lt"/>
                <a:ea typeface="+mn-ea"/>
              </a:rPr>
              <a:t>ちえ</a:t>
            </a:r>
            <a:r>
              <a:rPr lang="ja-JP" altLang="en-US" sz="1050" dirty="0">
                <a:latin typeface="+mn-lt"/>
                <a:ea typeface="+mn-ea"/>
              </a:rPr>
              <a:t>子）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55466" y="914400"/>
            <a:ext cx="400110" cy="833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 algn="ctr">
              <a:defRPr/>
            </a:pPr>
            <a:r>
              <a:rPr lang="ja-JP" altLang="en-US" sz="1400" b="1" dirty="0" smtClean="0">
                <a:solidFill>
                  <a:srgbClr val="FF0000"/>
                </a:solidFill>
              </a:rPr>
              <a:t>化石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4132" name="テキスト ボックス 70"/>
          <p:cNvSpPr txBox="1">
            <a:spLocks noChangeArrowheads="1"/>
          </p:cNvSpPr>
          <p:nvPr/>
        </p:nvSpPr>
        <p:spPr bwMode="auto">
          <a:xfrm>
            <a:off x="340528" y="1751013"/>
            <a:ext cx="40011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ja-JP" altLang="en-US" sz="1400" b="1" dirty="0"/>
              <a:t>エネルギー</a:t>
            </a:r>
          </a:p>
        </p:txBody>
      </p:sp>
      <p:sp>
        <p:nvSpPr>
          <p:cNvPr id="4133" name="テキスト ボックス 72"/>
          <p:cNvSpPr txBox="1">
            <a:spLocks noChangeArrowheads="1"/>
          </p:cNvSpPr>
          <p:nvPr/>
        </p:nvSpPr>
        <p:spPr bwMode="auto">
          <a:xfrm>
            <a:off x="337678" y="2901949"/>
            <a:ext cx="40011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ja-JP" altLang="en-US" sz="1400" b="1" dirty="0"/>
              <a:t>原子力エネルギー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25256" y="4567274"/>
            <a:ext cx="400110" cy="801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 algn="ctr">
              <a:defRPr/>
            </a:pPr>
            <a:r>
              <a:rPr lang="ja-JP" altLang="en-US" sz="1400" b="1" dirty="0" smtClean="0">
                <a:solidFill>
                  <a:srgbClr val="FF0000"/>
                </a:solidFill>
              </a:rPr>
              <a:t>自然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4135" name="テキスト ボックス 74"/>
          <p:cNvSpPr txBox="1">
            <a:spLocks noChangeArrowheads="1"/>
          </p:cNvSpPr>
          <p:nvPr/>
        </p:nvSpPr>
        <p:spPr bwMode="auto">
          <a:xfrm>
            <a:off x="326962" y="5349875"/>
            <a:ext cx="40011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ja-JP" altLang="en-US" sz="1400" b="1" dirty="0"/>
              <a:t>エネルギー</a:t>
            </a:r>
          </a:p>
        </p:txBody>
      </p:sp>
      <p:sp>
        <p:nvSpPr>
          <p:cNvPr id="4140" name="テキスト ボックス 95"/>
          <p:cNvSpPr txBox="1">
            <a:spLocks noChangeArrowheads="1"/>
          </p:cNvSpPr>
          <p:nvPr/>
        </p:nvSpPr>
        <p:spPr bwMode="auto">
          <a:xfrm>
            <a:off x="0" y="82551"/>
            <a:ext cx="14140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HGS創英角ﾎﾟｯﾌﾟ体" pitchFamily="50" charset="-128"/>
                <a:ea typeface="HGS創英角ﾎﾟｯﾌﾟ体" pitchFamily="50" charset="-128"/>
              </a:rPr>
              <a:t>ワークシート１</a:t>
            </a:r>
          </a:p>
        </p:txBody>
      </p:sp>
      <p:cxnSp>
        <p:nvCxnSpPr>
          <p:cNvPr id="71" name="直線矢印コネクタ 70"/>
          <p:cNvCxnSpPr/>
          <p:nvPr/>
        </p:nvCxnSpPr>
        <p:spPr>
          <a:xfrm>
            <a:off x="3131840" y="2132856"/>
            <a:ext cx="36004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円/楕円 64"/>
          <p:cNvSpPr/>
          <p:nvPr/>
        </p:nvSpPr>
        <p:spPr bwMode="auto">
          <a:xfrm>
            <a:off x="2399141" y="4095623"/>
            <a:ext cx="1471246" cy="4683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rgbClr val="FF0000"/>
                </a:solidFill>
              </a:rPr>
              <a:t>太陽光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66" name="円/楕円 65"/>
          <p:cNvSpPr/>
          <p:nvPr/>
        </p:nvSpPr>
        <p:spPr bwMode="auto">
          <a:xfrm>
            <a:off x="2407882" y="4651722"/>
            <a:ext cx="1471246" cy="4667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rgbClr val="FF0000"/>
                </a:solidFill>
              </a:rPr>
              <a:t>風力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67" name="円/楕円 66"/>
          <p:cNvSpPr/>
          <p:nvPr/>
        </p:nvSpPr>
        <p:spPr bwMode="auto">
          <a:xfrm>
            <a:off x="2419350" y="5200651"/>
            <a:ext cx="1471246" cy="46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</a:rPr>
              <a:t>小水力</a:t>
            </a:r>
            <a:endParaRPr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70" name="円/楕円 69"/>
          <p:cNvSpPr/>
          <p:nvPr/>
        </p:nvSpPr>
        <p:spPr bwMode="auto">
          <a:xfrm>
            <a:off x="2390373" y="3385114"/>
            <a:ext cx="1471246" cy="4667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rgbClr val="FF0000"/>
                </a:solidFill>
              </a:rPr>
              <a:t>原子力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72" name="直線矢印コネクタ 71"/>
          <p:cNvCxnSpPr>
            <a:stCxn id="70" idx="6"/>
          </p:cNvCxnSpPr>
          <p:nvPr/>
        </p:nvCxnSpPr>
        <p:spPr bwMode="auto">
          <a:xfrm>
            <a:off x="3861619" y="3618477"/>
            <a:ext cx="1415562" cy="142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>
            <a:stCxn id="65" idx="6"/>
          </p:cNvCxnSpPr>
          <p:nvPr/>
        </p:nvCxnSpPr>
        <p:spPr bwMode="auto">
          <a:xfrm>
            <a:off x="3870387" y="4329780"/>
            <a:ext cx="1412301" cy="7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>
            <a:stCxn id="66" idx="6"/>
          </p:cNvCxnSpPr>
          <p:nvPr/>
        </p:nvCxnSpPr>
        <p:spPr bwMode="auto">
          <a:xfrm>
            <a:off x="3879128" y="4885085"/>
            <a:ext cx="1393326" cy="156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>
            <a:stCxn id="67" idx="6"/>
          </p:cNvCxnSpPr>
          <p:nvPr/>
        </p:nvCxnSpPr>
        <p:spPr bwMode="auto">
          <a:xfrm>
            <a:off x="3890596" y="5434651"/>
            <a:ext cx="1381858" cy="342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65</Words>
  <Application>Microsoft Office PowerPoint</Application>
  <PresentationFormat>画面に合わせる (4:3)</PresentationFormat>
  <Paragraphs>44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HGS創英角ﾎﾟｯﾌﾟ体</vt:lpstr>
      <vt:lpstr>ＭＳ Ｐゴシック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ozzio User</dc:creator>
  <cp:lastModifiedBy>萩原 瑞恵</cp:lastModifiedBy>
  <cp:revision>108</cp:revision>
  <dcterms:created xsi:type="dcterms:W3CDTF">2013-12-29T04:00:27Z</dcterms:created>
  <dcterms:modified xsi:type="dcterms:W3CDTF">2020-06-25T07:34:31Z</dcterms:modified>
</cp:coreProperties>
</file>