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282" r:id="rId4"/>
    <p:sldId id="283" r:id="rId5"/>
    <p:sldId id="284" r:id="rId6"/>
    <p:sldId id="285" r:id="rId7"/>
    <p:sldId id="286" r:id="rId8"/>
    <p:sldId id="315" r:id="rId9"/>
    <p:sldId id="287" r:id="rId10"/>
    <p:sldId id="288" r:id="rId11"/>
    <p:sldId id="289" r:id="rId12"/>
    <p:sldId id="290" r:id="rId13"/>
    <p:sldId id="340" r:id="rId14"/>
    <p:sldId id="342" r:id="rId15"/>
    <p:sldId id="341" r:id="rId16"/>
    <p:sldId id="343" r:id="rId17"/>
    <p:sldId id="258" r:id="rId18"/>
    <p:sldId id="292" r:id="rId19"/>
    <p:sldId id="293" r:id="rId20"/>
    <p:sldId id="339" r:id="rId21"/>
    <p:sldId id="347" r:id="rId22"/>
    <p:sldId id="351" r:id="rId23"/>
    <p:sldId id="314" r:id="rId24"/>
    <p:sldId id="322" r:id="rId25"/>
    <p:sldId id="323" r:id="rId26"/>
    <p:sldId id="326" r:id="rId27"/>
    <p:sldId id="344" r:id="rId28"/>
    <p:sldId id="297" r:id="rId29"/>
    <p:sldId id="268" r:id="rId30"/>
    <p:sldId id="271" r:id="rId31"/>
    <p:sldId id="272" r:id="rId32"/>
    <p:sldId id="274" r:id="rId33"/>
    <p:sldId id="349" r:id="rId34"/>
    <p:sldId id="321" r:id="rId35"/>
    <p:sldId id="350" r:id="rId36"/>
    <p:sldId id="319" r:id="rId37"/>
    <p:sldId id="317" r:id="rId38"/>
    <p:sldId id="298" r:id="rId39"/>
    <p:sldId id="348" r:id="rId40"/>
    <p:sldId id="277" r:id="rId41"/>
    <p:sldId id="299" r:id="rId42"/>
    <p:sldId id="300" r:id="rId43"/>
    <p:sldId id="301" r:id="rId44"/>
    <p:sldId id="302" r:id="rId45"/>
    <p:sldId id="320" r:id="rId46"/>
    <p:sldId id="304" r:id="rId47"/>
    <p:sldId id="305" r:id="rId48"/>
    <p:sldId id="306" r:id="rId49"/>
    <p:sldId id="307" r:id="rId50"/>
    <p:sldId id="352" r:id="rId51"/>
    <p:sldId id="280" r:id="rId52"/>
    <p:sldId id="316" r:id="rId53"/>
    <p:sldId id="308" r:id="rId54"/>
    <p:sldId id="309" r:id="rId55"/>
    <p:sldId id="338" r:id="rId56"/>
    <p:sldId id="337" r:id="rId57"/>
    <p:sldId id="336" r:id="rId58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18" autoAdjust="0"/>
  </p:normalViewPr>
  <p:slideViewPr>
    <p:cSldViewPr>
      <p:cViewPr varScale="1">
        <p:scale>
          <a:sx n="66" d="100"/>
          <a:sy n="66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652" y="-10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dirty="0" smtClean="0"/>
              <a:t>緑地解析調査・コガネムシ・カミキリムシなど</a:t>
            </a:r>
            <a:endParaRPr lang="ja-JP" altLang="en-US" dirty="0"/>
          </a:p>
        </c:rich>
      </c:tx>
      <c:layout>
        <c:manualLayout>
          <c:xMode val="edge"/>
          <c:yMode val="edge"/>
          <c:x val="0.11693383845887188"/>
          <c:y val="1.964222862626141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種類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1985</c:v>
                </c:pt>
                <c:pt idx="1">
                  <c:v>1990</c:v>
                </c:pt>
                <c:pt idx="2">
                  <c:v>2000</c:v>
                </c:pt>
                <c:pt idx="3">
                  <c:v>2008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60</c:v>
                </c:pt>
                <c:pt idx="1">
                  <c:v>72</c:v>
                </c:pt>
                <c:pt idx="2">
                  <c:v>48</c:v>
                </c:pt>
                <c:pt idx="3">
                  <c:v>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55398936"/>
        <c:axId val="355399720"/>
        <c:axId val="0"/>
      </c:bar3DChart>
      <c:catAx>
        <c:axId val="35539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55399720"/>
        <c:crosses val="autoZero"/>
        <c:auto val="1"/>
        <c:lblAlgn val="ctr"/>
        <c:lblOffset val="100"/>
        <c:noMultiLvlLbl val="0"/>
      </c:catAx>
      <c:valAx>
        <c:axId val="355399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5539893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/>
          <a:lstStyle>
            <a:lvl1pPr algn="r">
              <a:defRPr sz="1300"/>
            </a:lvl1pPr>
          </a:lstStyle>
          <a:p>
            <a:r>
              <a:rPr kumimoji="1" lang="ja-JP" altLang="en-US" smtClean="0"/>
              <a:t>参考資料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 anchor="b"/>
          <a:lstStyle>
            <a:lvl1pPr algn="r">
              <a:defRPr sz="1300"/>
            </a:lvl1pPr>
          </a:lstStyle>
          <a:p>
            <a:fld id="{70DE7747-2A2E-4A0A-9C69-8061DA836F3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999497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/>
          <a:lstStyle>
            <a:lvl1pPr algn="r">
              <a:defRPr sz="1300"/>
            </a:lvl1pPr>
          </a:lstStyle>
          <a:p>
            <a:r>
              <a:rPr kumimoji="1" lang="ja-JP" altLang="en-US" smtClean="0"/>
              <a:t>参考資料</a:t>
            </a:r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8" tIns="47844" rIns="95688" bIns="47844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0" y="4721187"/>
            <a:ext cx="5445760" cy="4472702"/>
          </a:xfrm>
          <a:prstGeom prst="rect">
            <a:avLst/>
          </a:prstGeom>
        </p:spPr>
        <p:txBody>
          <a:bodyPr vert="horz" lIns="95688" tIns="47844" rIns="95688" bIns="47844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5688" tIns="47844" rIns="95688" bIns="47844" rtlCol="0" anchor="b"/>
          <a:lstStyle>
            <a:lvl1pPr algn="r">
              <a:defRPr sz="1300"/>
            </a:lvl1pPr>
          </a:lstStyle>
          <a:p>
            <a:fld id="{3B48ADE8-FBCB-488E-9F12-C17B18758C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63125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ADE8-FBCB-488E-9F12-C17B18758C8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ja-JP" altLang="en-US" smtClean="0"/>
              <a:t>参考資料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53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ADE8-FBCB-488E-9F12-C17B18758C8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ja-JP" altLang="en-US" smtClean="0"/>
              <a:t>参考資料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48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ADE8-FBCB-488E-9F12-C17B18758C89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ja-JP" altLang="en-US" smtClean="0"/>
              <a:t>参考資料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594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ADE8-FBCB-488E-9F12-C17B18758C89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ja-JP" altLang="en-US" smtClean="0"/>
              <a:t>参考資料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498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8ADE8-FBCB-488E-9F12-C17B18758C89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ja-JP" altLang="en-US" smtClean="0"/>
              <a:t>参考資料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2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051DC-9B48-4718-8B2B-4AA18176C3BA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EAB0-1822-46AB-8988-7AA897A6490A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2F47-D649-4865-A92D-0F9FB7FDD967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0460-A3BD-49F8-9C47-5829024EABC9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9B04-A65C-419C-B244-9AB87C8D225B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6408-A0A8-4505-AFB3-67791D819D63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A6938-F8B4-4D11-82EC-ED87B1E2D101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5CD1-0F5E-4AF3-8780-3C058B697EDF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1AB7-FC61-48F7-BA28-2958F5D3A07C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3EF6A-090B-4B66-8239-6B2D93C8B58B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C629-9EA4-4896-8496-BB0FC1F4BFE2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94C44-82D5-4AEB-8F4B-8CC36E3C72CC}" type="datetime1">
              <a:rPr kumimoji="1" lang="ja-JP" altLang="en-US" smtClean="0"/>
              <a:t>2017/3/8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A0C75-AC40-41BE-BD74-708D58CE779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404664"/>
            <a:ext cx="8286808" cy="194421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/>
            </a:r>
            <a:br>
              <a:rPr lang="en-US" altLang="ja-JP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</a:br>
            <a:r>
              <a:rPr lang="ja-JP" altLang="en-US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５０年後のいたばしを考えよう</a:t>
            </a:r>
            <a:r>
              <a:rPr lang="en-US" altLang="ja-JP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/>
            </a:r>
            <a:br>
              <a:rPr lang="en-US" altLang="ja-JP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</a:br>
            <a:r>
              <a:rPr lang="ja-JP" altLang="en-US" sz="2200" b="1" dirty="0" smtClean="0"/>
              <a:t>－地球といたばしの環境問題を学び、自分たちの力で改善できること－</a:t>
            </a:r>
            <a:r>
              <a:rPr lang="en-US" altLang="ja-JP" sz="2200" b="1" dirty="0" smtClean="0"/>
              <a:t/>
            </a:r>
            <a:br>
              <a:rPr lang="en-US" altLang="ja-JP" sz="2200" b="1" dirty="0" smtClean="0"/>
            </a:br>
            <a:endParaRPr kumimoji="1" lang="ja-JP" altLang="en-US" sz="2200" b="1" dirty="0"/>
          </a:p>
        </p:txBody>
      </p:sp>
      <p:sp>
        <p:nvSpPr>
          <p:cNvPr id="3" name="サブタイトル 2"/>
          <p:cNvSpPr>
            <a:spLocks noGrp="1"/>
          </p:cNvSpPr>
          <p:nvPr>
            <p:ph idx="1"/>
          </p:nvPr>
        </p:nvSpPr>
        <p:spPr>
          <a:xfrm>
            <a:off x="1331639" y="2348880"/>
            <a:ext cx="6862229" cy="338437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ja-JP" altLang="en-US" sz="9600" b="1" dirty="0" smtClean="0"/>
              <a:t>★　</a:t>
            </a:r>
            <a:r>
              <a:rPr lang="en-US" altLang="ja-JP" sz="9600" b="1" dirty="0" smtClean="0"/>
              <a:t>50</a:t>
            </a:r>
            <a:r>
              <a:rPr lang="ja-JP" altLang="en-US" sz="9600" b="1" dirty="0" smtClean="0"/>
              <a:t>～</a:t>
            </a:r>
            <a:r>
              <a:rPr lang="en-US" altLang="ja-JP" sz="8600" b="1" dirty="0" smtClean="0"/>
              <a:t>100</a:t>
            </a:r>
            <a:r>
              <a:rPr lang="ja-JP" altLang="en-US" sz="8600" b="1" dirty="0"/>
              <a:t>年前から現在まで、何が起きて</a:t>
            </a:r>
            <a:r>
              <a:rPr lang="ja-JP" altLang="en-US" sz="8600" b="1" dirty="0" smtClean="0"/>
              <a:t>きたか。</a:t>
            </a:r>
            <a:endParaRPr lang="en-US" altLang="ja-JP" sz="8600" b="1" dirty="0" smtClean="0"/>
          </a:p>
          <a:p>
            <a:pPr marL="0" indent="0">
              <a:buNone/>
            </a:pPr>
            <a:r>
              <a:rPr lang="ja-JP" altLang="en-US" sz="8600" b="1" dirty="0" smtClean="0"/>
              <a:t>　　　これから</a:t>
            </a:r>
            <a:r>
              <a:rPr lang="en-US" altLang="ja-JP" sz="8600" b="1" dirty="0" smtClean="0"/>
              <a:t>50</a:t>
            </a:r>
            <a:r>
              <a:rPr lang="ja-JP" altLang="en-US" sz="8600" b="1" dirty="0" smtClean="0"/>
              <a:t>～</a:t>
            </a:r>
            <a:r>
              <a:rPr lang="en-US" altLang="ja-JP" sz="8600" b="1" dirty="0" smtClean="0"/>
              <a:t>100</a:t>
            </a:r>
            <a:r>
              <a:rPr lang="ja-JP" altLang="en-US" sz="8600" b="1" dirty="0" smtClean="0"/>
              <a:t>年でどんなことが予想されるか。</a:t>
            </a:r>
            <a:endParaRPr lang="en-US" altLang="ja-JP" sz="8600" b="1" dirty="0"/>
          </a:p>
          <a:p>
            <a:pPr marL="0" indent="0">
              <a:buNone/>
            </a:pPr>
            <a:endParaRPr lang="en-US" altLang="ja-JP" sz="8600" b="1" dirty="0" smtClean="0"/>
          </a:p>
          <a:p>
            <a:pPr marL="0" indent="0">
              <a:buNone/>
            </a:pPr>
            <a:r>
              <a:rPr lang="ja-JP" altLang="en-US" sz="8600" b="1" dirty="0" smtClean="0"/>
              <a:t>★　地球的規模の環境問題と板橋区の環境</a:t>
            </a:r>
            <a:endParaRPr lang="en-US" altLang="ja-JP" sz="8600" b="1" dirty="0" smtClean="0"/>
          </a:p>
          <a:p>
            <a:endParaRPr lang="en-US" altLang="ja-JP" sz="8600" b="1" dirty="0" smtClean="0"/>
          </a:p>
          <a:p>
            <a:pPr marL="0" indent="0">
              <a:buNone/>
            </a:pPr>
            <a:r>
              <a:rPr lang="ja-JP" altLang="en-US" sz="8600" b="1" dirty="0" smtClean="0"/>
              <a:t>★　これから、どんなことが予想されるか。</a:t>
            </a:r>
            <a:endParaRPr lang="en-US" altLang="ja-JP" sz="8600" b="1" dirty="0" smtClean="0"/>
          </a:p>
          <a:p>
            <a:pPr marL="0" indent="0">
              <a:buNone/>
            </a:pPr>
            <a:endParaRPr lang="en-US" altLang="ja-JP" sz="8600" b="1" dirty="0" smtClean="0"/>
          </a:p>
          <a:p>
            <a:pPr marL="0" indent="0">
              <a:buNone/>
            </a:pPr>
            <a:r>
              <a:rPr lang="ja-JP" altLang="en-US" sz="8600" b="1" dirty="0" smtClean="0"/>
              <a:t>★　</a:t>
            </a:r>
            <a:r>
              <a:rPr lang="en-US" altLang="ja-JP" sz="8600" b="1" dirty="0" smtClean="0"/>
              <a:t>50</a:t>
            </a:r>
            <a:r>
              <a:rPr lang="ja-JP" altLang="en-US" sz="8600" b="1" dirty="0" smtClean="0"/>
              <a:t>年後の板橋が今より良くなっているために、</a:t>
            </a:r>
            <a:endParaRPr lang="en-US" altLang="ja-JP" sz="8600" b="1" dirty="0" smtClean="0"/>
          </a:p>
          <a:p>
            <a:pPr marL="0" indent="0">
              <a:buNone/>
            </a:pPr>
            <a:r>
              <a:rPr lang="ja-JP" altLang="en-US" sz="8600" b="1" dirty="0"/>
              <a:t>　</a:t>
            </a:r>
            <a:r>
              <a:rPr lang="ja-JP" altLang="en-US" sz="8600" b="1" dirty="0" smtClean="0"/>
              <a:t>　自分たちにできることを考える</a:t>
            </a:r>
            <a:endParaRPr lang="en-US" altLang="ja-JP" sz="8600" b="1" dirty="0" smtClean="0"/>
          </a:p>
          <a:p>
            <a:pPr marL="0" indent="0">
              <a:buNone/>
            </a:pPr>
            <a:endParaRPr lang="en-US" altLang="ja-JP" sz="8600" b="1" dirty="0"/>
          </a:p>
          <a:p>
            <a:pPr marL="0" indent="0">
              <a:buNone/>
            </a:pPr>
            <a:r>
              <a:rPr lang="ja-JP" altLang="en-US" sz="8600" b="1" dirty="0" smtClean="0"/>
              <a:t>　　　　　　　　　　　　</a:t>
            </a:r>
            <a:endParaRPr lang="en-US" altLang="ja-JP" sz="8600" b="1" dirty="0" smtClean="0"/>
          </a:p>
          <a:p>
            <a:pPr>
              <a:buNone/>
            </a:pPr>
            <a:endParaRPr kumimoji="1" lang="en-US" altLang="ja-JP" sz="8600" b="1" dirty="0" smtClean="0"/>
          </a:p>
          <a:p>
            <a:pPr>
              <a:buNone/>
            </a:pPr>
            <a:endParaRPr lang="en-US" altLang="ja-JP" sz="2400" b="1" dirty="0"/>
          </a:p>
          <a:p>
            <a:pPr>
              <a:buNone/>
            </a:pPr>
            <a:r>
              <a:rPr kumimoji="1" lang="ja-JP" altLang="en-US" sz="2400" b="1" dirty="0" smtClean="0"/>
              <a:t>　　　　　　　　　　　　　　　　　　　　　　　　　　　　　　　　　　　　　　　　　　　　　　　　　　　　　　　　　　　</a:t>
            </a:r>
            <a:endParaRPr kumimoji="1" lang="en-US" altLang="ja-JP" sz="2400" b="1" dirty="0" smtClean="0"/>
          </a:p>
          <a:p>
            <a:pPr>
              <a:buNone/>
            </a:pPr>
            <a:endParaRPr lang="en-US" altLang="ja-JP" sz="2400" b="1" dirty="0"/>
          </a:p>
          <a:p>
            <a:pPr>
              <a:buNone/>
            </a:pPr>
            <a:endParaRPr kumimoji="1" lang="en-US" altLang="ja-JP" sz="2400" b="1" dirty="0" smtClean="0"/>
          </a:p>
          <a:p>
            <a:pPr>
              <a:buNone/>
            </a:pPr>
            <a:r>
              <a:rPr kumimoji="1" lang="ja-JP" altLang="en-US" sz="2400" b="1" dirty="0" smtClean="0"/>
              <a:t>　</a:t>
            </a:r>
            <a:r>
              <a:rPr kumimoji="1" lang="ja-JP" altLang="en-US" sz="24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</a:t>
            </a:r>
            <a:endParaRPr kumimoji="1" lang="ja-JP" altLang="en-US" sz="2400" b="1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北極の氷の面積が～～</a:t>
            </a:r>
            <a:endParaRPr kumimoji="1" lang="ja-JP" altLang="en-US" dirty="0"/>
          </a:p>
        </p:txBody>
      </p:sp>
      <p:pic>
        <p:nvPicPr>
          <p:cNvPr id="4" name="コンテンツ プレースホルダ 3" descr="資料７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19"/>
          <a:stretch/>
        </p:blipFill>
        <p:spPr>
          <a:xfrm>
            <a:off x="1619673" y="908720"/>
            <a:ext cx="5952826" cy="5832648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２１世紀終わりのころの北極</a:t>
            </a:r>
            <a:endParaRPr kumimoji="1" lang="ja-JP" altLang="en-US" dirty="0"/>
          </a:p>
        </p:txBody>
      </p:sp>
      <p:pic>
        <p:nvPicPr>
          <p:cNvPr id="6" name="コンテンツ プレースホルダ 5" descr="８資料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3" y="1052736"/>
            <a:ext cx="6753213" cy="5680070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kumimoji="1" lang="ja-JP" altLang="en-US" sz="4000" dirty="0" smtClean="0"/>
              <a:t>これまでの東京の</a:t>
            </a:r>
            <a:r>
              <a:rPr lang="ja-JP" altLang="en-US" sz="4000" dirty="0" smtClean="0"/>
              <a:t>２０年の</a:t>
            </a:r>
            <a:r>
              <a:rPr kumimoji="1" lang="ja-JP" altLang="en-US" sz="4000" dirty="0" smtClean="0"/>
              <a:t>温度変化</a:t>
            </a:r>
            <a:r>
              <a:rPr kumimoji="1" lang="ja-JP" altLang="en-US" dirty="0" err="1" smtClean="0"/>
              <a:t>ー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1800" dirty="0" smtClean="0"/>
              <a:t>環境省ＨＰ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200" b="1" dirty="0" smtClean="0"/>
              <a:t>約</a:t>
            </a:r>
            <a:r>
              <a:rPr lang="ja-JP" altLang="en-US" sz="2200" b="1" dirty="0" smtClean="0"/>
              <a:t>２０年間～関東地方における３０度を超えた延べ時間数の広がり</a:t>
            </a:r>
            <a:r>
              <a:rPr lang="en-US" altLang="ja-JP" sz="2200" b="1" dirty="0" smtClean="0"/>
              <a:t/>
            </a:r>
            <a:br>
              <a:rPr lang="en-US" altLang="ja-JP" sz="2200" b="1" dirty="0" smtClean="0"/>
            </a:br>
            <a:r>
              <a:rPr lang="en-US" altLang="ja-JP" sz="2200" b="1" dirty="0"/>
              <a:t/>
            </a:r>
            <a:br>
              <a:rPr lang="en-US" altLang="ja-JP" sz="2200" b="1" dirty="0"/>
            </a:b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endParaRPr kumimoji="1" lang="ja-JP" altLang="en-US" sz="2400" dirty="0"/>
          </a:p>
        </p:txBody>
      </p:sp>
      <p:pic>
        <p:nvPicPr>
          <p:cNvPr id="4" name="コンテンツ プレースホルダ 3" descr="ヒートアイランド現象図　環境省.gif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00" r="9034"/>
          <a:stretch/>
        </p:blipFill>
        <p:spPr>
          <a:xfrm>
            <a:off x="323528" y="1988840"/>
            <a:ext cx="8579296" cy="4667137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日本の真夏日の日数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3" y="1196752"/>
            <a:ext cx="5328593" cy="5328593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139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暑くなる東京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1600" dirty="0" smtClean="0"/>
              <a:t>東京都</a:t>
            </a:r>
            <a:r>
              <a:rPr lang="ja-JP" altLang="en-US" sz="1600" dirty="0"/>
              <a:t>環境局</a:t>
            </a:r>
            <a:endParaRPr kumimoji="1" lang="ja-JP" altLang="en-US" sz="1600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63"/>
          <a:stretch/>
        </p:blipFill>
        <p:spPr>
          <a:xfrm>
            <a:off x="817240" y="1331209"/>
            <a:ext cx="7571184" cy="5410159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17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暑くなる東京</a:t>
            </a:r>
            <a:r>
              <a:rPr lang="ja-JP" altLang="en-US" dirty="0" err="1"/>
              <a:t>ー</a:t>
            </a:r>
            <a:r>
              <a:rPr kumimoji="1" lang="ja-JP" altLang="en-US" dirty="0" smtClean="0"/>
              <a:t>熱中症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1600" dirty="0" smtClean="0"/>
              <a:t>東京都環境局</a:t>
            </a:r>
            <a:endParaRPr kumimoji="1" lang="ja-JP" altLang="en-US" sz="1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67"/>
          <a:stretch/>
        </p:blipFill>
        <p:spPr>
          <a:xfrm>
            <a:off x="1043608" y="1417638"/>
            <a:ext cx="7368592" cy="525172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97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/>
              <a:t>暑くなる東京</a:t>
            </a:r>
            <a:endParaRPr kumimoji="1" lang="ja-JP" altLang="en-US" sz="40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41" y="1125652"/>
            <a:ext cx="8020200" cy="5543707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26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東京</a:t>
            </a:r>
            <a:r>
              <a:rPr kumimoji="1" lang="ja-JP" altLang="en-US" dirty="0" err="1" smtClean="0"/>
              <a:t>ー</a:t>
            </a:r>
            <a:r>
              <a:rPr lang="ja-JP" altLang="en-US" dirty="0" smtClean="0"/>
              <a:t>８</a:t>
            </a:r>
            <a:r>
              <a:rPr lang="ja-JP" altLang="en-US" dirty="0"/>
              <a:t>０</a:t>
            </a:r>
            <a:r>
              <a:rPr kumimoji="1" lang="ja-JP" altLang="en-US" dirty="0" smtClean="0"/>
              <a:t>年の温度変化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3100" dirty="0" smtClean="0"/>
              <a:t>このまま</a:t>
            </a:r>
            <a:r>
              <a:rPr lang="ja-JP" altLang="en-US" sz="3100" dirty="0"/>
              <a:t>上</a:t>
            </a:r>
            <a:r>
              <a:rPr lang="ja-JP" altLang="en-US" sz="3100" dirty="0" smtClean="0"/>
              <a:t>がると１万年後、ありえない</a:t>
            </a:r>
            <a:r>
              <a:rPr lang="en-US" altLang="ja-JP" sz="3100" dirty="0" smtClean="0"/>
              <a:t/>
            </a:r>
            <a:br>
              <a:rPr lang="en-US" altLang="ja-JP" sz="3100" dirty="0" smtClean="0"/>
            </a:br>
            <a:r>
              <a:rPr lang="en-US" altLang="ja-JP" sz="3100" dirty="0" smtClean="0"/>
              <a:t>1.5℃×100</a:t>
            </a:r>
            <a:r>
              <a:rPr lang="ja-JP" altLang="en-US" sz="3100" dirty="0" smtClean="0"/>
              <a:t>倍？　</a:t>
            </a:r>
            <a:r>
              <a:rPr lang="en-US" altLang="ja-JP" sz="3100" dirty="0" smtClean="0"/>
              <a:t>3.5℃×100</a:t>
            </a:r>
            <a:r>
              <a:rPr lang="ja-JP" altLang="en-US" sz="3100" dirty="0" smtClean="0"/>
              <a:t>倍？</a:t>
            </a:r>
            <a:endParaRPr kumimoji="1" lang="ja-JP" altLang="en-US" sz="3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99592" y="2238348"/>
            <a:ext cx="7776864" cy="428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　　板橋区の４０年間の気象変化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1800" dirty="0" smtClean="0"/>
              <a:t>板橋区地球温暖化防止地域推進計画</a:t>
            </a:r>
            <a:endParaRPr kumimoji="1" lang="ja-JP" altLang="en-US" sz="1800" dirty="0"/>
          </a:p>
        </p:txBody>
      </p:sp>
      <p:pic>
        <p:nvPicPr>
          <p:cNvPr id="7" name="コンテンツ プレースホルダ 6" descr="img010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40" b="5334"/>
          <a:stretch/>
        </p:blipFill>
        <p:spPr>
          <a:xfrm>
            <a:off x="1259632" y="1412776"/>
            <a:ext cx="6768751" cy="5112568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67932"/>
          </a:xfrm>
        </p:spPr>
        <p:txBody>
          <a:bodyPr>
            <a:noAutofit/>
          </a:bodyPr>
          <a:lstStyle/>
          <a:p>
            <a:r>
              <a:rPr kumimoji="1" lang="ja-JP" altLang="en-US" sz="3600" b="1" dirty="0" smtClean="0"/>
              <a:t>板橋区はどのくらいＣＯ</a:t>
            </a:r>
            <a:r>
              <a:rPr kumimoji="1" lang="ja-JP" altLang="en-US" sz="3600" b="1" baseline="-25000" dirty="0" smtClean="0"/>
              <a:t>２</a:t>
            </a:r>
            <a:r>
              <a:rPr kumimoji="1" lang="ja-JP" altLang="en-US" sz="3600" b="1" dirty="0" smtClean="0"/>
              <a:t>を出しているの</a:t>
            </a:r>
            <a:r>
              <a:rPr kumimoji="1" lang="en-US" altLang="ja-JP" sz="3600" b="1" dirty="0" smtClean="0"/>
              <a:t/>
            </a:r>
            <a:br>
              <a:rPr kumimoji="1" lang="en-US" altLang="ja-JP" sz="3600" b="1" dirty="0" smtClean="0"/>
            </a:br>
            <a:r>
              <a:rPr kumimoji="1" lang="ja-JP" altLang="en-US" sz="1600" dirty="0" smtClean="0"/>
              <a:t>板橋区地球温暖化対策実行計画（区域施策編、概要版より）～２５年３月</a:t>
            </a:r>
            <a:endParaRPr kumimoji="1" lang="ja-JP" altLang="en-US" sz="1600" dirty="0"/>
          </a:p>
        </p:txBody>
      </p:sp>
      <p:pic>
        <p:nvPicPr>
          <p:cNvPr id="6" name="コンテンツ プレースホルダ 5" descr="img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53359"/>
            <a:ext cx="8229600" cy="4419645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kumimoji="1" lang="ja-JP" altLang="en-US" sz="3600" dirty="0" smtClean="0"/>
              <a:t>大きくまとめる</a:t>
            </a:r>
            <a:r>
              <a:rPr lang="ja-JP" altLang="en-US" sz="3600" dirty="0" smtClean="0"/>
              <a:t>と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dirty="0" smtClean="0"/>
              <a:t>みんな</a:t>
            </a:r>
            <a:r>
              <a:rPr lang="ja-JP" altLang="en-US" dirty="0"/>
              <a:t>の板橋も地球です。</a:t>
            </a:r>
            <a:r>
              <a:rPr lang="en-US" altLang="ja-JP" dirty="0"/>
              <a:t/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28800"/>
            <a:ext cx="8686800" cy="5040560"/>
          </a:xfrm>
        </p:spPr>
        <p:txBody>
          <a:bodyPr>
            <a:normAutofit fontScale="85000" lnSpcReduction="20000"/>
          </a:bodyPr>
          <a:lstStyle/>
          <a:p>
            <a:r>
              <a:rPr kumimoji="1"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地球・板橋の環境問題</a:t>
            </a:r>
            <a:r>
              <a:rPr kumimoji="1" lang="ja-JP" altLang="en-US" sz="3800" b="1" dirty="0" err="1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ー</a:t>
            </a:r>
            <a:r>
              <a:rPr kumimoji="1"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地球・板橋温暖化</a:t>
            </a:r>
            <a:endParaRPr kumimoji="1"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>
              <a:buNone/>
            </a:pPr>
            <a:r>
              <a:rPr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　　　　　　　　　　　　　　　　エネルギー問題</a:t>
            </a:r>
            <a:endParaRPr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>
              <a:buNone/>
            </a:pPr>
            <a:r>
              <a:rPr kumimoji="1"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　　　　　　　　　　　水汚染・大気汚染・土壌汚染</a:t>
            </a:r>
            <a:endParaRPr kumimoji="1"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r>
              <a:rPr kumimoji="1"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板橋の生物多様性　</a:t>
            </a:r>
            <a:r>
              <a:rPr kumimoji="1" lang="ja-JP" altLang="en-US" sz="3800" b="1" dirty="0" err="1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ー</a:t>
            </a:r>
            <a:r>
              <a:rPr kumimoji="1"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自然分野（緑・生きもの）</a:t>
            </a:r>
            <a:endParaRPr kumimoji="1"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endParaRPr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r>
              <a:rPr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板橋の循環型</a:t>
            </a:r>
            <a:r>
              <a:rPr lang="ja-JP" altLang="en-US" sz="3800" b="1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社会の</a:t>
            </a:r>
            <a:r>
              <a:rPr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問題</a:t>
            </a:r>
            <a:r>
              <a:rPr lang="ja-JP" altLang="en-US" sz="3800" b="1" dirty="0" err="1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ー</a:t>
            </a:r>
            <a:endParaRPr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indent="0">
              <a:buNone/>
            </a:pPr>
            <a:r>
              <a:rPr lang="ja-JP" altLang="en-US" sz="3800" b="1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</a:t>
            </a:r>
            <a:r>
              <a:rPr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　　　　　　　　　　　　　資源循環・ゴミ問題</a:t>
            </a:r>
            <a:endParaRPr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>
              <a:buNone/>
            </a:pPr>
            <a:r>
              <a:rPr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　　　　　　　　　　　　　　　エネルギー問題</a:t>
            </a:r>
            <a:endParaRPr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endParaRPr lang="en-US" altLang="ja-JP" sz="3800" b="1" dirty="0" smtClean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r>
              <a:rPr kumimoji="1" lang="ja-JP" altLang="en-US" sz="3800" b="1" dirty="0" smtClean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（健康・安全の問題は別の機会に）</a:t>
            </a:r>
            <a:endParaRPr kumimoji="1" lang="ja-JP" altLang="en-US" sz="3800" b="1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板橋区の部門別ＣＯ</a:t>
            </a:r>
            <a:r>
              <a:rPr kumimoji="1" lang="ja-JP" altLang="en-US" sz="3200" baseline="-25000" dirty="0" smtClean="0"/>
              <a:t>２</a:t>
            </a:r>
            <a:r>
              <a:rPr kumimoji="1" lang="ja-JP" altLang="en-US" sz="3200" dirty="0" smtClean="0"/>
              <a:t>排出量の伸び率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lang="ja-JP" altLang="en-US" sz="1600" dirty="0" smtClean="0"/>
              <a:t>板橋区環境白書　概要版　平成</a:t>
            </a:r>
            <a:r>
              <a:rPr lang="en-US" altLang="ja-JP" sz="1600" dirty="0" smtClean="0"/>
              <a:t>27</a:t>
            </a:r>
            <a:r>
              <a:rPr lang="ja-JP" altLang="en-US" sz="1600" dirty="0" smtClean="0"/>
              <a:t>年度</a:t>
            </a:r>
            <a:endParaRPr kumimoji="1" lang="ja-JP" altLang="en-US" sz="1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3" t="15263" r="5971" b="1741"/>
          <a:stretch/>
        </p:blipFill>
        <p:spPr>
          <a:xfrm>
            <a:off x="971600" y="1340768"/>
            <a:ext cx="7344816" cy="5328592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69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035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sz="3600" dirty="0" smtClean="0"/>
              <a:t>板橋区</a:t>
            </a:r>
            <a:r>
              <a:rPr lang="ja-JP" altLang="en-US" sz="3600" dirty="0"/>
              <a:t>はどれくらいＣＯ</a:t>
            </a:r>
            <a:r>
              <a:rPr lang="ja-JP" altLang="en-US" sz="3600" baseline="-25000" dirty="0"/>
              <a:t>２</a:t>
            </a:r>
            <a:r>
              <a:rPr lang="ja-JP" altLang="en-US" sz="3600" dirty="0"/>
              <a:t>を出しているの？</a:t>
            </a:r>
            <a:r>
              <a:rPr lang="ja-JP" altLang="en-US" dirty="0"/>
              <a:t/>
            </a:r>
            <a:br>
              <a:rPr lang="ja-JP" altLang="en-US" dirty="0"/>
            </a:br>
            <a:r>
              <a:rPr lang="ja-JP" altLang="en-US" sz="3600" dirty="0"/>
              <a:t>■ 板橋区の</a:t>
            </a:r>
            <a:r>
              <a:rPr lang="en-US" altLang="ja-JP" sz="3600" dirty="0" smtClean="0"/>
              <a:t>CO</a:t>
            </a:r>
            <a:r>
              <a:rPr lang="en-US" altLang="ja-JP" sz="3600" baseline="-25000" dirty="0" smtClean="0"/>
              <a:t>2</a:t>
            </a:r>
            <a:r>
              <a:rPr lang="ja-JP" altLang="en-US" sz="3600" dirty="0" smtClean="0"/>
              <a:t>排出量</a:t>
            </a:r>
            <a:r>
              <a:rPr lang="ja-JP" altLang="en-US" sz="3600" dirty="0"/>
              <a:t>の</a:t>
            </a:r>
            <a:r>
              <a:rPr lang="ja-JP" altLang="en-US" sz="3600" dirty="0" smtClean="0"/>
              <a:t>推移</a:t>
            </a:r>
            <a:r>
              <a:rPr lang="ja-JP" altLang="en-US" sz="3600" dirty="0"/>
              <a:t/>
            </a:r>
            <a:br>
              <a:rPr lang="ja-JP" altLang="en-US" sz="3600" dirty="0"/>
            </a:br>
            <a:r>
              <a:rPr lang="ja-JP" altLang="en-US" sz="3600" dirty="0" smtClean="0"/>
              <a:t> </a:t>
            </a:r>
            <a:r>
              <a:rPr lang="ja-JP" altLang="en-US" sz="1800" dirty="0" smtClean="0"/>
              <a:t>平成２７年度板橋区環境白書</a:t>
            </a:r>
            <a:r>
              <a:rPr lang="en-US" altLang="ja-JP" sz="1800" dirty="0" smtClean="0"/>
              <a:t>〈</a:t>
            </a:r>
            <a:r>
              <a:rPr lang="ja-JP" altLang="en-US" sz="1800" dirty="0" smtClean="0"/>
              <a:t>概要版</a:t>
            </a:r>
            <a:r>
              <a:rPr lang="en-US" altLang="ja-JP" sz="1800" dirty="0" smtClean="0"/>
              <a:t>〉</a:t>
            </a:r>
            <a:r>
              <a:rPr lang="ja-JP" altLang="en-US" sz="1800" dirty="0" smtClean="0"/>
              <a:t>　平成２８年３月</a:t>
            </a:r>
            <a:r>
              <a:rPr lang="ja-JP" altLang="en-US" sz="2200" dirty="0" smtClean="0"/>
              <a:t>　　　</a:t>
            </a:r>
            <a:r>
              <a:rPr lang="en-US" altLang="ja-JP" sz="2200" dirty="0" smtClean="0"/>
              <a:t/>
            </a:r>
            <a:br>
              <a:rPr lang="en-US" altLang="ja-JP" sz="2200" dirty="0" smtClean="0"/>
            </a:br>
            <a:r>
              <a:rPr lang="ja-JP" altLang="en-US" sz="2200" dirty="0" smtClean="0"/>
              <a:t>家庭部門に着目してみよう（</a:t>
            </a:r>
            <a:r>
              <a:rPr lang="en-US" altLang="ja-JP" sz="2200" dirty="0" smtClean="0"/>
              <a:t>SOE)</a:t>
            </a:r>
            <a:endParaRPr kumimoji="1" lang="ja-JP" altLang="en-US" sz="2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195736" y="2646150"/>
            <a:ext cx="4968552" cy="3566989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704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79296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sz="4000" dirty="0" smtClean="0"/>
              <a:t>板橋区はどれくらい</a:t>
            </a:r>
            <a:r>
              <a:rPr kumimoji="1" lang="en-US" altLang="ja-JP" sz="4000" dirty="0" smtClean="0"/>
              <a:t>CO</a:t>
            </a:r>
            <a:r>
              <a:rPr kumimoji="1" lang="en-US" altLang="ja-JP" sz="4000" baseline="-25000" dirty="0" smtClean="0"/>
              <a:t>2</a:t>
            </a:r>
            <a:r>
              <a:rPr kumimoji="1" lang="ja-JP" altLang="en-US" sz="4000" dirty="0" smtClean="0"/>
              <a:t>を出しているの？</a:t>
            </a:r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kumimoji="1" lang="ja-JP" altLang="en-US" sz="1800" dirty="0" smtClean="0"/>
              <a:t>－平成</a:t>
            </a:r>
            <a:r>
              <a:rPr kumimoji="1" lang="en-US" altLang="ja-JP" sz="1800" dirty="0" smtClean="0"/>
              <a:t>27</a:t>
            </a:r>
            <a:r>
              <a:rPr kumimoji="1" lang="ja-JP" altLang="en-US" sz="1800" dirty="0" smtClean="0"/>
              <a:t>年度　環境白書</a:t>
            </a:r>
            <a:r>
              <a:rPr kumimoji="1" lang="en-US" altLang="ja-JP" sz="1800" dirty="0" smtClean="0"/>
              <a:t>P3</a:t>
            </a:r>
            <a:r>
              <a:rPr kumimoji="1" lang="ja-JP" altLang="en-US" sz="1800" dirty="0" err="1" smtClean="0"/>
              <a:t>ー</a:t>
            </a:r>
            <a:endParaRPr kumimoji="1" lang="ja-JP" altLang="en-US" sz="1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46" b="6411"/>
          <a:stretch/>
        </p:blipFill>
        <p:spPr>
          <a:xfrm>
            <a:off x="1403648" y="1628800"/>
            <a:ext cx="6120680" cy="5040560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143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気温が高くなると何が起こる？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 smtClean="0"/>
              <a:t>　　　　　　　　　　　　　　　　　　</a:t>
            </a:r>
            <a:r>
              <a:rPr lang="en-US" altLang="ja-JP" sz="2200" dirty="0" smtClean="0"/>
              <a:t>JCCCA</a:t>
            </a:r>
            <a:r>
              <a:rPr lang="ja-JP" altLang="en-US" sz="2200" dirty="0" smtClean="0"/>
              <a:t>の情報より</a:t>
            </a:r>
            <a:endParaRPr kumimoji="1" lang="ja-JP" altLang="en-US" sz="22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827584" y="1428736"/>
            <a:ext cx="7859216" cy="5168616"/>
          </a:xfrm>
        </p:spPr>
        <p:txBody>
          <a:bodyPr>
            <a:normAutofit fontScale="62500" lnSpcReduction="20000"/>
          </a:bodyPr>
          <a:lstStyle/>
          <a:p>
            <a:pPr marL="987425" indent="-987425">
              <a:buNone/>
            </a:pPr>
            <a:r>
              <a:rPr kumimoji="1" lang="ja-JP" altLang="en-US" dirty="0" smtClean="0"/>
              <a:t>◆</a:t>
            </a:r>
            <a:r>
              <a:rPr kumimoji="1" lang="ja-JP" altLang="en-US" b="1" dirty="0" smtClean="0">
                <a:latin typeface="+mj-ea"/>
                <a:ea typeface="+mj-ea"/>
              </a:rPr>
              <a:t>食糧</a:t>
            </a:r>
            <a:r>
              <a:rPr kumimoji="1" lang="en-US" altLang="ja-JP" b="1" dirty="0" smtClean="0">
                <a:latin typeface="+mj-ea"/>
                <a:ea typeface="+mj-ea"/>
              </a:rPr>
              <a:t>―</a:t>
            </a:r>
            <a:r>
              <a:rPr kumimoji="1" lang="ja-JP" altLang="en-US" b="1" dirty="0" smtClean="0">
                <a:latin typeface="+mj-ea"/>
                <a:ea typeface="+mj-ea"/>
              </a:rPr>
              <a:t>多くの地域、特にアフリカ、西アジアで収穫が減る。飢餓先進国での収穫量が減る。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endParaRPr lang="en-US" altLang="ja-JP" b="1" dirty="0" smtClean="0">
              <a:latin typeface="+mj-ea"/>
              <a:ea typeface="+mj-ea"/>
            </a:endParaRPr>
          </a:p>
          <a:p>
            <a:pPr marL="711200" indent="-711200">
              <a:buNone/>
            </a:pPr>
            <a:r>
              <a:rPr lang="ja-JP" altLang="en-US" b="1" dirty="0" smtClean="0">
                <a:latin typeface="+mj-ea"/>
                <a:ea typeface="+mj-ea"/>
              </a:rPr>
              <a:t>◆水</a:t>
            </a:r>
            <a:r>
              <a:rPr lang="en-US" altLang="ja-JP" b="1" dirty="0" smtClean="0">
                <a:latin typeface="+mj-ea"/>
                <a:ea typeface="+mj-ea"/>
              </a:rPr>
              <a:t>―</a:t>
            </a:r>
            <a:r>
              <a:rPr lang="ja-JP" altLang="en-US" b="1" dirty="0" smtClean="0">
                <a:latin typeface="+mj-ea"/>
                <a:ea typeface="+mj-ea"/>
              </a:rPr>
              <a:t>２０８０年代には、１０億人以上が水を確保できない。海面上昇で重要都市を脅かす。ロンドン・</a:t>
            </a:r>
            <a:r>
              <a:rPr lang="en-US" altLang="ja-JP" b="1" dirty="0" smtClean="0">
                <a:latin typeface="+mj-ea"/>
                <a:ea typeface="+mj-ea"/>
              </a:rPr>
              <a:t>NY</a:t>
            </a:r>
            <a:r>
              <a:rPr lang="ja-JP" altLang="en-US" b="1" dirty="0" smtClean="0">
                <a:latin typeface="+mj-ea"/>
                <a:ea typeface="+mj-ea"/>
              </a:rPr>
              <a:t>・香港・上海・東京も</a:t>
            </a:r>
            <a:endParaRPr lang="en-US" altLang="ja-JP" b="1" dirty="0" smtClean="0">
              <a:latin typeface="+mj-ea"/>
              <a:ea typeface="+mj-ea"/>
            </a:endParaRPr>
          </a:p>
          <a:p>
            <a:endParaRPr kumimoji="1"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latin typeface="+mj-ea"/>
                <a:ea typeface="+mj-ea"/>
              </a:rPr>
              <a:t>◆生態系</a:t>
            </a:r>
            <a:r>
              <a:rPr kumimoji="1" lang="en-US" altLang="ja-JP" b="1" dirty="0" smtClean="0">
                <a:latin typeface="+mj-ea"/>
                <a:ea typeface="+mj-ea"/>
              </a:rPr>
              <a:t>―</a:t>
            </a:r>
            <a:r>
              <a:rPr kumimoji="1" lang="ja-JP" altLang="en-US" b="1" dirty="0" smtClean="0">
                <a:latin typeface="+mj-ea"/>
                <a:ea typeface="+mj-ea"/>
              </a:rPr>
              <a:t>生態系は元に戻れないほど、壊滅的なダメージを受ける。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b="1" dirty="0">
                <a:latin typeface="+mj-ea"/>
                <a:ea typeface="+mj-ea"/>
              </a:rPr>
              <a:t>　</a:t>
            </a:r>
            <a:r>
              <a:rPr lang="ja-JP" altLang="en-US" b="1" dirty="0" smtClean="0">
                <a:latin typeface="+mj-ea"/>
                <a:ea typeface="+mj-ea"/>
              </a:rPr>
              <a:t>　　　　　　　</a:t>
            </a:r>
            <a:r>
              <a:rPr kumimoji="1" lang="ja-JP" altLang="en-US" b="1" dirty="0" smtClean="0">
                <a:latin typeface="+mj-ea"/>
                <a:ea typeface="+mj-ea"/>
              </a:rPr>
              <a:t>アマゾンの一部、またはすべての崩壊</a:t>
            </a:r>
            <a:r>
              <a:rPr lang="ja-JP" altLang="en-US" b="1" dirty="0" smtClean="0">
                <a:latin typeface="+mj-ea"/>
                <a:ea typeface="+mj-ea"/>
              </a:rPr>
              <a:t>の危険性。</a:t>
            </a:r>
            <a:endParaRPr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b="1" dirty="0">
                <a:latin typeface="+mj-ea"/>
                <a:ea typeface="+mj-ea"/>
              </a:rPr>
              <a:t>　</a:t>
            </a:r>
            <a:r>
              <a:rPr kumimoji="1" lang="ja-JP" altLang="en-US" b="1" dirty="0" smtClean="0">
                <a:latin typeface="+mj-ea"/>
                <a:ea typeface="+mj-ea"/>
              </a:rPr>
              <a:t>　　　　　　　多くの種が絶滅の危機にひんする。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b="1" dirty="0">
                <a:latin typeface="+mj-ea"/>
                <a:ea typeface="+mj-ea"/>
              </a:rPr>
              <a:t>　</a:t>
            </a:r>
            <a:r>
              <a:rPr lang="ja-JP" altLang="en-US" b="1" dirty="0" smtClean="0">
                <a:latin typeface="+mj-ea"/>
                <a:ea typeface="+mj-ea"/>
              </a:rPr>
              <a:t>　　　　　　　</a:t>
            </a:r>
            <a:r>
              <a:rPr kumimoji="1" lang="ja-JP" altLang="en-US" b="1" dirty="0" smtClean="0">
                <a:latin typeface="+mj-ea"/>
                <a:ea typeface="+mj-ea"/>
              </a:rPr>
              <a:t>ある研究では２０～５０％の種。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endParaRPr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b="1" dirty="0" smtClean="0">
                <a:latin typeface="+mj-ea"/>
                <a:ea typeface="+mj-ea"/>
              </a:rPr>
              <a:t>◆異常気象</a:t>
            </a:r>
            <a:r>
              <a:rPr lang="en-US" altLang="ja-JP" b="1" dirty="0" smtClean="0">
                <a:latin typeface="+mj-ea"/>
                <a:ea typeface="+mj-ea"/>
              </a:rPr>
              <a:t>―</a:t>
            </a:r>
            <a:r>
              <a:rPr lang="ja-JP" altLang="en-US" b="1" dirty="0" smtClean="0">
                <a:latin typeface="+mj-ea"/>
                <a:ea typeface="+mj-ea"/>
              </a:rPr>
              <a:t>嵐・森林火災・間伐・洪水・などが強さを増す。</a:t>
            </a:r>
            <a:endParaRPr lang="en-US" altLang="ja-JP" b="1" dirty="0" smtClean="0">
              <a:latin typeface="+mj-ea"/>
              <a:ea typeface="+mj-ea"/>
            </a:endParaRPr>
          </a:p>
          <a:p>
            <a:endParaRPr kumimoji="1"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latin typeface="+mj-ea"/>
                <a:ea typeface="+mj-ea"/>
              </a:rPr>
              <a:t>◆急速な気候変動と元に戻れない影響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b="1" dirty="0" smtClean="0">
                <a:latin typeface="+mj-ea"/>
                <a:ea typeface="+mj-ea"/>
              </a:rPr>
              <a:t>　　　　</a:t>
            </a:r>
            <a:r>
              <a:rPr kumimoji="1" lang="ja-JP" altLang="en-US" b="1" dirty="0" smtClean="0">
                <a:latin typeface="+mj-ea"/>
                <a:ea typeface="+mj-ea"/>
              </a:rPr>
              <a:t>グリーンランドの氷が解け元に戻れない可能性。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latin typeface="+mj-ea"/>
                <a:ea typeface="+mj-ea"/>
              </a:rPr>
              <a:t>　　　　生態系からの収穫量が減る。</a:t>
            </a:r>
            <a:endParaRPr kumimoji="1" lang="en-US" altLang="ja-JP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b="1" dirty="0">
                <a:latin typeface="+mj-ea"/>
                <a:ea typeface="+mj-ea"/>
              </a:rPr>
              <a:t>　</a:t>
            </a:r>
            <a:r>
              <a:rPr lang="ja-JP" altLang="en-US" b="1" dirty="0" smtClean="0">
                <a:latin typeface="+mj-ea"/>
                <a:ea typeface="+mj-ea"/>
              </a:rPr>
              <a:t>　　　</a:t>
            </a:r>
            <a:r>
              <a:rPr kumimoji="1" lang="ja-JP" altLang="en-US" b="1" dirty="0" smtClean="0">
                <a:latin typeface="+mj-ea"/>
                <a:ea typeface="+mj-ea"/>
              </a:rPr>
              <a:t>気候システムの急激かつ大規模に変わるリスクが増える。</a:t>
            </a:r>
            <a:endParaRPr kumimoji="1" lang="ja-JP" altLang="en-US" b="1" dirty="0">
              <a:latin typeface="+mj-ea"/>
              <a:ea typeface="+mj-ea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エネルギー問題を考える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999381"/>
            <a:ext cx="7859216" cy="4021907"/>
          </a:xfrm>
        </p:spPr>
        <p:txBody>
          <a:bodyPr>
            <a:noAutofit/>
          </a:bodyPr>
          <a:lstStyle/>
          <a:p>
            <a:r>
              <a:rPr kumimoji="1" lang="ja-JP" altLang="en-US" sz="4800" dirty="0" smtClean="0"/>
              <a:t>二酸化炭素を出す化石燃料（石油・石炭・ガスなど）</a:t>
            </a:r>
            <a:endParaRPr kumimoji="1" lang="en-US" altLang="ja-JP" sz="4800" dirty="0" smtClean="0"/>
          </a:p>
          <a:p>
            <a:pPr>
              <a:buNone/>
            </a:pPr>
            <a:r>
              <a:rPr kumimoji="1" lang="ja-JP" altLang="en-US" sz="4800" dirty="0"/>
              <a:t>　</a:t>
            </a:r>
            <a:r>
              <a:rPr kumimoji="1" lang="ja-JP" altLang="en-US" sz="4800" dirty="0" smtClean="0"/>
              <a:t>　　　　</a:t>
            </a:r>
            <a:endParaRPr kumimoji="1" lang="en-US" altLang="ja-JP" sz="4800" dirty="0" smtClean="0"/>
          </a:p>
          <a:p>
            <a:pPr>
              <a:buNone/>
            </a:pPr>
            <a:r>
              <a:rPr lang="ja-JP" altLang="en-US" sz="4800" dirty="0"/>
              <a:t>　</a:t>
            </a:r>
            <a:r>
              <a:rPr lang="ja-JP" altLang="en-US" sz="4800" dirty="0" smtClean="0"/>
              <a:t>　</a:t>
            </a:r>
            <a:r>
              <a:rPr kumimoji="1" lang="ja-JP" altLang="en-US" sz="4800" dirty="0" smtClean="0"/>
              <a:t>温暖化の主な原因物質　</a:t>
            </a:r>
            <a:endParaRPr kumimoji="1" lang="en-US" altLang="ja-JP" sz="4800" dirty="0" smtClean="0"/>
          </a:p>
          <a:p>
            <a:pPr>
              <a:buNone/>
            </a:pPr>
            <a:r>
              <a:rPr lang="ja-JP" altLang="en-US" sz="4800" dirty="0" smtClean="0"/>
              <a:t>　　　</a:t>
            </a:r>
            <a:endParaRPr kumimoji="1" lang="ja-JP" altLang="en-US" sz="4800" dirty="0"/>
          </a:p>
        </p:txBody>
      </p:sp>
      <p:sp>
        <p:nvSpPr>
          <p:cNvPr id="4" name="下矢印 3"/>
          <p:cNvSpPr/>
          <p:nvPr/>
        </p:nvSpPr>
        <p:spPr>
          <a:xfrm>
            <a:off x="3857620" y="3581566"/>
            <a:ext cx="714380" cy="927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sz="4000" b="1" dirty="0" smtClean="0"/>
              <a:t>エネルギー問題</a:t>
            </a:r>
            <a:r>
              <a:rPr lang="ja-JP" altLang="en-US" sz="4000" b="1" dirty="0"/>
              <a:t>は</a:t>
            </a:r>
            <a:r>
              <a:rPr kumimoji="1" lang="ja-JP" altLang="en-US" sz="4000" b="1" dirty="0" smtClean="0"/>
              <a:t>解決できるか？</a:t>
            </a:r>
            <a:endParaRPr kumimoji="1" lang="ja-JP" altLang="en-US" sz="4000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77784" y="1612877"/>
            <a:ext cx="7931224" cy="4552427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sz="3800" dirty="0" smtClean="0"/>
              <a:t>エネルギー源</a:t>
            </a:r>
            <a:r>
              <a:rPr kumimoji="1" lang="ja-JP" altLang="en-US" sz="3100" dirty="0" err="1" smtClean="0"/>
              <a:t>ー</a:t>
            </a:r>
            <a:r>
              <a:rPr kumimoji="1" lang="ja-JP" altLang="en-US" sz="3100" dirty="0" smtClean="0"/>
              <a:t>おもに３つ</a:t>
            </a:r>
            <a:endParaRPr kumimoji="1" lang="en-US" altLang="ja-JP" sz="3100" dirty="0" smtClean="0"/>
          </a:p>
          <a:p>
            <a:endParaRPr lang="en-US" altLang="ja-JP" sz="3800" dirty="0" smtClean="0"/>
          </a:p>
          <a:p>
            <a:pPr marL="0" indent="0">
              <a:buNone/>
            </a:pPr>
            <a:r>
              <a:rPr kumimoji="1" lang="ja-JP" altLang="en-US" sz="3800" dirty="0" smtClean="0"/>
              <a:t>　１、化石エネルギー（石油石炭ガス）</a:t>
            </a:r>
            <a:endParaRPr kumimoji="1" lang="en-US" altLang="ja-JP" sz="3800" dirty="0" smtClean="0"/>
          </a:p>
          <a:p>
            <a:pPr marL="0" indent="0">
              <a:buNone/>
            </a:pPr>
            <a:r>
              <a:rPr lang="ja-JP" altLang="en-US" sz="3800" dirty="0" smtClean="0"/>
              <a:t>　２、原子力エネルギー（ウラン）</a:t>
            </a:r>
            <a:endParaRPr lang="en-US" altLang="ja-JP" sz="3800" dirty="0" smtClean="0"/>
          </a:p>
          <a:p>
            <a:pPr marL="0" indent="0">
              <a:buNone/>
            </a:pPr>
            <a:r>
              <a:rPr kumimoji="1" lang="ja-JP" altLang="en-US" sz="3800" dirty="0" smtClean="0"/>
              <a:t>　３、自然エネルギー</a:t>
            </a:r>
            <a:endParaRPr kumimoji="1" lang="en-US" altLang="ja-JP" sz="3800" dirty="0" smtClean="0"/>
          </a:p>
          <a:p>
            <a:pPr marL="0" indent="0">
              <a:buNone/>
            </a:pPr>
            <a:r>
              <a:rPr lang="ja-JP" altLang="en-US" sz="3800" dirty="0" smtClean="0"/>
              <a:t>　　　風力・太陽光・バイオ・地熱な・小水力　等</a:t>
            </a:r>
            <a:endParaRPr lang="en-US" altLang="ja-JP" sz="3800" dirty="0" smtClean="0"/>
          </a:p>
          <a:p>
            <a:endParaRPr kumimoji="1" lang="en-US" altLang="ja-JP" dirty="0" smtClean="0"/>
          </a:p>
          <a:p>
            <a:endParaRPr kumimoji="1" lang="en-US" altLang="ja-JP" sz="2400" dirty="0" smtClean="0"/>
          </a:p>
          <a:p>
            <a:r>
              <a:rPr kumimoji="1" lang="ja-JP" altLang="en-US" sz="2400" dirty="0" smtClean="0"/>
              <a:t>世界でのエネルギー開発</a:t>
            </a:r>
            <a:endParaRPr kumimoji="1" lang="en-US" altLang="ja-JP" sz="2400" dirty="0" smtClean="0"/>
          </a:p>
          <a:p>
            <a:pPr marL="261938" indent="-261938">
              <a:buNone/>
            </a:pPr>
            <a:r>
              <a:rPr lang="ja-JP" altLang="en-US" sz="2400" dirty="0" smtClean="0"/>
              <a:t>　　自然エネルギーによる電気の生産可能性が、原子力エネルギーの電力生産量を抜いている時代が来た。　　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　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64196" y="652626"/>
            <a:ext cx="5732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 smtClean="0">
                <a:latin typeface="+mn-ea"/>
                <a:ea typeface="+mn-ea"/>
              </a:rPr>
              <a:t>化石</a:t>
            </a:r>
            <a:r>
              <a:rPr lang="ja-JP" altLang="en-US" sz="2000" b="1" dirty="0">
                <a:latin typeface="+mn-ea"/>
                <a:ea typeface="+mn-ea"/>
              </a:rPr>
              <a:t>燃料とウランの輸入等に</a:t>
            </a:r>
            <a:r>
              <a:rPr lang="ja-JP" altLang="en-US" sz="2000" b="1" dirty="0" smtClean="0">
                <a:latin typeface="+mn-ea"/>
                <a:ea typeface="+mn-ea"/>
              </a:rPr>
              <a:t>ついて　　</a:t>
            </a:r>
            <a:r>
              <a:rPr lang="en-US" altLang="ja-JP" sz="2000" b="1" dirty="0" smtClean="0">
                <a:latin typeface="+mn-ea"/>
                <a:ea typeface="+mn-ea"/>
              </a:rPr>
              <a:t>(2011</a:t>
            </a:r>
            <a:r>
              <a:rPr lang="ja-JP" altLang="en-US" sz="2000" b="1" dirty="0" smtClean="0">
                <a:latin typeface="+mn-ea"/>
                <a:ea typeface="+mn-ea"/>
              </a:rPr>
              <a:t>年末）</a:t>
            </a:r>
            <a:endParaRPr lang="ja-JP" altLang="en-US" sz="2000" b="1" dirty="0">
              <a:latin typeface="+mn-ea"/>
              <a:ea typeface="+mn-ea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702208"/>
              </p:ext>
            </p:extLst>
          </p:nvPr>
        </p:nvGraphicFramePr>
        <p:xfrm>
          <a:off x="467544" y="1412774"/>
          <a:ext cx="8319298" cy="3816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40"/>
                <a:gridCol w="1301274"/>
                <a:gridCol w="1214446"/>
                <a:gridCol w="1214446"/>
                <a:gridCol w="1214446"/>
                <a:gridCol w="1214446"/>
              </a:tblGrid>
              <a:tr h="1272142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/>
                        <a:t>石油</a:t>
                      </a:r>
                      <a:endParaRPr kumimoji="1" lang="ja-JP" alt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/>
                        <a:t>石炭</a:t>
                      </a:r>
                      <a:endParaRPr kumimoji="1" lang="ja-JP" alt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/>
                        <a:t>天然ガス</a:t>
                      </a:r>
                      <a:endParaRPr kumimoji="1" lang="ja-JP" alt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/>
                        <a:t>ウラン</a:t>
                      </a:r>
                      <a:endParaRPr kumimoji="1" lang="ja-JP" alt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b="1" dirty="0" smtClean="0"/>
                        <a:t>自然エネルギー</a:t>
                      </a:r>
                      <a:endParaRPr kumimoji="1" lang="ja-JP" alt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214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 smtClean="0">
                          <a:solidFill>
                            <a:schemeClr val="tx1"/>
                          </a:solidFill>
                        </a:rPr>
                        <a:t>輸入している割合（％）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99.6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99.4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96.9</a:t>
                      </a:r>
                      <a:r>
                        <a:rPr kumimoji="1" lang="ja-JP" altLang="en-US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　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100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0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21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利用可能な年限（年）</a:t>
                      </a:r>
                      <a:endParaRPr kumimoji="1" lang="ja-JP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54.2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112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63.6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93</a:t>
                      </a:r>
                      <a:endParaRPr kumimoji="1" lang="ja-JP" altLang="en-US" sz="28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2400" b="1" dirty="0" smtClean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無限</a:t>
                      </a:r>
                      <a:endParaRPr kumimoji="1" lang="ja-JP" altLang="en-US" sz="2400" b="1" dirty="0"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4572000" y="5651956"/>
            <a:ext cx="424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smtClean="0"/>
              <a:t>【</a:t>
            </a:r>
            <a:r>
              <a:rPr lang="ja-JP" altLang="en-US" dirty="0" smtClean="0">
                <a:latin typeface="+mn-lt"/>
                <a:ea typeface="+mn-ea"/>
              </a:rPr>
              <a:t>エネルギー白書２０１３　一部追加</a:t>
            </a:r>
            <a:r>
              <a:rPr lang="en-US" altLang="ja-JP" dirty="0" smtClean="0">
                <a:latin typeface="+mn-lt"/>
                <a:ea typeface="+mn-ea"/>
              </a:rPr>
              <a:t>SOE】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年後のいたばしを考えよう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2700" dirty="0" smtClean="0"/>
              <a:t>ワークシート</a:t>
            </a:r>
            <a:r>
              <a:rPr lang="ja-JP" altLang="en-US" sz="2700" dirty="0"/>
              <a:t>１</a:t>
            </a:r>
            <a:endParaRPr kumimoji="1" lang="ja-JP" altLang="en-US" sz="2700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ja-JP" altLang="en-US" b="1" dirty="0" smtClean="0">
                <a:latin typeface="+mj-ea"/>
                <a:ea typeface="+mj-ea"/>
              </a:rPr>
              <a:t>　　</a:t>
            </a:r>
            <a:r>
              <a:rPr lang="ja-JP" altLang="ja-JP" sz="3600" b="1" dirty="0" smtClean="0">
                <a:latin typeface="+mj-ea"/>
                <a:ea typeface="+mj-ea"/>
              </a:rPr>
              <a:t>ワークシート</a:t>
            </a:r>
            <a:r>
              <a:rPr lang="ja-JP" altLang="ja-JP" sz="3600" b="1" dirty="0">
                <a:latin typeface="+mj-ea"/>
                <a:ea typeface="+mj-ea"/>
              </a:rPr>
              <a:t>１　　　　　　　　　　　　　　　　　　　　　　　　</a:t>
            </a:r>
            <a:r>
              <a:rPr lang="ja-JP" altLang="en-US" sz="3600" b="1" dirty="0" smtClean="0">
                <a:latin typeface="+mj-ea"/>
                <a:ea typeface="+mj-ea"/>
              </a:rPr>
              <a:t>　　　　　</a:t>
            </a:r>
            <a:endParaRPr lang="en-US" altLang="ja-JP" sz="36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3600" b="1" dirty="0">
                <a:latin typeface="+mj-ea"/>
                <a:ea typeface="+mj-ea"/>
              </a:rPr>
              <a:t>　</a:t>
            </a:r>
            <a:r>
              <a:rPr lang="ja-JP" altLang="en-US" sz="3600" b="1" dirty="0" smtClean="0">
                <a:latin typeface="+mj-ea"/>
                <a:ea typeface="+mj-ea"/>
              </a:rPr>
              <a:t>　　　　　　　　　　</a:t>
            </a:r>
            <a:r>
              <a:rPr lang="ja-JP" altLang="ja-JP" sz="3600" b="1" dirty="0" smtClean="0">
                <a:latin typeface="+mj-ea"/>
                <a:ea typeface="+mj-ea"/>
              </a:rPr>
              <a:t>平成</a:t>
            </a:r>
            <a:r>
              <a:rPr lang="ja-JP" altLang="ja-JP" sz="3600" b="1" dirty="0">
                <a:latin typeface="+mj-ea"/>
                <a:ea typeface="+mj-ea"/>
              </a:rPr>
              <a:t>　　年　　　月　　　日</a:t>
            </a:r>
          </a:p>
          <a:p>
            <a:pPr marL="0" indent="0">
              <a:buNone/>
            </a:pPr>
            <a:r>
              <a:rPr lang="ja-JP" altLang="ja-JP" sz="3600" b="1" dirty="0">
                <a:latin typeface="+mj-ea"/>
                <a:ea typeface="+mj-ea"/>
              </a:rPr>
              <a:t>　　　中学校　　　　　年　　　組　</a:t>
            </a:r>
            <a:r>
              <a:rPr lang="ja-JP" altLang="ja-JP" sz="3600" b="1" dirty="0" smtClean="0">
                <a:latin typeface="+mj-ea"/>
                <a:ea typeface="+mj-ea"/>
              </a:rPr>
              <a:t>氏名</a:t>
            </a:r>
            <a:endParaRPr lang="en-US" altLang="ja-JP" sz="36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ja-JP" sz="3600" b="1" dirty="0">
                <a:latin typeface="+mj-ea"/>
                <a:ea typeface="+mj-ea"/>
              </a:rPr>
              <a:t>　</a:t>
            </a:r>
            <a:r>
              <a:rPr lang="en-US" altLang="ja-JP" sz="3600" b="1" dirty="0" smtClean="0">
                <a:latin typeface="+mj-ea"/>
                <a:ea typeface="+mj-ea"/>
              </a:rPr>
              <a:t>―50</a:t>
            </a:r>
            <a:r>
              <a:rPr lang="ja-JP" altLang="ja-JP" sz="3600" b="1" dirty="0">
                <a:latin typeface="+mj-ea"/>
                <a:ea typeface="+mj-ea"/>
              </a:rPr>
              <a:t>年後の板橋を</a:t>
            </a:r>
            <a:r>
              <a:rPr lang="ja-JP" altLang="ja-JP" sz="3600" b="1" dirty="0" smtClean="0">
                <a:latin typeface="+mj-ea"/>
                <a:ea typeface="+mj-ea"/>
              </a:rPr>
              <a:t>考えよう</a:t>
            </a:r>
            <a:r>
              <a:rPr lang="en-US" altLang="ja-JP" sz="3600" b="1" dirty="0" smtClean="0">
                <a:latin typeface="+mj-ea"/>
                <a:ea typeface="+mj-ea"/>
              </a:rPr>
              <a:t>―</a:t>
            </a:r>
            <a:endParaRPr lang="ja-JP" altLang="ja-JP" sz="3600" b="1" dirty="0">
              <a:latin typeface="+mj-ea"/>
              <a:ea typeface="+mj-ea"/>
            </a:endParaRPr>
          </a:p>
          <a:p>
            <a:endParaRPr lang="en-US" altLang="ja-JP" sz="3600" b="1" dirty="0" smtClean="0">
              <a:latin typeface="+mj-ea"/>
              <a:ea typeface="+mj-ea"/>
            </a:endParaRPr>
          </a:p>
          <a:p>
            <a:pPr marL="719138" indent="-1438275">
              <a:buNone/>
            </a:pPr>
            <a:r>
              <a:rPr lang="ja-JP" altLang="en-US" sz="3600" b="1" dirty="0" smtClean="0">
                <a:latin typeface="+mj-ea"/>
                <a:ea typeface="+mj-ea"/>
              </a:rPr>
              <a:t>　　</a:t>
            </a:r>
            <a:r>
              <a:rPr lang="ja-JP" altLang="ja-JP" sz="3600" b="1" dirty="0" smtClean="0">
                <a:latin typeface="+mj-ea"/>
                <a:ea typeface="+mj-ea"/>
              </a:rPr>
              <a:t>１</a:t>
            </a:r>
            <a:r>
              <a:rPr lang="ja-JP" altLang="ja-JP" sz="3600" b="1" dirty="0">
                <a:latin typeface="+mj-ea"/>
                <a:ea typeface="+mj-ea"/>
              </a:rPr>
              <a:t>、「地球温暖化・エネルギー課題の映像を見て、気づいたこと・心に残ったこと」</a:t>
            </a:r>
            <a:r>
              <a:rPr lang="ja-JP" altLang="ja-JP" sz="3600" b="1" dirty="0" smtClean="0">
                <a:latin typeface="+mj-ea"/>
                <a:ea typeface="+mj-ea"/>
              </a:rPr>
              <a:t>（</a:t>
            </a:r>
            <a:r>
              <a:rPr lang="ja-JP" altLang="en-US" sz="3600" b="1" dirty="0" smtClean="0">
                <a:latin typeface="+mj-ea"/>
                <a:ea typeface="+mj-ea"/>
              </a:rPr>
              <a:t>（</a:t>
            </a:r>
            <a:r>
              <a:rPr lang="ja-JP" altLang="ja-JP" sz="3600" b="1" dirty="0" smtClean="0">
                <a:latin typeface="+mj-ea"/>
                <a:ea typeface="+mj-ea"/>
              </a:rPr>
              <a:t>複数</a:t>
            </a:r>
            <a:r>
              <a:rPr lang="ja-JP" altLang="ja-JP" sz="3600" b="1" dirty="0">
                <a:latin typeface="+mj-ea"/>
                <a:ea typeface="+mj-ea"/>
              </a:rPr>
              <a:t>書いてよいです）</a:t>
            </a:r>
          </a:p>
          <a:p>
            <a:pPr marL="0" lv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endParaRPr lang="ja-JP" altLang="ja-JP" sz="3600" b="1" dirty="0">
              <a:latin typeface="+mj-ea"/>
              <a:ea typeface="+mj-ea"/>
            </a:endParaRPr>
          </a:p>
          <a:p>
            <a:pPr marL="0" lvl="0" indent="0">
              <a:buNone/>
            </a:pPr>
            <a:r>
              <a:rPr lang="ja-JP" altLang="en-US" sz="3600" b="1" dirty="0" smtClean="0">
                <a:latin typeface="+mj-ea"/>
                <a:ea typeface="+mj-ea"/>
              </a:rPr>
              <a:t>　　２、</a:t>
            </a:r>
            <a:r>
              <a:rPr lang="ja-JP" altLang="ja-JP" sz="3600" b="1" dirty="0" smtClean="0">
                <a:latin typeface="+mj-ea"/>
                <a:ea typeface="+mj-ea"/>
              </a:rPr>
              <a:t>地球</a:t>
            </a:r>
            <a:r>
              <a:rPr lang="ja-JP" altLang="ja-JP" sz="3600" b="1" dirty="0">
                <a:latin typeface="+mj-ea"/>
                <a:ea typeface="+mj-ea"/>
              </a:rPr>
              <a:t>温暖化について調べたいこと</a:t>
            </a:r>
          </a:p>
          <a:p>
            <a:pPr marL="0" lv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en-US" altLang="ja-JP" sz="3600" b="1" dirty="0" smtClean="0">
              <a:latin typeface="+mj-ea"/>
              <a:ea typeface="+mj-ea"/>
            </a:endParaRPr>
          </a:p>
          <a:p>
            <a:endParaRPr lang="en-US" altLang="ja-JP" sz="3600" b="1" dirty="0">
              <a:latin typeface="+mj-ea"/>
              <a:ea typeface="+mj-ea"/>
            </a:endParaRPr>
          </a:p>
          <a:p>
            <a:endParaRPr lang="en-US" altLang="ja-JP" sz="3600" b="1" dirty="0" smtClean="0">
              <a:latin typeface="+mj-ea"/>
              <a:ea typeface="+mj-ea"/>
            </a:endParaRPr>
          </a:p>
          <a:p>
            <a:endParaRPr lang="ja-JP" altLang="ja-JP" sz="3600" b="1" dirty="0">
              <a:latin typeface="+mj-ea"/>
              <a:ea typeface="+mj-ea"/>
            </a:endParaRPr>
          </a:p>
          <a:p>
            <a:pPr marL="0" lvl="0" indent="0">
              <a:buNone/>
            </a:pPr>
            <a:r>
              <a:rPr lang="ja-JP" altLang="en-US" sz="3600" b="1" dirty="0">
                <a:latin typeface="+mj-ea"/>
                <a:ea typeface="+mj-ea"/>
              </a:rPr>
              <a:t>　</a:t>
            </a:r>
            <a:r>
              <a:rPr lang="ja-JP" altLang="en-US" sz="3600" b="1" dirty="0" smtClean="0">
                <a:latin typeface="+mj-ea"/>
                <a:ea typeface="+mj-ea"/>
              </a:rPr>
              <a:t>　３、</a:t>
            </a:r>
            <a:r>
              <a:rPr lang="ja-JP" altLang="ja-JP" sz="3600" b="1" dirty="0" smtClean="0">
                <a:latin typeface="+mj-ea"/>
                <a:ea typeface="+mj-ea"/>
              </a:rPr>
              <a:t>友達</a:t>
            </a:r>
            <a:r>
              <a:rPr lang="ja-JP" altLang="ja-JP" sz="3600" b="1" dirty="0">
                <a:latin typeface="+mj-ea"/>
                <a:ea typeface="+mj-ea"/>
              </a:rPr>
              <a:t>や家族と共有したいこと</a:t>
            </a:r>
          </a:p>
          <a:p>
            <a:pPr marL="0" lv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sz="3600" b="1" dirty="0">
                <a:latin typeface="+mj-ea"/>
                <a:ea typeface="+mj-ea"/>
              </a:rPr>
              <a:t> </a:t>
            </a:r>
            <a:endParaRPr lang="ja-JP" altLang="ja-JP" sz="3600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b="1" dirty="0">
                <a:latin typeface="+mj-ea"/>
                <a:ea typeface="+mj-ea"/>
              </a:rPr>
              <a:t> </a:t>
            </a:r>
            <a:endParaRPr lang="ja-JP" altLang="ja-JP" b="1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en-US" altLang="ja-JP" b="1" dirty="0">
                <a:latin typeface="+mj-ea"/>
                <a:ea typeface="+mj-ea"/>
              </a:rPr>
              <a:t> </a:t>
            </a:r>
            <a:endParaRPr lang="ja-JP" altLang="ja-JP" b="1" dirty="0">
              <a:latin typeface="+mj-ea"/>
              <a:ea typeface="+mj-ea"/>
            </a:endParaRPr>
          </a:p>
          <a:p>
            <a:pPr marL="0" indent="0">
              <a:buNone/>
            </a:pPr>
            <a:endParaRPr lang="ja-JP" altLang="ja-JP" b="1" dirty="0">
              <a:latin typeface="+mj-ea"/>
              <a:ea typeface="+mj-ea"/>
            </a:endParaRPr>
          </a:p>
          <a:p>
            <a:pPr marL="0" indent="0">
              <a:buNone/>
            </a:pP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163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96952"/>
            <a:ext cx="7772400" cy="1470025"/>
          </a:xfrm>
        </p:spPr>
        <p:txBody>
          <a:bodyPr/>
          <a:lstStyle/>
          <a:p>
            <a:r>
              <a:rPr kumimoji="1" lang="ja-JP" altLang="en-US" dirty="0" smtClean="0"/>
              <a:t>板橋区はどんな町だったのかな</a:t>
            </a:r>
            <a:endParaRPr kumimoji="1" lang="ja-JP" altLang="en-US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7344816" cy="936104"/>
          </a:xfrm>
        </p:spPr>
        <p:txBody>
          <a:bodyPr>
            <a:normAutofit/>
          </a:bodyPr>
          <a:lstStyle/>
          <a:p>
            <a:r>
              <a:rPr kumimoji="1" lang="ja-JP" altLang="en-US" sz="4000" b="1" dirty="0" smtClean="0"/>
              <a:t>板橋区の環境はどうなっているか</a:t>
            </a:r>
            <a:endParaRPr kumimoji="1" lang="ja-JP" altLang="en-US" sz="4000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今から５６年前頃の高島平</a:t>
            </a:r>
            <a:r>
              <a:rPr lang="ja-JP" altLang="en-US" sz="2000" b="1" dirty="0" smtClean="0"/>
              <a:t>（昭和３３年頃）</a:t>
            </a:r>
            <a:r>
              <a:rPr lang="en-US" altLang="ja-JP" sz="2000" b="1" dirty="0"/>
              <a:t/>
            </a:r>
            <a:br>
              <a:rPr lang="en-US" altLang="ja-JP" sz="2000" b="1" dirty="0"/>
            </a:br>
            <a:r>
              <a:rPr lang="ja-JP" altLang="en-US" sz="1800" dirty="0" smtClean="0"/>
              <a:t>高島平</a:t>
            </a:r>
            <a:r>
              <a:rPr lang="ja-JP" altLang="en-US" sz="1800" dirty="0" err="1" smtClean="0"/>
              <a:t>ー</a:t>
            </a:r>
            <a:r>
              <a:rPr lang="ja-JP" altLang="en-US" sz="1800" dirty="0" smtClean="0"/>
              <a:t>その自然・歴史・人　</a:t>
            </a:r>
            <a:r>
              <a:rPr lang="en-US" altLang="ja-JP" sz="1800" dirty="0" smtClean="0"/>
              <a:t>P10</a:t>
            </a:r>
            <a:r>
              <a:rPr lang="ja-JP" altLang="en-US" sz="1800" dirty="0" smtClean="0"/>
              <a:t>　１９９８年板橋区郷土資料館</a:t>
            </a:r>
            <a:r>
              <a:rPr lang="en-US" altLang="ja-JP" sz="2000" b="1" dirty="0" smtClean="0"/>
              <a:t/>
            </a:r>
            <a:br>
              <a:rPr lang="en-US" altLang="ja-JP" sz="2000" b="1" dirty="0" smtClean="0"/>
            </a:br>
            <a:endParaRPr kumimoji="1" lang="ja-JP" altLang="en-US" sz="2000" b="1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430560" y="1417638"/>
            <a:ext cx="8229600" cy="4525963"/>
          </a:xfrm>
        </p:spPr>
        <p:txBody>
          <a:bodyPr/>
          <a:lstStyle/>
          <a:p>
            <a:r>
              <a:rPr kumimoji="1" lang="ja-JP" altLang="en-US" dirty="0" smtClean="0"/>
              <a:t>板橋の昔のすがた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  <p:pic>
        <p:nvPicPr>
          <p:cNvPr id="8" name="図 7" descr="img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46" y="1988840"/>
            <a:ext cx="8329626" cy="47295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500034" y="2000240"/>
            <a:ext cx="8186766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3042" y="214290"/>
            <a:ext cx="5829312" cy="1143000"/>
          </a:xfrm>
        </p:spPr>
        <p:txBody>
          <a:bodyPr/>
          <a:lstStyle/>
          <a:p>
            <a:r>
              <a:rPr kumimoji="1" lang="ja-JP" altLang="en-US" dirty="0" smtClean="0"/>
              <a:t>地球温暖化への警告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00034" y="1357298"/>
            <a:ext cx="8186766" cy="5000660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2600" dirty="0" smtClean="0">
                <a:latin typeface="HG創英ﾌﾟﾚｾﾞﾝｽEB" panose="02020809000000000000" pitchFamily="17" charset="-128"/>
                <a:ea typeface="HG創英ﾌﾟﾚｾﾞﾝｽEB" panose="02020809000000000000" pitchFamily="17" charset="-128"/>
              </a:rPr>
              <a:t>全国地球温暖化防止活動推進センターより</a:t>
            </a:r>
            <a:endParaRPr kumimoji="1" lang="en-US" altLang="ja-JP" sz="2600" dirty="0" smtClean="0">
              <a:latin typeface="HG創英ﾌﾟﾚｾﾞﾝｽEB" panose="02020809000000000000" pitchFamily="17" charset="-128"/>
              <a:ea typeface="HG創英ﾌﾟﾚｾﾞﾝｽEB" panose="02020809000000000000" pitchFamily="17" charset="-128"/>
            </a:endParaRPr>
          </a:p>
          <a:p>
            <a:pPr>
              <a:buNone/>
            </a:pP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pPr indent="280988">
              <a:buNone/>
            </a:pPr>
            <a:r>
              <a:rPr kumimoji="1" lang="ja-JP" altLang="en-US" sz="3200" dirty="0" smtClean="0"/>
              <a:t>ＩＰＣＣ第五次評価</a:t>
            </a:r>
            <a:r>
              <a:rPr kumimoji="1" lang="ja-JP" altLang="en-US" sz="3200" dirty="0" smtClean="0"/>
              <a:t>報告書</a:t>
            </a:r>
            <a:endParaRPr kumimoji="1" lang="en-US" altLang="ja-JP" sz="3200" dirty="0" smtClean="0"/>
          </a:p>
          <a:p>
            <a:pPr marL="623888" indent="0">
              <a:buNone/>
            </a:pPr>
            <a:r>
              <a:rPr lang="ja-JP" altLang="en-US" dirty="0" smtClean="0"/>
              <a:t>～</a:t>
            </a:r>
            <a:r>
              <a:rPr kumimoji="1" lang="ja-JP" altLang="en-US" sz="3200" dirty="0" smtClean="0"/>
              <a:t>第一作業部会（科学的根拠）２０１３年度</a:t>
            </a:r>
            <a:endParaRPr kumimoji="1" lang="en-US" altLang="ja-JP" sz="3200" dirty="0" smtClean="0"/>
          </a:p>
          <a:p>
            <a:pPr>
              <a:buNone/>
            </a:pPr>
            <a:endParaRPr lang="en-US" altLang="ja-JP" dirty="0" smtClean="0"/>
          </a:p>
          <a:p>
            <a:pPr indent="-80963">
              <a:buNone/>
            </a:pPr>
            <a:r>
              <a:rPr lang="ja-JP" altLang="en-US" dirty="0" smtClean="0"/>
              <a:t>ＩＰＣＣとは、（Ｉ</a:t>
            </a:r>
            <a:r>
              <a:rPr lang="en-US" altLang="ja-JP" dirty="0" err="1" smtClean="0"/>
              <a:t>ntergove</a:t>
            </a:r>
            <a:r>
              <a:rPr lang="ja-JP" altLang="en-US" dirty="0" smtClean="0"/>
              <a:t>ｒｎ</a:t>
            </a:r>
            <a:r>
              <a:rPr lang="en-US" altLang="ja-JP" dirty="0" smtClean="0"/>
              <a:t>mental  Panel  on</a:t>
            </a:r>
            <a:r>
              <a:rPr lang="ja-JP" altLang="en-US" dirty="0" smtClean="0"/>
              <a:t>　</a:t>
            </a:r>
            <a:r>
              <a:rPr lang="en-US" altLang="ja-JP" dirty="0" smtClean="0"/>
              <a:t>Climate  Change)</a:t>
            </a:r>
            <a:r>
              <a:rPr lang="ja-JP" altLang="en-US" sz="2600" dirty="0" smtClean="0"/>
              <a:t>気候変動に関する政府間の評価</a:t>
            </a:r>
            <a:endParaRPr lang="en-US" altLang="ja-JP" sz="2600" dirty="0" smtClean="0"/>
          </a:p>
          <a:p>
            <a:pPr marL="255588" indent="-255588">
              <a:buNone/>
            </a:pPr>
            <a:r>
              <a:rPr lang="ja-JP" altLang="en-US" dirty="0" smtClean="0"/>
              <a:t>　</a:t>
            </a:r>
            <a:r>
              <a:rPr lang="ja-JP" altLang="en-US" sz="2600" dirty="0" smtClean="0"/>
              <a:t>専門家が気候変化、影響、適応と対策について評価している。１９８８年に国連環境計画と世界気象機関により、設立された。世界の科学者が発表する論文や観測、予測データを科学的根拠としている。　</a:t>
            </a:r>
            <a:endParaRPr lang="en-US" altLang="ja-JP" sz="2600" dirty="0" smtClean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７１年前の高島平（昭和１８年ごろ）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1800" dirty="0" smtClean="0"/>
              <a:t>高島平</a:t>
            </a:r>
            <a:r>
              <a:rPr lang="ja-JP" altLang="en-US" sz="1800" dirty="0" err="1" smtClean="0"/>
              <a:t>ー</a:t>
            </a:r>
            <a:r>
              <a:rPr lang="ja-JP" altLang="en-US" sz="1800" dirty="0" smtClean="0"/>
              <a:t>　その自然・歴史・人　</a:t>
            </a:r>
            <a:r>
              <a:rPr lang="en-US" altLang="ja-JP" sz="1800" dirty="0" smtClean="0"/>
              <a:t>P75</a:t>
            </a:r>
            <a:r>
              <a:rPr lang="ja-JP" altLang="en-US" sz="1800" dirty="0" smtClean="0"/>
              <a:t>　　１９９８年板橋区郷土資料館</a:t>
            </a:r>
            <a:endParaRPr kumimoji="1"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  <p:pic>
        <p:nvPicPr>
          <p:cNvPr id="6" name="コンテンツ プレースホルダ 5" descr="img00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0" t="8062" b="23726"/>
          <a:stretch/>
        </p:blipFill>
        <p:spPr>
          <a:xfrm>
            <a:off x="2267744" y="1951626"/>
            <a:ext cx="4927512" cy="4357694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５６年前の赤塚地区で遊ぶ子どもたち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1800" dirty="0" smtClean="0"/>
              <a:t>高島</a:t>
            </a:r>
            <a:r>
              <a:rPr lang="ja-JP" altLang="en-US" sz="1800" dirty="0"/>
              <a:t>平</a:t>
            </a:r>
            <a:r>
              <a:rPr lang="ja-JP" altLang="en-US" sz="1800" dirty="0" err="1"/>
              <a:t>ー</a:t>
            </a:r>
            <a:r>
              <a:rPr lang="ja-JP" altLang="en-US" sz="1800" dirty="0"/>
              <a:t>　その自然・歴史・人　</a:t>
            </a:r>
            <a:r>
              <a:rPr lang="en-US" altLang="ja-JP" sz="1800" dirty="0" smtClean="0"/>
              <a:t>P</a:t>
            </a:r>
            <a:r>
              <a:rPr lang="ja-JP" altLang="en-US" sz="1800" dirty="0" smtClean="0"/>
              <a:t>６</a:t>
            </a:r>
            <a:r>
              <a:rPr lang="ja-JP" altLang="en-US" sz="1800" dirty="0"/>
              <a:t>　　１９９８年板橋区郷土資料館</a:t>
            </a:r>
            <a:endParaRPr kumimoji="1"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  <p:pic>
        <p:nvPicPr>
          <p:cNvPr id="4" name="コンテンツ プレースホルダ 3" descr="img0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33" b="22289"/>
          <a:stretch>
            <a:fillRect/>
          </a:stretch>
        </p:blipFill>
        <p:spPr>
          <a:xfrm>
            <a:off x="1167865" y="1417638"/>
            <a:ext cx="6808270" cy="5178121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/>
          </a:bodyPr>
          <a:lstStyle/>
          <a:p>
            <a:r>
              <a:rPr kumimoji="1" lang="ja-JP" altLang="en-US" sz="2800" b="1" dirty="0" smtClean="0"/>
              <a:t>板橋は武蔵野台地が半分張り出し（常盤台・中台・西台）低地へ９つの川が流れる豊かな土地だった。</a:t>
            </a:r>
            <a:endParaRPr kumimoji="1" lang="ja-JP" altLang="en-US" sz="2800" b="1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1475656" y="6280511"/>
            <a:ext cx="6048672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1600" dirty="0" smtClean="0"/>
              <a:t>写真</a:t>
            </a:r>
            <a:r>
              <a:rPr kumimoji="1" lang="ja-JP" altLang="en-US" sz="1600" dirty="0" err="1" smtClean="0"/>
              <a:t>ー</a:t>
            </a:r>
            <a:r>
              <a:rPr kumimoji="1" lang="ja-JP" altLang="en-US" sz="1600" dirty="0" smtClean="0"/>
              <a:t>板橋区緑の基本計画</a:t>
            </a:r>
            <a:r>
              <a:rPr kumimoji="1" lang="en-US" altLang="ja-JP" sz="1600" dirty="0" smtClean="0"/>
              <a:t>H22.12</a:t>
            </a:r>
            <a:r>
              <a:rPr kumimoji="1" lang="ja-JP" altLang="en-US" sz="1600" dirty="0" smtClean="0"/>
              <a:t>～板橋区 土木部 みどりと公園課</a:t>
            </a:r>
            <a:endParaRPr kumimoji="1" lang="en-US" altLang="ja-JP" sz="1600" dirty="0" smtClean="0"/>
          </a:p>
          <a:p>
            <a:pPr marL="0" indent="0">
              <a:buNone/>
            </a:pPr>
            <a:endParaRPr kumimoji="1" lang="ja-JP" altLang="en-US" sz="19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9466" y="1378613"/>
            <a:ext cx="6104862" cy="478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530513" y="5085762"/>
            <a:ext cx="4677846" cy="920334"/>
          </a:xfrm>
        </p:spPr>
        <p:txBody>
          <a:bodyPr>
            <a:normAutofit fontScale="25000" lnSpcReduction="20000"/>
          </a:bodyPr>
          <a:lstStyle/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sz="5600" dirty="0" smtClean="0"/>
          </a:p>
          <a:p>
            <a:endParaRPr lang="en-US" altLang="ja-JP" sz="5600" dirty="0"/>
          </a:p>
          <a:p>
            <a:r>
              <a:rPr kumimoji="1" lang="ja-JP" altLang="en-US" sz="5600" dirty="0" smtClean="0"/>
              <a:t>　</a:t>
            </a:r>
            <a:endParaRPr kumimoji="1" lang="en-US" altLang="ja-JP" sz="5600" dirty="0" smtClean="0"/>
          </a:p>
          <a:p>
            <a:endParaRPr lang="en-US" altLang="ja-JP" sz="5600" dirty="0"/>
          </a:p>
          <a:p>
            <a:endParaRPr kumimoji="1" lang="en-US" altLang="ja-JP" sz="5600" dirty="0" smtClean="0"/>
          </a:p>
          <a:p>
            <a:r>
              <a:rPr lang="ja-JP" altLang="en-US" sz="5600" dirty="0"/>
              <a:t>　</a:t>
            </a:r>
            <a:endParaRPr lang="en-US" altLang="ja-JP" sz="5600" dirty="0" smtClean="0"/>
          </a:p>
          <a:p>
            <a:endParaRPr kumimoji="1" lang="en-US" altLang="ja-JP" sz="5600" dirty="0"/>
          </a:p>
          <a:p>
            <a:endParaRPr kumimoji="1" lang="en-US" altLang="ja-JP" sz="5600" dirty="0" smtClean="0"/>
          </a:p>
          <a:p>
            <a:endParaRPr kumimoji="1" lang="en-US" altLang="ja-JP" sz="5600" dirty="0" smtClean="0"/>
          </a:p>
          <a:p>
            <a:endParaRPr lang="en-US" altLang="ja-JP" sz="5600" dirty="0"/>
          </a:p>
          <a:p>
            <a:endParaRPr kumimoji="1" lang="en-US" altLang="ja-JP" sz="5600" dirty="0" smtClean="0"/>
          </a:p>
          <a:p>
            <a:endParaRPr lang="en-US" altLang="ja-JP" sz="5600" dirty="0"/>
          </a:p>
          <a:p>
            <a:endParaRPr kumimoji="1" lang="en-US" altLang="ja-JP" sz="5600" dirty="0" smtClean="0"/>
          </a:p>
          <a:p>
            <a:endParaRPr lang="en-US" altLang="ja-JP" sz="5600" dirty="0"/>
          </a:p>
          <a:p>
            <a:endParaRPr kumimoji="1" lang="en-US" altLang="ja-JP" sz="5600" dirty="0" smtClean="0"/>
          </a:p>
          <a:p>
            <a:endParaRPr lang="en-US" altLang="ja-JP" sz="5600" dirty="0"/>
          </a:p>
          <a:p>
            <a:endParaRPr kumimoji="1" lang="en-US" altLang="ja-JP" sz="6400" dirty="0" smtClean="0"/>
          </a:p>
          <a:p>
            <a:endParaRPr lang="en-US" altLang="ja-JP" sz="6400" dirty="0"/>
          </a:p>
          <a:p>
            <a:endParaRPr kumimoji="1" lang="en-US" altLang="ja-JP" sz="6400" dirty="0" smtClean="0"/>
          </a:p>
          <a:p>
            <a:r>
              <a:rPr lang="ja-JP" altLang="en-US" sz="6400" dirty="0"/>
              <a:t>　</a:t>
            </a:r>
            <a:endParaRPr lang="en-US" altLang="ja-JP" sz="6400" dirty="0" smtClean="0"/>
          </a:p>
          <a:p>
            <a:endParaRPr kumimoji="1" lang="en-US" altLang="ja-JP" sz="6400" dirty="0"/>
          </a:p>
          <a:p>
            <a:endParaRPr lang="en-US" altLang="ja-JP" sz="8000" dirty="0" smtClean="0"/>
          </a:p>
          <a:p>
            <a:endParaRPr lang="en-US" altLang="ja-JP" sz="8000" dirty="0"/>
          </a:p>
          <a:p>
            <a:endParaRPr lang="en-US" altLang="ja-JP" sz="8000" dirty="0" smtClean="0"/>
          </a:p>
          <a:p>
            <a:endParaRPr lang="en-US" altLang="ja-JP" sz="8000" dirty="0"/>
          </a:p>
          <a:p>
            <a:endParaRPr lang="en-US" altLang="ja-JP" sz="8000" dirty="0" smtClean="0"/>
          </a:p>
          <a:p>
            <a:endParaRPr lang="en-US" altLang="ja-JP" sz="8000" dirty="0"/>
          </a:p>
          <a:p>
            <a:endParaRPr lang="en-US" altLang="ja-JP" sz="8000" dirty="0" smtClean="0"/>
          </a:p>
          <a:p>
            <a:endParaRPr lang="en-US" altLang="ja-JP" sz="8000" dirty="0"/>
          </a:p>
          <a:p>
            <a:endParaRPr lang="en-US" altLang="ja-JP" sz="8000" dirty="0" smtClean="0"/>
          </a:p>
          <a:p>
            <a:endParaRPr lang="en-US" altLang="ja-JP" sz="8000" dirty="0"/>
          </a:p>
          <a:p>
            <a:endParaRPr lang="en-US" altLang="ja-JP" sz="8000" dirty="0" smtClean="0"/>
          </a:p>
          <a:p>
            <a:endParaRPr lang="en-US" altLang="ja-JP" sz="8000" dirty="0"/>
          </a:p>
          <a:p>
            <a:r>
              <a:rPr lang="ja-JP" altLang="en-US" sz="8000" dirty="0" smtClean="0"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緑被地の長期的な変遷（区域）</a:t>
            </a:r>
            <a:endParaRPr lang="en-US" altLang="ja-JP" sz="8000" dirty="0" smtClean="0"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  <a:p>
            <a:r>
              <a:rPr lang="ja-JP" altLang="en-US" sz="6400" b="0" dirty="0" smtClean="0"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板橋区緑地・樹木の実態調査</a:t>
            </a:r>
            <a:r>
              <a:rPr lang="en-US" altLang="ja-JP" sz="6400" b="0" dirty="0" smtClean="0"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Ⅳ</a:t>
            </a:r>
            <a:r>
              <a:rPr lang="ja-JP" altLang="en-US" sz="6400" b="0" dirty="0" smtClean="0">
                <a:latin typeface="HGS創英ﾌﾟﾚｾﾞﾝｽEB" panose="02020800000000000000" pitchFamily="18" charset="-128"/>
                <a:ea typeface="HGS創英ﾌﾟﾚｾﾞﾝｽEB" panose="02020800000000000000" pitchFamily="18" charset="-128"/>
              </a:rPr>
              <a:t>　２７年３月より</a:t>
            </a:r>
            <a:endParaRPr lang="en-US" altLang="ja-JP" sz="6400" b="0" dirty="0" smtClean="0">
              <a:latin typeface="HGS創英ﾌﾟﾚｾﾞﾝｽEB" panose="02020800000000000000" pitchFamily="18" charset="-128"/>
              <a:ea typeface="HGS創英ﾌﾟﾚｾﾞﾝｽEB" panose="02020800000000000000" pitchFamily="18" charset="-128"/>
            </a:endParaRPr>
          </a:p>
          <a:p>
            <a:endParaRPr kumimoji="1" lang="ja-JP" altLang="en-US" sz="6400" b="0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>
          <a:xfrm>
            <a:off x="1584783" y="5805264"/>
            <a:ext cx="6035217" cy="759148"/>
          </a:xfrm>
        </p:spPr>
        <p:txBody>
          <a:bodyPr>
            <a:normAutofit/>
          </a:bodyPr>
          <a:lstStyle/>
          <a:p>
            <a:pPr lvl="0"/>
            <a:r>
              <a:rPr lang="ja-JP" altLang="en-US" sz="1800" dirty="0" smtClean="0">
                <a:solidFill>
                  <a:prstClr val="black"/>
                </a:solidFill>
              </a:rPr>
              <a:t>上段</a:t>
            </a:r>
            <a:r>
              <a:rPr lang="ja-JP" altLang="en-US" sz="1800" dirty="0">
                <a:solidFill>
                  <a:prstClr val="black"/>
                </a:solidFill>
              </a:rPr>
              <a:t>左から     明治１３年・昭和１２年・昭和３２年・平成６年</a:t>
            </a:r>
            <a:endParaRPr lang="en-US" altLang="ja-JP" sz="1800" dirty="0">
              <a:solidFill>
                <a:prstClr val="black"/>
              </a:solidFill>
            </a:endParaRPr>
          </a:p>
          <a:p>
            <a:r>
              <a:rPr lang="ja-JP" altLang="en-US" sz="1800" dirty="0" smtClean="0"/>
              <a:t>下段左から　  平成</a:t>
            </a:r>
            <a:r>
              <a:rPr lang="ja-JP" altLang="en-US" sz="1800" dirty="0"/>
              <a:t>１１年・</a:t>
            </a:r>
            <a:r>
              <a:rPr lang="ja-JP" altLang="en-US" sz="1800" dirty="0" smtClean="0"/>
              <a:t>平成１６年・ 平成２１年</a:t>
            </a:r>
            <a:endParaRPr kumimoji="1" lang="ja-JP" altLang="en-US" sz="1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6515" y="188640"/>
            <a:ext cx="1906353" cy="28424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68" y="202716"/>
            <a:ext cx="1785137" cy="266169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592" y="292637"/>
            <a:ext cx="1815310" cy="270668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392" y="284160"/>
            <a:ext cx="1675890" cy="249880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29" y="2474859"/>
            <a:ext cx="1751338" cy="244623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149" y="2498278"/>
            <a:ext cx="1624925" cy="242281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8"/>
          <a:srcRect b="11837"/>
          <a:stretch/>
        </p:blipFill>
        <p:spPr>
          <a:xfrm>
            <a:off x="4872466" y="2589389"/>
            <a:ext cx="1515482" cy="22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35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5786" y="571480"/>
            <a:ext cx="7572428" cy="785810"/>
          </a:xfrm>
        </p:spPr>
        <p:txBody>
          <a:bodyPr>
            <a:normAutofit/>
          </a:bodyPr>
          <a:lstStyle/>
          <a:p>
            <a:r>
              <a:rPr kumimoji="1" lang="ja-JP" altLang="en-US" sz="3600" b="1" dirty="0" smtClean="0"/>
              <a:t>緑・水</a:t>
            </a:r>
            <a:r>
              <a:rPr lang="ja-JP" altLang="en-US" sz="3600" b="1" dirty="0" smtClean="0"/>
              <a:t>・空気・</a:t>
            </a:r>
            <a:r>
              <a:rPr kumimoji="1" lang="ja-JP" altLang="en-US" sz="3600" b="1" dirty="0" smtClean="0"/>
              <a:t>生きものと資源、ゴミ</a:t>
            </a:r>
            <a:endParaRPr kumimoji="1" lang="ja-JP" altLang="en-US" sz="3600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71600" y="1700808"/>
            <a:ext cx="7499176" cy="4525963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板橋区の緑の面積は？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ja-JP" altLang="en-US" dirty="0" smtClean="0"/>
              <a:t>板橋区の水質・</a:t>
            </a:r>
            <a:r>
              <a:rPr lang="ja-JP" altLang="en-US" dirty="0" smtClean="0"/>
              <a:t>湧水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lang="ja-JP" altLang="en-US" dirty="0" smtClean="0"/>
              <a:t>空気はきれ</a:t>
            </a:r>
            <a:r>
              <a:rPr lang="ja-JP" altLang="en-US" dirty="0"/>
              <a:t>い</a:t>
            </a:r>
            <a:r>
              <a:rPr lang="ja-JP" altLang="en-US" dirty="0" smtClean="0"/>
              <a:t>になっているか。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野鳥やバッタ・チョウなど生きものは？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ゴミ・資源循環の問題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緑被分布図　</a:t>
            </a:r>
            <a:r>
              <a:rPr kumimoji="1" lang="ja-JP" altLang="en-US" sz="1600" dirty="0" smtClean="0"/>
              <a:t>緑地・樹木の実態調査２７年３月</a:t>
            </a:r>
            <a:endParaRPr kumimoji="1" lang="ja-JP" altLang="en-US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337" y="1417638"/>
            <a:ext cx="6485326" cy="4708525"/>
          </a:xfrm>
        </p:spPr>
      </p:pic>
    </p:spTree>
    <p:extLst>
      <p:ext uri="{BB962C8B-B14F-4D97-AF65-F5344CB8AC3E}">
        <p14:creationId xmlns:p14="http://schemas.microsoft.com/office/powerpoint/2010/main" val="364451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1720" y="123472"/>
            <a:ext cx="4608512" cy="857256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板橋区の緑被率の推移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lang="ja-JP" altLang="en-US" sz="1600" dirty="0" smtClean="0"/>
              <a:t>板橋区緑地・樹木の実態調査</a:t>
            </a:r>
            <a:r>
              <a:rPr lang="en-US" altLang="ja-JP" sz="1600" dirty="0" smtClean="0"/>
              <a:t>H21</a:t>
            </a:r>
            <a:r>
              <a:rPr lang="ja-JP" altLang="en-US" sz="1600" dirty="0" smtClean="0"/>
              <a:t>年</a:t>
            </a:r>
            <a:endParaRPr kumimoji="1" lang="ja-JP" altLang="en-US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pic>
        <p:nvPicPr>
          <p:cNvPr id="2050" name="Picture 2" descr="G:\14年度ＳＯＥ活動\１４年度板二小研究関係\板二小１４年度研究関係\img0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8701"/>
          <a:stretch/>
        </p:blipFill>
        <p:spPr bwMode="auto">
          <a:xfrm>
            <a:off x="2267744" y="1073256"/>
            <a:ext cx="4248472" cy="5740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8183880" cy="1285884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板橋区の緑に覆われた面積は減っている</a:t>
            </a:r>
            <a:endParaRPr kumimoji="1"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11560" y="1412776"/>
            <a:ext cx="8183880" cy="5327540"/>
          </a:xfrm>
        </p:spPr>
        <p:txBody>
          <a:bodyPr>
            <a:noAutofit/>
          </a:bodyPr>
          <a:lstStyle/>
          <a:p>
            <a:r>
              <a:rPr lang="ja-JP" altLang="en-US" sz="3200" b="1" dirty="0" smtClean="0">
                <a:latin typeface="HGP創英角ｺﾞｼｯｸUB" pitchFamily="50" charset="-128"/>
                <a:ea typeface="HGP創英角ｺﾞｼｯｸUB" pitchFamily="50" charset="-128"/>
              </a:rPr>
              <a:t>平成</a:t>
            </a:r>
            <a:r>
              <a:rPr kumimoji="1" lang="ja-JP" altLang="en-US" sz="3200" b="1" dirty="0" smtClean="0">
                <a:latin typeface="HGP創英角ｺﾞｼｯｸUB" pitchFamily="50" charset="-128"/>
                <a:ea typeface="HGP創英角ｺﾞｼｯｸUB" pitchFamily="50" charset="-128"/>
              </a:rPr>
              <a:t>元年　板橋の緑被率　　   １５．０％</a:t>
            </a:r>
            <a:endParaRPr kumimoji="1" lang="en-US" altLang="ja-JP" sz="3200" b="1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r>
              <a:rPr lang="ja-JP" altLang="en-US" sz="3200" b="1" dirty="0" smtClean="0">
                <a:latin typeface="HGP創英角ｺﾞｼｯｸUB" pitchFamily="50" charset="-128"/>
                <a:ea typeface="HGP創英角ｺﾞｼｯｸUB" pitchFamily="50" charset="-128"/>
              </a:rPr>
              <a:t>平成１６年　　同　　　　　　　　　１３．５％　</a:t>
            </a:r>
            <a:r>
              <a:rPr lang="ja-JP" altLang="en-US" sz="3200" b="1" dirty="0" smtClean="0"/>
              <a:t>　</a:t>
            </a:r>
            <a:endParaRPr kumimoji="1" lang="en-US" altLang="ja-JP" sz="3200" b="1" dirty="0" smtClean="0"/>
          </a:p>
          <a:p>
            <a:pPr>
              <a:buNone/>
            </a:pPr>
            <a:r>
              <a:rPr kumimoji="1" lang="ja-JP" altLang="en-US" sz="3200" b="1" dirty="0" smtClean="0"/>
              <a:t>　　</a:t>
            </a:r>
            <a:r>
              <a:rPr kumimoji="1" lang="ja-JP" altLang="en-US" sz="2400" dirty="0" smtClean="0"/>
              <a:t>原因</a:t>
            </a:r>
            <a:r>
              <a:rPr kumimoji="1" lang="ja-JP" altLang="en-US" sz="2400" dirty="0" err="1" smtClean="0"/>
              <a:t>ー</a:t>
            </a:r>
            <a:r>
              <a:rPr kumimoji="1" lang="ja-JP" altLang="en-US" sz="2400" dirty="0" smtClean="0"/>
              <a:t>農地の減少（区の面積の１％となった）</a:t>
            </a:r>
            <a:endParaRPr kumimoji="1" lang="en-US" altLang="ja-JP" sz="2400" dirty="0" smtClean="0"/>
          </a:p>
          <a:p>
            <a:r>
              <a:rPr kumimoji="1" lang="ja-JP" altLang="en-US" sz="3200" b="1" dirty="0" smtClean="0">
                <a:latin typeface="HGP創英角ｺﾞｼｯｸUB" pitchFamily="50" charset="-128"/>
                <a:ea typeface="HGP創英角ｺﾞｼｯｸUB" pitchFamily="50" charset="-128"/>
              </a:rPr>
              <a:t>平成１９年　板橋の植生被覆率１８．２％</a:t>
            </a:r>
            <a:endParaRPr kumimoji="1" lang="en-US" altLang="ja-JP" sz="3200" b="1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>
              <a:buNone/>
            </a:pPr>
            <a:r>
              <a:rPr lang="ja-JP" altLang="en-US" sz="3200" b="1" dirty="0" smtClean="0"/>
              <a:t>　　</a:t>
            </a:r>
            <a:r>
              <a:rPr lang="ja-JP" altLang="en-US" sz="2400" dirty="0" smtClean="0"/>
              <a:t>これは、航空写真の技術向上により、植木鉢の緑も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   </a:t>
            </a:r>
            <a:r>
              <a:rPr lang="ja-JP" altLang="en-US" sz="2400" dirty="0" smtClean="0"/>
              <a:t>計算した結果</a:t>
            </a:r>
            <a:endParaRPr lang="en-US" altLang="ja-JP" sz="2400" dirty="0" smtClean="0"/>
          </a:p>
          <a:p>
            <a:pPr>
              <a:buNone/>
            </a:pPr>
            <a:r>
              <a:rPr lang="ja-JP" altLang="en-US" sz="3600" b="1" dirty="0" smtClean="0">
                <a:latin typeface="HGP創英角ｺﾞｼｯｸUB" pitchFamily="50" charset="-128"/>
                <a:ea typeface="HGP創英角ｺﾞｼｯｸUB" pitchFamily="50" charset="-128"/>
              </a:rPr>
              <a:t>緑被率</a:t>
            </a:r>
            <a:endParaRPr lang="en-US" altLang="ja-JP" sz="3600" b="1" dirty="0" smtClean="0">
              <a:latin typeface="HGP創英角ｺﾞｼｯｸUB" pitchFamily="50" charset="-128"/>
              <a:ea typeface="HGP創英角ｺﾞｼｯｸUB" pitchFamily="50" charset="-128"/>
            </a:endParaRPr>
          </a:p>
          <a:p>
            <a:pPr algn="ctr">
              <a:buNone/>
            </a:pPr>
            <a:r>
              <a:rPr lang="ja-JP" altLang="en-US" sz="3600" b="1" dirty="0" smtClean="0">
                <a:latin typeface="HGP創英角ｺﾞｼｯｸUB" pitchFamily="50" charset="-128"/>
                <a:ea typeface="HGP創英角ｺﾞｼｯｸUB" pitchFamily="50" charset="-128"/>
              </a:rPr>
              <a:t>（樹木被覆地＋農地＋草地）</a:t>
            </a:r>
            <a:r>
              <a:rPr lang="en-US" altLang="ja-JP" sz="3600" b="1" dirty="0" smtClean="0">
                <a:latin typeface="HGP創英角ｺﾞｼｯｸUB" pitchFamily="50" charset="-128"/>
                <a:ea typeface="HGP創英角ｺﾞｼｯｸUB" pitchFamily="50" charset="-128"/>
              </a:rPr>
              <a:t>÷</a:t>
            </a:r>
            <a:r>
              <a:rPr lang="ja-JP" altLang="en-US" sz="3600" b="1" dirty="0" smtClean="0">
                <a:latin typeface="HGP創英角ｺﾞｼｯｸUB" pitchFamily="50" charset="-128"/>
                <a:ea typeface="HGP創英角ｺﾞｼｯｸUB" pitchFamily="50" charset="-128"/>
              </a:rPr>
              <a:t>行政面積</a:t>
            </a:r>
            <a:r>
              <a:rPr lang="ja-JP" altLang="en-US" sz="1600" dirty="0" smtClean="0">
                <a:latin typeface="HGP創英角ｺﾞｼｯｸUB" pitchFamily="50" charset="-128"/>
                <a:ea typeface="HGP創英角ｺﾞｼｯｸUB" pitchFamily="50" charset="-128"/>
              </a:rPr>
              <a:t>板橋区　緑地・樹木調査（</a:t>
            </a:r>
            <a:r>
              <a:rPr lang="en-US" altLang="ja-JP" sz="1600" dirty="0" smtClean="0">
                <a:latin typeface="HGP創英角ｺﾞｼｯｸUB" pitchFamily="50" charset="-128"/>
                <a:ea typeface="HGP創英角ｺﾞｼｯｸUB" pitchFamily="50" charset="-128"/>
              </a:rPr>
              <a:t>H22)</a:t>
            </a:r>
            <a:r>
              <a:rPr lang="ja-JP" altLang="en-US" sz="1600" dirty="0" smtClean="0">
                <a:latin typeface="HGP創英角ｺﾞｼｯｸUB" pitchFamily="50" charset="-128"/>
                <a:ea typeface="HGP創英角ｺﾞｼｯｸUB" pitchFamily="50" charset="-128"/>
              </a:rPr>
              <a:t>より</a:t>
            </a:r>
            <a:r>
              <a:rPr lang="ja-JP" altLang="en-US" sz="2000" dirty="0" smtClean="0">
                <a:latin typeface="HGP創英角ｺﾞｼｯｸUB" pitchFamily="50" charset="-128"/>
                <a:ea typeface="HGP創英角ｺﾞｼｯｸUB" pitchFamily="50" charset="-128"/>
              </a:rPr>
              <a:t>　　</a:t>
            </a:r>
            <a:r>
              <a:rPr lang="ja-JP" altLang="en-US" sz="3600" dirty="0" smtClean="0">
                <a:latin typeface="HGP創英角ｺﾞｼｯｸUB" pitchFamily="50" charset="-128"/>
                <a:ea typeface="HGP創英角ｺﾞｼｯｸUB" pitchFamily="50" charset="-128"/>
              </a:rPr>
              <a:t>　</a:t>
            </a:r>
            <a:r>
              <a:rPr lang="ja-JP" altLang="en-US" sz="3200" dirty="0" smtClean="0"/>
              <a:t>　　</a:t>
            </a:r>
            <a:endParaRPr kumimoji="1" lang="ja-JP" altLang="en-US" sz="3200" dirty="0"/>
          </a:p>
        </p:txBody>
      </p:sp>
      <p:sp>
        <p:nvSpPr>
          <p:cNvPr id="4" name="下矢印 3"/>
          <p:cNvSpPr/>
          <p:nvPr/>
        </p:nvSpPr>
        <p:spPr>
          <a:xfrm>
            <a:off x="8028384" y="1988840"/>
            <a:ext cx="285752" cy="571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上矢印 4"/>
          <p:cNvSpPr/>
          <p:nvPr/>
        </p:nvSpPr>
        <p:spPr>
          <a:xfrm flipH="1">
            <a:off x="8102671" y="3143248"/>
            <a:ext cx="285753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ja-JP" altLang="en-US" sz="4000" dirty="0" smtClean="0"/>
              <a:t>公園</a:t>
            </a:r>
            <a:r>
              <a:rPr kumimoji="1" lang="ja-JP" altLang="en-US" sz="4000" dirty="0" smtClean="0"/>
              <a:t>の数と区民一人当たりの公園面積</a:t>
            </a:r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kumimoji="1" lang="ja-JP" altLang="en-US" sz="1800" dirty="0" smtClean="0"/>
              <a:t>（みどりと公園課）</a:t>
            </a:r>
            <a:endParaRPr kumimoji="1" lang="ja-JP" altLang="en-US" sz="1800" dirty="0"/>
          </a:p>
        </p:txBody>
      </p:sp>
      <p:graphicFrame>
        <p:nvGraphicFramePr>
          <p:cNvPr id="6" name="コンテンツ プレースホル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441490"/>
              </p:ext>
            </p:extLst>
          </p:nvPr>
        </p:nvGraphicFramePr>
        <p:xfrm>
          <a:off x="571472" y="1628799"/>
          <a:ext cx="8215371" cy="44036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296"/>
                <a:gridCol w="2101025"/>
                <a:gridCol w="2101025"/>
                <a:gridCol w="2101025"/>
              </a:tblGrid>
              <a:tr h="83751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項目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区内全域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区立公園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 smtClean="0"/>
                        <a:t>都立公園</a:t>
                      </a:r>
                      <a:endParaRPr kumimoji="1" lang="ja-JP" altLang="en-US" sz="2800" dirty="0"/>
                    </a:p>
                  </a:txBody>
                  <a:tcPr anchor="ctr"/>
                </a:tc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公園数総計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３４３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３３９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/>
                        <a:t>４</a:t>
                      </a:r>
                      <a:endParaRPr kumimoji="1" lang="ja-JP" altLang="en-US" sz="3200" dirty="0"/>
                    </a:p>
                  </a:txBody>
                  <a:tcPr anchor="ctr"/>
                </a:tc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公園面積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sz="2400" dirty="0" smtClean="0"/>
                        <a:t>総数（㎡）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１</a:t>
                      </a:r>
                      <a:r>
                        <a:rPr kumimoji="1" lang="en-US" altLang="ja-JP" sz="2000" dirty="0" smtClean="0"/>
                        <a:t>,</a:t>
                      </a:r>
                      <a:r>
                        <a:rPr kumimoji="1" lang="ja-JP" altLang="en-US" sz="2000" dirty="0" smtClean="0"/>
                        <a:t>８６</a:t>
                      </a:r>
                      <a:r>
                        <a:rPr kumimoji="1" lang="en-US" altLang="ja-JP" sz="2000" dirty="0" smtClean="0"/>
                        <a:t>,</a:t>
                      </a:r>
                      <a:r>
                        <a:rPr kumimoji="1" lang="ja-JP" altLang="en-US" sz="2000" dirty="0" smtClean="0"/>
                        <a:t>８４９</a:t>
                      </a:r>
                      <a:r>
                        <a:rPr kumimoji="1" lang="en-US" altLang="ja-JP" sz="2000" dirty="0" smtClean="0"/>
                        <a:t>,</a:t>
                      </a:r>
                      <a:r>
                        <a:rPr kumimoji="1" lang="ja-JP" altLang="en-US" sz="2000" dirty="0" smtClean="0"/>
                        <a:t>７７８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１</a:t>
                      </a:r>
                      <a:r>
                        <a:rPr kumimoji="1" lang="en-US" altLang="ja-JP" sz="2000" dirty="0" smtClean="0"/>
                        <a:t>,</a:t>
                      </a:r>
                      <a:r>
                        <a:rPr kumimoji="1" lang="ja-JP" altLang="en-US" sz="2000" dirty="0" smtClean="0"/>
                        <a:t>４０８</a:t>
                      </a:r>
                      <a:r>
                        <a:rPr kumimoji="1" lang="en-US" altLang="ja-JP" sz="2000" dirty="0" smtClean="0"/>
                        <a:t>,</a:t>
                      </a:r>
                      <a:r>
                        <a:rPr kumimoji="1" lang="ja-JP" altLang="en-US" sz="2000" dirty="0" smtClean="0"/>
                        <a:t>５４６</a:t>
                      </a:r>
                      <a:r>
                        <a:rPr kumimoji="1" lang="en-US" altLang="ja-JP" sz="2000" dirty="0" smtClean="0"/>
                        <a:t>.</a:t>
                      </a:r>
                      <a:r>
                        <a:rPr kumimoji="1" lang="ja-JP" altLang="en-US" sz="2000" dirty="0" smtClean="0"/>
                        <a:t>５８</a:t>
                      </a:r>
                      <a:endParaRPr kumimoji="1" lang="ja-JP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/>
                        <a:t>４５９</a:t>
                      </a:r>
                      <a:r>
                        <a:rPr kumimoji="1" lang="en-US" altLang="ja-JP" sz="2000" dirty="0" smtClean="0"/>
                        <a:t>,</a:t>
                      </a:r>
                      <a:r>
                        <a:rPr kumimoji="1" lang="ja-JP" altLang="en-US" sz="2000" dirty="0" smtClean="0"/>
                        <a:t>９５１</a:t>
                      </a:r>
                      <a:r>
                        <a:rPr kumimoji="1" lang="en-US" altLang="ja-JP" sz="2000" dirty="0" smtClean="0"/>
                        <a:t>.</a:t>
                      </a:r>
                      <a:r>
                        <a:rPr kumimoji="1" lang="ja-JP" altLang="en-US" sz="2000" dirty="0" smtClean="0"/>
                        <a:t>２０</a:t>
                      </a:r>
                      <a:endParaRPr kumimoji="1" lang="ja-JP" altLang="en-US" sz="2000" dirty="0"/>
                    </a:p>
                  </a:txBody>
                  <a:tcPr anchor="ctr"/>
                </a:tc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区民一人当たりの公園</a:t>
                      </a:r>
                      <a:endParaRPr kumimoji="1" lang="en-US" altLang="ja-JP" sz="2400" dirty="0" smtClean="0"/>
                    </a:p>
                    <a:p>
                      <a:pPr algn="ctr"/>
                      <a:r>
                        <a:rPr kumimoji="1" lang="ja-JP" altLang="en-US" sz="2400" dirty="0" smtClean="0"/>
                        <a:t>面積（㎡）　　　　　　　　　　　　　</a:t>
                      </a:r>
                      <a:endParaRPr kumimoji="1" lang="en-US" altLang="ja-JP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3600" dirty="0" smtClean="0">
                          <a:latin typeface="+mj-ea"/>
                          <a:ea typeface="+mj-ea"/>
                        </a:rPr>
                        <a:t>3.56</a:t>
                      </a:r>
                      <a:endParaRPr kumimoji="1" lang="ja-JP" altLang="en-US" sz="3600" dirty="0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緑の将来構造図</a:t>
            </a:r>
            <a:r>
              <a:rPr kumimoji="1" lang="ja-JP" altLang="en-US" dirty="0" err="1" smtClean="0"/>
              <a:t>ー</a:t>
            </a:r>
            <a:r>
              <a:rPr kumimoji="1" lang="ja-JP" altLang="en-US" sz="2700" dirty="0" smtClean="0"/>
              <a:t>荒川軸・崖線軸・石神井川軸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sz="3100" dirty="0" smtClean="0"/>
              <a:t>緑の再生・緑の創出、維持・まちづくり</a:t>
            </a:r>
            <a:r>
              <a:rPr kumimoji="1" lang="en-US" altLang="ja-JP" sz="3100" dirty="0" smtClean="0"/>
              <a:t/>
            </a:r>
            <a:br>
              <a:rPr kumimoji="1" lang="en-US" altLang="ja-JP" sz="3100" dirty="0" smtClean="0"/>
            </a:br>
            <a:r>
              <a:rPr kumimoji="1" lang="ja-JP" altLang="en-US" sz="1800" dirty="0" smtClean="0"/>
              <a:t>いたばしグリーンプラン２０２０より</a:t>
            </a:r>
            <a:endParaRPr kumimoji="1"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2631"/>
          <a:stretch/>
        </p:blipFill>
        <p:spPr>
          <a:xfrm>
            <a:off x="1453256" y="1484784"/>
            <a:ext cx="67191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07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地球の気温はどのくらい上がったか</a:t>
            </a:r>
            <a:endParaRPr kumimoji="1" lang="ja-JP" altLang="en-US" dirty="0"/>
          </a:p>
        </p:txBody>
      </p:sp>
      <p:pic>
        <p:nvPicPr>
          <p:cNvPr id="4" name="コンテンツ プレースホルダ 3" descr="５０年後の板橋を考えよう　資料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7222" y="1196752"/>
            <a:ext cx="5515098" cy="5515098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424936" cy="1031123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板橋の川の水は、きれいになって来たのか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  <p:pic>
        <p:nvPicPr>
          <p:cNvPr id="4" name="コンテンツ プレースホルダ 3" descr="img013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52"/>
          <a:stretch/>
        </p:blipFill>
        <p:spPr>
          <a:xfrm>
            <a:off x="2638985" y="853513"/>
            <a:ext cx="3888432" cy="588454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2920" y="4786322"/>
            <a:ext cx="8183880" cy="1248718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板橋の湧水（わきみず）は飲み水だった</a:t>
            </a:r>
            <a:endParaRPr kumimoji="1" lang="ja-JP" altLang="en-US" sz="3600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1259632" y="1700809"/>
            <a:ext cx="7272808" cy="3600400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6000" dirty="0" smtClean="0"/>
              <a:t>湧水が４２か所から</a:t>
            </a:r>
            <a:endParaRPr lang="en-US" altLang="ja-JP" sz="6000" dirty="0" smtClean="0"/>
          </a:p>
          <a:p>
            <a:pPr marL="0" indent="0">
              <a:buNone/>
            </a:pPr>
            <a:r>
              <a:rPr lang="ja-JP" altLang="en-US" sz="6000" dirty="0" smtClean="0"/>
              <a:t>３４か所へ減っている</a:t>
            </a:r>
          </a:p>
          <a:p>
            <a:pPr lvl="8"/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板橋区の空気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600" dirty="0" smtClean="0"/>
              <a:t>NO</a:t>
            </a:r>
            <a:r>
              <a:rPr lang="ja-JP" altLang="en-US" sz="3600" baseline="-25000" dirty="0" smtClean="0"/>
              <a:t>２</a:t>
            </a:r>
            <a:r>
              <a:rPr lang="ja-JP" altLang="en-US" sz="3600" dirty="0" smtClean="0"/>
              <a:t>とダイオキシン、</a:t>
            </a:r>
            <a:r>
              <a:rPr lang="en-US" altLang="ja-JP" sz="3600" dirty="0" smtClean="0"/>
              <a:t>SPM</a:t>
            </a:r>
            <a:r>
              <a:rPr lang="ja-JP" altLang="en-US" sz="3600" dirty="0" smtClean="0"/>
              <a:t>が減っている。</a:t>
            </a:r>
            <a:endParaRPr kumimoji="1" lang="ja-JP" altLang="en-US" sz="3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  <p:pic>
        <p:nvPicPr>
          <p:cNvPr id="4" name="コンテンツ プレースホルダ 3" descr="img022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8"/>
          <a:stretch/>
        </p:blipFill>
        <p:spPr>
          <a:xfrm>
            <a:off x="1835696" y="1600200"/>
            <a:ext cx="5256584" cy="5141168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sz="3200" dirty="0" smtClean="0"/>
              <a:t>板橋区の野鳥調査</a:t>
            </a:r>
            <a:r>
              <a:rPr kumimoji="1" lang="ja-JP" altLang="en-US" sz="2400" dirty="0" err="1" smtClean="0"/>
              <a:t>ー</a:t>
            </a:r>
            <a:r>
              <a:rPr kumimoji="1" lang="ja-JP" altLang="en-US" sz="2400" b="1" dirty="0" smtClean="0"/>
              <a:t>見えなくなったオオコノハズク・コノハズク・トラフズク・カモメ・ミヤコドリ・ツミ・ハイタカ</a:t>
            </a:r>
            <a:endParaRPr kumimoji="1" lang="ja-JP" altLang="en-US" sz="2400" b="1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  <p:pic>
        <p:nvPicPr>
          <p:cNvPr id="4" name="コンテンツ プレースホルダ 3" descr="img02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tretch>
            <a:fillRect/>
          </a:stretch>
        </p:blipFill>
        <p:spPr>
          <a:xfrm>
            <a:off x="827584" y="1670126"/>
            <a:ext cx="6480720" cy="516469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野鳥はどんどん減っている？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  <p:pic>
        <p:nvPicPr>
          <p:cNvPr id="4" name="コンテンツ プレースホルダ 3" descr="img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162882"/>
            <a:ext cx="4132842" cy="4795108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200" b="1" dirty="0" smtClean="0"/>
              <a:t>クワガタ・ノコギリクワガタ・コフキコガネなど</a:t>
            </a:r>
            <a:r>
              <a:rPr kumimoji="1" lang="en-US" altLang="ja-JP" sz="3200" b="1" dirty="0" smtClean="0"/>
              <a:t/>
            </a:r>
            <a:br>
              <a:rPr kumimoji="1" lang="en-US" altLang="ja-JP" sz="3200" b="1" dirty="0" smtClean="0"/>
            </a:br>
            <a:r>
              <a:rPr kumimoji="1" lang="ja-JP" altLang="en-US" sz="3200" b="1" dirty="0" smtClean="0"/>
              <a:t>ほとんど姿を消した</a:t>
            </a:r>
            <a:r>
              <a:rPr kumimoji="1" lang="en-US" altLang="ja-JP" sz="3200" b="1" dirty="0" smtClean="0"/>
              <a:t/>
            </a:r>
            <a:br>
              <a:rPr kumimoji="1" lang="en-US" altLang="ja-JP" sz="3200" b="1" dirty="0" smtClean="0"/>
            </a:br>
            <a:r>
              <a:rPr kumimoji="1" lang="en-US" altLang="ja-JP" sz="1800" dirty="0" smtClean="0"/>
              <a:t>―</a:t>
            </a:r>
            <a:r>
              <a:rPr kumimoji="1" lang="ja-JP" altLang="en-US" sz="1800" dirty="0" smtClean="0"/>
              <a:t>板橋区昆虫類等実態調査</a:t>
            </a:r>
            <a:r>
              <a:rPr kumimoji="1" lang="en-US" altLang="ja-JP" sz="1800" dirty="0" smtClean="0"/>
              <a:t>Ⅳ</a:t>
            </a:r>
            <a:r>
              <a:rPr kumimoji="1" lang="ja-JP" altLang="en-US" sz="1800" dirty="0" smtClean="0"/>
              <a:t>報告書　</a:t>
            </a:r>
            <a:r>
              <a:rPr lang="ja-JP" altLang="en-US" sz="1800" dirty="0" smtClean="0"/>
              <a:t>平成２１年３月東京都板橋区</a:t>
            </a:r>
            <a:endParaRPr kumimoji="1" lang="ja-JP" altLang="en-US" sz="1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  <p:pic>
        <p:nvPicPr>
          <p:cNvPr id="4" name="コンテンツ プレースホルダ 3" descr="img0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122" y="1556792"/>
            <a:ext cx="6072230" cy="516929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75270" cy="1556700"/>
          </a:xfrm>
        </p:spPr>
        <p:txBody>
          <a:bodyPr>
            <a:normAutofit/>
          </a:bodyPr>
          <a:lstStyle/>
          <a:p>
            <a:r>
              <a:rPr kumimoji="1" lang="ja-JP" altLang="en-US" sz="3300" dirty="0" smtClean="0"/>
              <a:t>板谷公園には、カマキリ・コオロギ・マツムシ・キリギリス・バッタ・おんぶバッタが一匹もいない</a:t>
            </a:r>
            <a:r>
              <a:rPr kumimoji="1" lang="en-US" altLang="ja-JP" sz="4000" dirty="0" smtClean="0"/>
              <a:t/>
            </a:r>
            <a:br>
              <a:rPr kumimoji="1" lang="en-US" altLang="ja-JP" sz="4000" dirty="0" smtClean="0"/>
            </a:br>
            <a:r>
              <a:rPr lang="ja-JP" altLang="en-US" sz="1600" dirty="0" smtClean="0"/>
              <a:t>板橋区</a:t>
            </a:r>
            <a:r>
              <a:rPr lang="ja-JP" altLang="en-US" sz="1600" dirty="0"/>
              <a:t>昆虫類等実態調査</a:t>
            </a:r>
            <a:r>
              <a:rPr lang="en-US" altLang="ja-JP" sz="1600" dirty="0"/>
              <a:t>Ⅳ</a:t>
            </a:r>
            <a:r>
              <a:rPr lang="ja-JP" altLang="en-US" sz="1600" dirty="0" smtClean="0"/>
              <a:t>報告書</a:t>
            </a:r>
            <a:r>
              <a:rPr lang="en-US" altLang="ja-JP" sz="1600" dirty="0" smtClean="0"/>
              <a:t>―</a:t>
            </a:r>
            <a:r>
              <a:rPr lang="ja-JP" altLang="en-US" sz="1600" dirty="0" smtClean="0"/>
              <a:t>平成</a:t>
            </a:r>
            <a:r>
              <a:rPr lang="ja-JP" altLang="en-US" sz="1600" dirty="0"/>
              <a:t>２１年３月東京都板橋区</a:t>
            </a:r>
            <a:endParaRPr kumimoji="1" lang="ja-JP" altLang="en-US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  <p:pic>
        <p:nvPicPr>
          <p:cNvPr id="4" name="コンテンツ プレースホルダ 3" descr="img0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920470"/>
            <a:ext cx="4732722" cy="4604874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35819" y="260648"/>
            <a:ext cx="7186280" cy="1785942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チョウの調査</a:t>
            </a:r>
            <a:r>
              <a:rPr kumimoji="1" lang="ja-JP" altLang="en-US" sz="2000" dirty="0" err="1" smtClean="0"/>
              <a:t>ー</a:t>
            </a:r>
            <a:r>
              <a:rPr kumimoji="1" lang="ja-JP" altLang="en-US" sz="2000" b="1" dirty="0" smtClean="0"/>
              <a:t>板谷公園には、チョウが４種類のみだった。タテハチョウ・マダラチョウ・ジャノメチョウなどが見えない。</a:t>
            </a:r>
            <a:r>
              <a:rPr kumimoji="1" lang="en-US" altLang="ja-JP" sz="2000" b="1" dirty="0" smtClean="0"/>
              <a:t/>
            </a:r>
            <a:br>
              <a:rPr kumimoji="1" lang="en-US" altLang="ja-JP" sz="2000" b="1" dirty="0" smtClean="0"/>
            </a:br>
            <a:r>
              <a:rPr kumimoji="1" lang="en-US" altLang="ja-JP" sz="1600" dirty="0" smtClean="0"/>
              <a:t>―</a:t>
            </a:r>
            <a:r>
              <a:rPr lang="ja-JP" altLang="en-US" sz="1600" dirty="0" smtClean="0"/>
              <a:t>板橋区</a:t>
            </a:r>
            <a:r>
              <a:rPr lang="ja-JP" altLang="en-US" sz="1600" dirty="0"/>
              <a:t>昆虫類等実態調査</a:t>
            </a:r>
            <a:r>
              <a:rPr lang="en-US" altLang="ja-JP" sz="1600" dirty="0"/>
              <a:t>Ⅳ</a:t>
            </a:r>
            <a:r>
              <a:rPr lang="ja-JP" altLang="en-US" sz="1600" dirty="0" smtClean="0"/>
              <a:t>報告書</a:t>
            </a:r>
            <a:r>
              <a:rPr lang="en-US" altLang="ja-JP" sz="1600" dirty="0" smtClean="0"/>
              <a:t>―</a:t>
            </a:r>
            <a:r>
              <a:rPr lang="ja-JP" altLang="en-US" sz="1600" dirty="0" smtClean="0"/>
              <a:t>平成</a:t>
            </a:r>
            <a:r>
              <a:rPr lang="ja-JP" altLang="en-US" sz="1600" dirty="0"/>
              <a:t>２１年３月東京都板橋区</a:t>
            </a:r>
            <a:endParaRPr kumimoji="1" lang="ja-JP" altLang="en-US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  <p:pic>
        <p:nvPicPr>
          <p:cNvPr id="4" name="コンテンツ プレースホルダ 3" descr="img0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74" t="9835" r="10294" b="43318"/>
          <a:stretch>
            <a:fillRect/>
          </a:stretch>
        </p:blipFill>
        <p:spPr>
          <a:xfrm>
            <a:off x="1571604" y="1844824"/>
            <a:ext cx="6114710" cy="4798886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4390" y="266918"/>
            <a:ext cx="7586658" cy="785818"/>
          </a:xfrm>
        </p:spPr>
        <p:txBody>
          <a:bodyPr>
            <a:noAutofit/>
          </a:bodyPr>
          <a:lstStyle/>
          <a:p>
            <a:r>
              <a:rPr lang="ja-JP" altLang="en-US" sz="2800" b="1" dirty="0" smtClean="0"/>
              <a:t>板谷公園</a:t>
            </a:r>
            <a:r>
              <a:rPr kumimoji="1" lang="ja-JP" altLang="en-US" sz="2800" b="1" dirty="0" smtClean="0"/>
              <a:t>にカマキリ・ナナフシ・甲虫類</a:t>
            </a:r>
            <a:r>
              <a:rPr lang="ja-JP" altLang="en-US" sz="2800" b="1" dirty="0" smtClean="0"/>
              <a:t>ゼ</a:t>
            </a:r>
            <a:r>
              <a:rPr kumimoji="1" lang="ja-JP" altLang="en-US" sz="2800" b="1" dirty="0" smtClean="0"/>
              <a:t>ロ</a:t>
            </a:r>
            <a:endParaRPr kumimoji="1" lang="ja-JP" altLang="en-US" sz="2800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1691680" y="5830640"/>
            <a:ext cx="6264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板橋区昆虫類等実態調査</a:t>
            </a:r>
            <a:r>
              <a:rPr lang="en-US" altLang="ja-JP" sz="1600" dirty="0"/>
              <a:t>Ⅳ</a:t>
            </a:r>
            <a:r>
              <a:rPr lang="ja-JP" altLang="en-US" sz="1600" dirty="0" smtClean="0"/>
              <a:t>報告書　</a:t>
            </a:r>
            <a:r>
              <a:rPr lang="ja-JP" altLang="en-US" sz="1600" dirty="0" err="1" smtClean="0"/>
              <a:t>ー</a:t>
            </a:r>
            <a:r>
              <a:rPr lang="ja-JP" altLang="en-US" sz="1600" dirty="0"/>
              <a:t>平成２１年３月東京都板橋区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  <p:pic>
        <p:nvPicPr>
          <p:cNvPr id="4" name="コンテンツ プレースホルダ 3" descr="img02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3" t="4233" r="16667" b="17367"/>
          <a:stretch/>
        </p:blipFill>
        <p:spPr>
          <a:xfrm>
            <a:off x="2195736" y="852265"/>
            <a:ext cx="4500594" cy="501558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 smtClean="0"/>
              <a:t>１９８５～２００８年　</a:t>
            </a:r>
            <a:r>
              <a:rPr kumimoji="1" lang="ja-JP" altLang="en-US" sz="2800" b="1" dirty="0" smtClean="0"/>
              <a:t>板橋の緑地に住む虫たちの</a:t>
            </a:r>
            <a:r>
              <a:rPr kumimoji="1" lang="en-US" altLang="ja-JP" sz="2800" b="1" dirty="0" smtClean="0"/>
              <a:t/>
            </a:r>
            <a:br>
              <a:rPr kumimoji="1" lang="en-US" altLang="ja-JP" sz="2800" b="1" dirty="0" smtClean="0"/>
            </a:br>
            <a:r>
              <a:rPr kumimoji="1" lang="ja-JP" altLang="en-US" sz="2800" b="1" dirty="0" smtClean="0"/>
              <a:t>生息状態の変化</a:t>
            </a:r>
            <a:r>
              <a:rPr kumimoji="1" lang="ja-JP" altLang="en-US" sz="2800" b="1" dirty="0" err="1" smtClean="0"/>
              <a:t>ー</a:t>
            </a:r>
            <a:r>
              <a:rPr kumimoji="1" lang="ja-JP" altLang="en-US" sz="2800" b="1" dirty="0" smtClean="0"/>
              <a:t>半分以下に減ってきた</a:t>
            </a:r>
            <a:r>
              <a:rPr kumimoji="1" lang="en-US" altLang="ja-JP" sz="3200" b="1" dirty="0" smtClean="0"/>
              <a:t/>
            </a:r>
            <a:br>
              <a:rPr kumimoji="1" lang="en-US" altLang="ja-JP" sz="3200" b="1" dirty="0" smtClean="0"/>
            </a:br>
            <a:r>
              <a:rPr lang="ja-JP" altLang="en-US" sz="1600" dirty="0" smtClean="0"/>
              <a:t>板橋区</a:t>
            </a:r>
            <a:r>
              <a:rPr lang="ja-JP" altLang="en-US" sz="1600" dirty="0"/>
              <a:t>昆虫類等実態調査</a:t>
            </a:r>
            <a:r>
              <a:rPr lang="en-US" altLang="ja-JP" sz="1600" dirty="0"/>
              <a:t>Ⅳ</a:t>
            </a:r>
            <a:r>
              <a:rPr lang="ja-JP" altLang="en-US" sz="1600" dirty="0" smtClean="0"/>
              <a:t>報告書</a:t>
            </a:r>
            <a:r>
              <a:rPr lang="en-US" altLang="ja-JP" sz="1600" dirty="0" smtClean="0"/>
              <a:t>―</a:t>
            </a:r>
            <a:r>
              <a:rPr lang="ja-JP" altLang="en-US" sz="1600" dirty="0" smtClean="0"/>
              <a:t>平成</a:t>
            </a:r>
            <a:r>
              <a:rPr lang="ja-JP" altLang="en-US" sz="1600" dirty="0"/>
              <a:t>２１年３月東京都板橋区</a:t>
            </a:r>
            <a:endParaRPr kumimoji="1" lang="ja-JP" altLang="en-US" sz="1600" dirty="0"/>
          </a:p>
        </p:txBody>
      </p:sp>
      <p:graphicFrame>
        <p:nvGraphicFramePr>
          <p:cNvPr id="6" name="コンテンツ プレースホル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29517553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  <p:pic>
        <p:nvPicPr>
          <p:cNvPr id="4" name="コンテンツ プレースホルダ 3" descr="img030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r="8772" b="10666"/>
          <a:stretch/>
        </p:blipFill>
        <p:spPr>
          <a:xfrm>
            <a:off x="285720" y="1932792"/>
            <a:ext cx="4214272" cy="444853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kumimoji="1" lang="ja-JP" altLang="en-US" dirty="0" smtClean="0"/>
              <a:t>２１００年になると</a:t>
            </a:r>
            <a:endParaRPr kumimoji="1" lang="ja-JP" altLang="en-US" dirty="0"/>
          </a:p>
        </p:txBody>
      </p:sp>
      <p:pic>
        <p:nvPicPr>
          <p:cNvPr id="4" name="コンテンツ プレースホルダ 3" descr="５０年後の板橋を考えよう　資料2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60"/>
          <a:stretch/>
        </p:blipFill>
        <p:spPr>
          <a:xfrm>
            <a:off x="642909" y="1071546"/>
            <a:ext cx="8212351" cy="5597814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ゴミは減らせるのかな？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1600" dirty="0" smtClean="0"/>
              <a:t>H27</a:t>
            </a:r>
            <a:r>
              <a:rPr lang="ja-JP" altLang="en-US" sz="1600" dirty="0" smtClean="0"/>
              <a:t>年度環境白書概要版</a:t>
            </a:r>
            <a:r>
              <a:rPr lang="en-US" altLang="ja-JP" sz="1600" dirty="0" smtClean="0"/>
              <a:t>P6</a:t>
            </a:r>
            <a:r>
              <a:rPr lang="ja-JP" altLang="en-US" sz="1600" dirty="0" smtClean="0"/>
              <a:t>より</a:t>
            </a:r>
            <a:endParaRPr kumimoji="1" lang="ja-JP" altLang="en-US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9" t="-2326" r="25786" b="17102"/>
          <a:stretch/>
        </p:blipFill>
        <p:spPr>
          <a:xfrm>
            <a:off x="1835696" y="1391810"/>
            <a:ext cx="6120680" cy="5277550"/>
          </a:xfrm>
        </p:spPr>
      </p:pic>
    </p:spTree>
    <p:extLst>
      <p:ext uri="{BB962C8B-B14F-4D97-AF65-F5344CB8AC3E}">
        <p14:creationId xmlns:p14="http://schemas.microsoft.com/office/powerpoint/2010/main" val="2640886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板橋区が取り組んでいるごみ対策</a:t>
            </a:r>
            <a:endParaRPr kumimoji="1" lang="ja-JP" altLang="en-US" dirty="0"/>
          </a:p>
        </p:txBody>
      </p:sp>
      <p:sp>
        <p:nvSpPr>
          <p:cNvPr id="12" name="コンテンツ プレースホルダ 11"/>
          <p:cNvSpPr>
            <a:spLocks noGrp="1"/>
          </p:cNvSpPr>
          <p:nvPr>
            <p:ph sz="half" idx="2"/>
          </p:nvPr>
        </p:nvSpPr>
        <p:spPr>
          <a:xfrm>
            <a:off x="457200" y="2305032"/>
            <a:ext cx="4046192" cy="4051318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マイバッグ持参運動の推進</a:t>
            </a:r>
            <a:endParaRPr lang="en-US" altLang="ja-JP" dirty="0" smtClean="0"/>
          </a:p>
          <a:p>
            <a:r>
              <a:rPr lang="ja-JP" altLang="en-US" dirty="0" smtClean="0"/>
              <a:t>ビン・缶・古紙の分別回収</a:t>
            </a:r>
            <a:endParaRPr kumimoji="1" lang="en-US" altLang="ja-JP" dirty="0" smtClean="0"/>
          </a:p>
          <a:p>
            <a:r>
              <a:rPr kumimoji="1" lang="ja-JP" altLang="en-US" dirty="0" smtClean="0"/>
              <a:t>ごみ減量の講座</a:t>
            </a:r>
            <a:endParaRPr kumimoji="1" lang="en-US" altLang="ja-JP" dirty="0" smtClean="0"/>
          </a:p>
          <a:p>
            <a:r>
              <a:rPr lang="ja-JP" altLang="en-US" dirty="0" smtClean="0"/>
              <a:t>生ごみから肥料を作るコンポスト容器の設置</a:t>
            </a:r>
            <a:endParaRPr lang="en-US" altLang="ja-JP" dirty="0" smtClean="0"/>
          </a:p>
          <a:p>
            <a:r>
              <a:rPr kumimoji="1" lang="ja-JP" altLang="en-US" dirty="0" smtClean="0"/>
              <a:t>集団回収の支援</a:t>
            </a:r>
            <a:endParaRPr kumimoji="1" lang="en-US" altLang="ja-JP" dirty="0" smtClean="0"/>
          </a:p>
          <a:p>
            <a:r>
              <a:rPr lang="ja-JP" altLang="en-US" dirty="0" smtClean="0"/>
              <a:t>リサイクル推進員との協働</a:t>
            </a:r>
            <a:endParaRPr lang="en-US" altLang="ja-JP" dirty="0" smtClean="0"/>
          </a:p>
          <a:p>
            <a:r>
              <a:rPr lang="ja-JP" altLang="en-US" dirty="0" smtClean="0"/>
              <a:t>廃食用油、古布、古着回収</a:t>
            </a:r>
            <a:r>
              <a:rPr kumimoji="1" lang="ja-JP" altLang="en-US" dirty="0" smtClean="0"/>
              <a:t>など</a:t>
            </a:r>
            <a:endParaRPr kumimoji="1" lang="ja-JP" altLang="en-US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sz="quarter" idx="3"/>
          </p:nvPr>
        </p:nvSpPr>
        <p:spPr>
          <a:xfrm>
            <a:off x="3574911" y="1246414"/>
            <a:ext cx="5112568" cy="639762"/>
          </a:xfrm>
        </p:spPr>
        <p:txBody>
          <a:bodyPr>
            <a:normAutofit fontScale="92500"/>
          </a:bodyPr>
          <a:lstStyle/>
          <a:p>
            <a:r>
              <a:rPr lang="ja-JP" altLang="en-US" dirty="0" smtClean="0"/>
              <a:t>回収された資源からつくられているもの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  <p:pic>
        <p:nvPicPr>
          <p:cNvPr id="10" name="コンテンツ プレースホルダ 9" descr="img038.jpg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56"/>
          <a:stretch/>
        </p:blipFill>
        <p:spPr>
          <a:xfrm>
            <a:off x="4643438" y="2000240"/>
            <a:ext cx="3744986" cy="438108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1440000" y="485057"/>
            <a:ext cx="6264000" cy="1143000"/>
          </a:xfrm>
        </p:spPr>
        <p:txBody>
          <a:bodyPr/>
          <a:lstStyle/>
          <a:p>
            <a:r>
              <a:rPr lang="ja-JP" altLang="en-US" dirty="0" smtClean="0"/>
              <a:t>板橋</a:t>
            </a:r>
            <a:r>
              <a:rPr lang="ja-JP" altLang="en-US" sz="4400" dirty="0" smtClean="0"/>
              <a:t>かたつむり運動</a:t>
            </a:r>
            <a:endParaRPr kumimoji="1" lang="ja-JP" altLang="en-US" sz="4400" dirty="0"/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>
          <a:xfrm>
            <a:off x="817240" y="1888233"/>
            <a:ext cx="7643192" cy="3701007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/>
              <a:t>か　かたづけじょうず</a:t>
            </a:r>
            <a:r>
              <a:rPr kumimoji="1" lang="ja-JP" altLang="en-US" sz="1800" dirty="0" smtClean="0"/>
              <a:t>ー</a:t>
            </a:r>
            <a:r>
              <a:rPr kumimoji="1" lang="ja-JP" altLang="en-US" sz="1800" b="1" dirty="0" smtClean="0"/>
              <a:t>リデユ</a:t>
            </a:r>
            <a:r>
              <a:rPr kumimoji="1" lang="en-US" altLang="ja-JP" sz="1800" b="1" dirty="0" smtClean="0"/>
              <a:t>―</a:t>
            </a:r>
            <a:r>
              <a:rPr kumimoji="1" lang="ja-JP" altLang="en-US" sz="1800" b="1" dirty="0" smtClean="0"/>
              <a:t>ス～発生抑制</a:t>
            </a:r>
            <a:endParaRPr kumimoji="1" lang="en-US" altLang="ja-JP" sz="1800" b="1" dirty="0" smtClean="0"/>
          </a:p>
          <a:p>
            <a:r>
              <a:rPr lang="ja-JP" altLang="en-US" sz="4000" dirty="0" smtClean="0"/>
              <a:t>た　たいせつに使う</a:t>
            </a:r>
            <a:r>
              <a:rPr lang="ja-JP" altLang="en-US" sz="1800" dirty="0" smtClean="0"/>
              <a:t>ー</a:t>
            </a:r>
            <a:r>
              <a:rPr lang="ja-JP" altLang="en-US" sz="1800" b="1" dirty="0"/>
              <a:t>リデユ</a:t>
            </a:r>
            <a:r>
              <a:rPr lang="en-US" altLang="ja-JP" sz="1800" b="1" dirty="0"/>
              <a:t>―</a:t>
            </a:r>
            <a:r>
              <a:rPr lang="ja-JP" altLang="en-US" sz="1800" b="1" dirty="0" smtClean="0"/>
              <a:t>ス～発生抑制</a:t>
            </a:r>
            <a:endParaRPr lang="en-US" altLang="ja-JP" sz="1800" dirty="0" smtClean="0"/>
          </a:p>
          <a:p>
            <a:r>
              <a:rPr kumimoji="1" lang="ja-JP" altLang="en-US" sz="4000" dirty="0" smtClean="0"/>
              <a:t>つ　つかいきる</a:t>
            </a:r>
            <a:r>
              <a:rPr kumimoji="1" lang="ja-JP" altLang="en-US" sz="2000" dirty="0" smtClean="0"/>
              <a:t>ー</a:t>
            </a:r>
            <a:r>
              <a:rPr kumimoji="1" lang="ja-JP" altLang="en-US" sz="2000" b="1" dirty="0" smtClean="0"/>
              <a:t>リユース～再利用</a:t>
            </a:r>
            <a:endParaRPr kumimoji="1" lang="en-US" altLang="ja-JP" sz="2000" b="1" dirty="0" smtClean="0"/>
          </a:p>
          <a:p>
            <a:r>
              <a:rPr lang="ja-JP" altLang="en-US" sz="4000" dirty="0" smtClean="0"/>
              <a:t>む　むだにしない</a:t>
            </a:r>
            <a:r>
              <a:rPr lang="ja-JP" altLang="en-US" sz="2000" dirty="0" smtClean="0"/>
              <a:t>ー</a:t>
            </a:r>
            <a:r>
              <a:rPr lang="ja-JP" altLang="en-US" sz="2000" b="1" dirty="0" smtClean="0"/>
              <a:t>リユース～再利用</a:t>
            </a:r>
            <a:endParaRPr lang="en-US" altLang="ja-JP" sz="2000" b="1" dirty="0" smtClean="0"/>
          </a:p>
          <a:p>
            <a:r>
              <a:rPr kumimoji="1" lang="ja-JP" altLang="en-US" sz="4000" dirty="0" smtClean="0"/>
              <a:t>り　</a:t>
            </a:r>
            <a:r>
              <a:rPr lang="ja-JP" altLang="en-US" sz="4000" dirty="0"/>
              <a:t> </a:t>
            </a:r>
            <a:r>
              <a:rPr kumimoji="1" lang="ja-JP" altLang="en-US" sz="4000" dirty="0" smtClean="0"/>
              <a:t>リサイクル</a:t>
            </a:r>
            <a:r>
              <a:rPr lang="ja-JP" altLang="en-US" sz="2000" dirty="0" smtClean="0">
                <a:solidFill>
                  <a:prstClr val="black"/>
                </a:solidFill>
              </a:rPr>
              <a:t>ー</a:t>
            </a:r>
            <a:r>
              <a:rPr kumimoji="1" lang="ja-JP" altLang="en-US" sz="2000" b="1" dirty="0" smtClean="0"/>
              <a:t>再生利用</a:t>
            </a:r>
            <a:endParaRPr kumimoji="1" lang="ja-JP" altLang="en-US" sz="20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3880" cy="765808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板橋区の現状と環境課題</a:t>
            </a:r>
            <a:endParaRPr kumimoji="1"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28596" y="173138"/>
            <a:ext cx="8183880" cy="6684862"/>
          </a:xfrm>
        </p:spPr>
        <p:txBody>
          <a:bodyPr>
            <a:noAutofit/>
          </a:bodyPr>
          <a:lstStyle/>
          <a:p>
            <a:pPr lvl="8">
              <a:buNone/>
            </a:pPr>
            <a:endParaRPr kumimoji="1" lang="en-US" altLang="ja-JP" sz="2000" dirty="0" smtClean="0"/>
          </a:p>
          <a:p>
            <a:pPr lvl="8"/>
            <a:endParaRPr lang="en-US" altLang="ja-JP" sz="2000" dirty="0" smtClean="0"/>
          </a:p>
          <a:p>
            <a:pPr marL="3657600" lvl="8" indent="0">
              <a:buNone/>
            </a:pPr>
            <a:r>
              <a:rPr kumimoji="1" lang="ja-JP" altLang="en-US" sz="1600" dirty="0" smtClean="0"/>
              <a:t>　　　</a:t>
            </a:r>
            <a:r>
              <a:rPr lang="ja-JP" altLang="en-US" sz="1600" dirty="0"/>
              <a:t>　</a:t>
            </a:r>
            <a:r>
              <a:rPr kumimoji="1" lang="ja-JP" altLang="en-US" sz="1600" dirty="0" smtClean="0"/>
              <a:t>板橋区の基本目標</a:t>
            </a:r>
            <a:r>
              <a:rPr kumimoji="1" lang="en-US" altLang="ja-JP" sz="1600" dirty="0" smtClean="0"/>
              <a:t>Ⅲ</a:t>
            </a:r>
            <a:endParaRPr lang="en-US" altLang="ja-JP" sz="1600" dirty="0" smtClean="0"/>
          </a:p>
          <a:p>
            <a:pPr>
              <a:buNone/>
            </a:pPr>
            <a:r>
              <a:rPr lang="ja-JP" altLang="en-US" sz="2000" dirty="0" smtClean="0"/>
              <a:t>　　</a:t>
            </a:r>
            <a:r>
              <a:rPr kumimoji="1" lang="ja-JP" altLang="en-US" sz="2000" dirty="0" smtClean="0"/>
              <a:t>安全で安心なうるおいのあるまち</a:t>
            </a:r>
            <a:r>
              <a:rPr lang="ja-JP" altLang="en-US" sz="2000" dirty="0" smtClean="0"/>
              <a:t>個別目標</a:t>
            </a:r>
            <a:r>
              <a:rPr lang="en-US" altLang="ja-JP" sz="2000" dirty="0" smtClean="0"/>
              <a:t>Ⅲ</a:t>
            </a:r>
            <a:r>
              <a:rPr lang="ja-JP" altLang="en-US" sz="2000" dirty="0" err="1" smtClean="0"/>
              <a:t>ー</a:t>
            </a:r>
            <a:r>
              <a:rPr lang="ja-JP" altLang="en-US" sz="2000" dirty="0" smtClean="0"/>
              <a:t>４</a:t>
            </a:r>
            <a:endParaRPr lang="en-US" altLang="ja-JP" sz="2000" dirty="0" smtClean="0"/>
          </a:p>
          <a:p>
            <a:pPr>
              <a:buNone/>
            </a:pPr>
            <a:r>
              <a:rPr kumimoji="1" lang="ja-JP" altLang="en-US" sz="2000" dirty="0" smtClean="0"/>
              <a:t>「環境を守り資源を大切に利用するまち」</a:t>
            </a:r>
            <a:endParaRPr kumimoji="1" lang="en-US" altLang="ja-JP" sz="2000" dirty="0" smtClean="0"/>
          </a:p>
          <a:p>
            <a:pPr>
              <a:buNone/>
            </a:pPr>
            <a:r>
              <a:rPr lang="ja-JP" altLang="en-US" sz="2400" dirty="0" smtClean="0">
                <a:solidFill>
                  <a:srgbClr val="C00000"/>
                </a:solidFill>
              </a:rPr>
              <a:t>≪改善されてきたこと≫板橋区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ja-JP" altLang="en-US" sz="2400" dirty="0" smtClean="0">
                <a:solidFill>
                  <a:srgbClr val="C00000"/>
                </a:solidFill>
              </a:rPr>
              <a:t>　循環型社会の実現へ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kumimoji="1" lang="ja-JP" altLang="en-US" sz="2400" dirty="0" smtClean="0">
                <a:solidFill>
                  <a:srgbClr val="C00000"/>
                </a:solidFill>
              </a:rPr>
              <a:t>　●ごみを発生させない取組みーリデュース</a:t>
            </a:r>
            <a:endParaRPr kumimoji="1" lang="en-US" altLang="ja-JP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ja-JP" altLang="en-US" sz="2400" dirty="0" smtClean="0">
                <a:solidFill>
                  <a:srgbClr val="C00000"/>
                </a:solidFill>
              </a:rPr>
              <a:t>　●資源の再利用</a:t>
            </a:r>
            <a:r>
              <a:rPr lang="ja-JP" altLang="en-US" sz="2400" dirty="0" err="1" smtClean="0">
                <a:solidFill>
                  <a:srgbClr val="C00000"/>
                </a:solidFill>
              </a:rPr>
              <a:t>ー</a:t>
            </a:r>
            <a:r>
              <a:rPr lang="ja-JP" altLang="en-US" sz="2400" dirty="0" smtClean="0">
                <a:solidFill>
                  <a:srgbClr val="C00000"/>
                </a:solidFill>
              </a:rPr>
              <a:t>ペットボトルや、缶、ビン、　再生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kumimoji="1" lang="ja-JP" altLang="en-US" sz="2400" dirty="0" smtClean="0">
                <a:solidFill>
                  <a:srgbClr val="C00000"/>
                </a:solidFill>
              </a:rPr>
              <a:t>　</a:t>
            </a:r>
            <a:r>
              <a:rPr lang="ja-JP" altLang="en-US" sz="2400" dirty="0" smtClean="0">
                <a:solidFill>
                  <a:srgbClr val="C00000"/>
                </a:solidFill>
              </a:rPr>
              <a:t>●大気汚染の改善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ja-JP" altLang="en-US" sz="2400" dirty="0" smtClean="0">
                <a:solidFill>
                  <a:srgbClr val="C00000"/>
                </a:solidFill>
              </a:rPr>
              <a:t>　●</a:t>
            </a:r>
            <a:r>
              <a:rPr lang="en-US" altLang="ja-JP" sz="2400" dirty="0" smtClean="0">
                <a:solidFill>
                  <a:srgbClr val="C00000"/>
                </a:solidFill>
              </a:rPr>
              <a:t>ISO14001</a:t>
            </a:r>
            <a:r>
              <a:rPr lang="ja-JP" altLang="en-US" sz="2400" dirty="0" smtClean="0">
                <a:solidFill>
                  <a:srgbClr val="C00000"/>
                </a:solidFill>
              </a:rPr>
              <a:t>の省エネの取組（</a:t>
            </a:r>
            <a:r>
              <a:rPr lang="en-US" altLang="ja-JP" sz="2400" dirty="0" smtClean="0">
                <a:solidFill>
                  <a:srgbClr val="C00000"/>
                </a:solidFill>
              </a:rPr>
              <a:t>SOE</a:t>
            </a:r>
            <a:r>
              <a:rPr lang="ja-JP" altLang="en-US" sz="2400" dirty="0" smtClean="0">
                <a:solidFill>
                  <a:srgbClr val="C00000"/>
                </a:solidFill>
              </a:rPr>
              <a:t>追加）</a:t>
            </a:r>
            <a:endParaRPr lang="en-US" altLang="ja-JP" sz="24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altLang="ja-JP" sz="2000" dirty="0" smtClean="0"/>
          </a:p>
          <a:p>
            <a:pPr>
              <a:buNone/>
            </a:pPr>
            <a:r>
              <a:rPr lang="ja-JP" altLang="en-US" sz="2000" dirty="0" smtClean="0"/>
              <a:t>学校・行政・区民の協働（</a:t>
            </a:r>
            <a:r>
              <a:rPr lang="en-US" altLang="ja-JP" sz="2000" dirty="0" smtClean="0"/>
              <a:t>SOE</a:t>
            </a:r>
            <a:r>
              <a:rPr lang="ja-JP" altLang="en-US" sz="2000" dirty="0" smtClean="0"/>
              <a:t>追加）</a:t>
            </a:r>
            <a:endParaRPr lang="en-US" altLang="ja-JP" sz="2000" dirty="0" smtClean="0"/>
          </a:p>
          <a:p>
            <a:pPr>
              <a:buNone/>
            </a:pPr>
            <a:r>
              <a:rPr lang="ja-JP" altLang="en-US" sz="2000" dirty="0" smtClean="0">
                <a:solidFill>
                  <a:srgbClr val="C00000"/>
                </a:solidFill>
              </a:rPr>
              <a:t>　●環境学習プログラムの開発と実施により、ライフスタイルの改善を広げている（行政・区民・</a:t>
            </a:r>
            <a:r>
              <a:rPr lang="en-US" altLang="ja-JP" sz="2000" dirty="0" smtClean="0">
                <a:solidFill>
                  <a:srgbClr val="C00000"/>
                </a:solidFill>
              </a:rPr>
              <a:t>NPO</a:t>
            </a:r>
            <a:r>
              <a:rPr lang="ja-JP" altLang="en-US" sz="2000" dirty="0" smtClean="0">
                <a:solidFill>
                  <a:srgbClr val="C00000"/>
                </a:solidFill>
              </a:rPr>
              <a:t>・環境団体など）</a:t>
            </a:r>
            <a:endParaRPr lang="en-US" altLang="ja-JP" sz="20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ja-JP" altLang="en-US" sz="2000" dirty="0" smtClean="0">
                <a:solidFill>
                  <a:srgbClr val="C00000"/>
                </a:solidFill>
              </a:rPr>
              <a:t>　●市民の側の努力－環境学習ボランテイア・環境の学習を広げている（</a:t>
            </a:r>
            <a:r>
              <a:rPr lang="en-US" altLang="ja-JP" sz="2000" dirty="0" smtClean="0">
                <a:solidFill>
                  <a:srgbClr val="C00000"/>
                </a:solidFill>
              </a:rPr>
              <a:t>NPO</a:t>
            </a:r>
            <a:r>
              <a:rPr lang="ja-JP" altLang="en-US" sz="2000" dirty="0" smtClean="0">
                <a:solidFill>
                  <a:srgbClr val="C00000"/>
                </a:solidFill>
              </a:rPr>
              <a:t>・環境団体・区民など）</a:t>
            </a:r>
            <a:endParaRPr kumimoji="1" lang="ja-JP" altLang="en-US" sz="20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428596" y="4929198"/>
            <a:ext cx="7286676" cy="1588"/>
          </a:xfrm>
          <a:prstGeom prst="line">
            <a:avLst/>
          </a:prstGeom>
          <a:ln w="38100">
            <a:solidFill>
              <a:srgbClr val="0070C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7504" y="318340"/>
            <a:ext cx="9036496" cy="878412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地球環境問題・循環型社会の問題・生活公害への取り組み</a:t>
            </a:r>
            <a:endParaRPr kumimoji="1" lang="ja-JP" altLang="en-US" sz="2800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418822" y="1291332"/>
            <a:ext cx="8329642" cy="5017988"/>
          </a:xfrm>
        </p:spPr>
        <p:txBody>
          <a:bodyPr>
            <a:noAutofit/>
          </a:bodyPr>
          <a:lstStyle/>
          <a:p>
            <a:pPr>
              <a:buNone/>
            </a:pPr>
            <a:r>
              <a:rPr kumimoji="1" lang="ja-JP" altLang="en-US" sz="2800" b="1" dirty="0" smtClean="0"/>
              <a:t>１、</a:t>
            </a:r>
            <a:r>
              <a:rPr lang="ja-JP" altLang="en-US" sz="2800" b="1" dirty="0" smtClean="0"/>
              <a:t>板橋区</a:t>
            </a:r>
            <a:r>
              <a:rPr kumimoji="1" lang="ja-JP" altLang="en-US" sz="2800" b="1" dirty="0" smtClean="0"/>
              <a:t>地球環境問題への取組</a:t>
            </a:r>
            <a:endParaRPr kumimoji="1" lang="en-US" altLang="ja-JP" sz="2800" b="1" dirty="0" smtClean="0"/>
          </a:p>
          <a:p>
            <a:pPr>
              <a:buNone/>
            </a:pPr>
            <a:r>
              <a:rPr lang="ja-JP" altLang="en-US" dirty="0" smtClean="0"/>
              <a:t>　</a:t>
            </a:r>
            <a:r>
              <a:rPr lang="ja-JP" altLang="en-US" sz="2800" dirty="0" smtClean="0"/>
              <a:t>①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地球温暖化対策</a:t>
            </a:r>
            <a:r>
              <a:rPr lang="ja-JP" altLang="en-US" sz="2600" dirty="0" smtClean="0"/>
              <a:t>（省エネ、新エネルギー活用と推進）</a:t>
            </a:r>
            <a:endParaRPr lang="en-US" altLang="ja-JP" sz="2600" dirty="0" smtClean="0"/>
          </a:p>
          <a:p>
            <a:pPr>
              <a:buNone/>
            </a:pPr>
            <a:r>
              <a:rPr lang="ja-JP" altLang="en-US" sz="2800" dirty="0" smtClean="0"/>
              <a:t>　②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ライフスタイルの変革</a:t>
            </a:r>
            <a:r>
              <a:rPr lang="ja-JP" altLang="en-US" sz="2800" dirty="0" smtClean="0"/>
              <a:t>（環境学習や行動）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dirty="0" smtClean="0"/>
              <a:t>　③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率先行動</a:t>
            </a:r>
            <a:r>
              <a:rPr lang="ja-JP" altLang="en-US" sz="2400" dirty="0" smtClean="0"/>
              <a:t>（板橋区が率先して省エネ少資源推進、支援）</a:t>
            </a:r>
            <a:endParaRPr lang="en-US" altLang="ja-JP" sz="2400" dirty="0" smtClean="0"/>
          </a:p>
          <a:p>
            <a:pPr>
              <a:buNone/>
            </a:pPr>
            <a:r>
              <a:rPr kumimoji="1" lang="ja-JP" altLang="en-US" sz="2800" b="1" dirty="0" smtClean="0"/>
              <a:t>２、資源循環型社会の実現</a:t>
            </a:r>
            <a:endParaRPr kumimoji="1" lang="en-US" altLang="ja-JP" sz="2800" b="1" dirty="0" smtClean="0"/>
          </a:p>
          <a:p>
            <a:pPr>
              <a:buNone/>
            </a:pPr>
            <a:r>
              <a:rPr lang="ja-JP" altLang="en-US" dirty="0" smtClean="0"/>
              <a:t>　</a:t>
            </a:r>
            <a:r>
              <a:rPr lang="ja-JP" altLang="en-US" sz="2800" dirty="0" smtClean="0"/>
              <a:t>①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リデユース・リユース・リサイクル３</a:t>
            </a:r>
            <a:r>
              <a:rPr lang="en-US" altLang="ja-JP" sz="2800" u="sng" dirty="0" smtClean="0">
                <a:solidFill>
                  <a:srgbClr val="FF0000"/>
                </a:solidFill>
              </a:rPr>
              <a:t>R</a:t>
            </a:r>
            <a:r>
              <a:rPr lang="ja-JP" altLang="en-US" sz="2800" dirty="0" smtClean="0"/>
              <a:t>の推進</a:t>
            </a:r>
            <a:endParaRPr lang="en-US" altLang="ja-JP" sz="2800" dirty="0" smtClean="0"/>
          </a:p>
          <a:p>
            <a:pPr>
              <a:buNone/>
            </a:pPr>
            <a:r>
              <a:rPr lang="ja-JP" altLang="en-US" sz="2800" b="1" dirty="0" smtClean="0"/>
              <a:t>３、生活公害の抑制</a:t>
            </a:r>
            <a:endParaRPr lang="en-US" altLang="ja-JP" sz="2800" b="1" dirty="0" smtClean="0"/>
          </a:p>
          <a:p>
            <a:pPr>
              <a:buNone/>
            </a:pPr>
            <a:r>
              <a:rPr kumimoji="1" lang="ja-JP" altLang="en-US" dirty="0" smtClean="0"/>
              <a:t>　</a:t>
            </a:r>
            <a:r>
              <a:rPr kumimoji="1" lang="ja-JP" altLang="en-US" sz="2800" dirty="0" smtClean="0"/>
              <a:t>①自動車公害の対策の推進</a:t>
            </a:r>
            <a:endParaRPr kumimoji="1" lang="en-US" altLang="ja-JP" sz="2800" dirty="0" smtClean="0"/>
          </a:p>
          <a:p>
            <a:pPr>
              <a:buNone/>
            </a:pPr>
            <a:r>
              <a:rPr kumimoji="1" lang="ja-JP" altLang="en-US" sz="2800" dirty="0" smtClean="0"/>
              <a:t>　②新たな地域ルールの確立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５０年後のいたばしを考えよう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2700" dirty="0" smtClean="0">
                <a:solidFill>
                  <a:prstClr val="black"/>
                </a:solidFill>
              </a:rPr>
              <a:t>ワークシート２</a:t>
            </a:r>
            <a:endParaRPr kumimoji="1"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700808"/>
            <a:ext cx="7931224" cy="465554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ja-JP" altLang="ja-JP" dirty="0"/>
              <a:t>ワークシート２　　　　　　　　　　　　　　　　　　　　　　　平成　　年　　　月　　　日</a:t>
            </a:r>
          </a:p>
          <a:p>
            <a:pPr marL="0" indent="0">
              <a:buNone/>
            </a:pPr>
            <a:r>
              <a:rPr lang="ja-JP" altLang="ja-JP" dirty="0"/>
              <a:t>　　　　</a:t>
            </a:r>
            <a:r>
              <a:rPr lang="ja-JP" altLang="en-US" dirty="0" smtClean="0"/>
              <a:t>　　</a:t>
            </a:r>
            <a:r>
              <a:rPr lang="ja-JP" altLang="ja-JP" dirty="0" smtClean="0"/>
              <a:t>中学校</a:t>
            </a:r>
            <a:r>
              <a:rPr lang="ja-JP" altLang="ja-JP" dirty="0"/>
              <a:t>　　　年　　　組　氏名</a:t>
            </a:r>
          </a:p>
          <a:p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>
                <a:latin typeface="+mj-ea"/>
                <a:ea typeface="+mj-ea"/>
              </a:rPr>
              <a:t>―</a:t>
            </a:r>
            <a:r>
              <a:rPr lang="ja-JP" altLang="en-US" dirty="0" smtClean="0"/>
              <a:t>５０</a:t>
            </a:r>
            <a:r>
              <a:rPr lang="ja-JP" altLang="ja-JP" dirty="0" smtClean="0"/>
              <a:t>年後</a:t>
            </a:r>
            <a:r>
              <a:rPr lang="ja-JP" altLang="ja-JP" dirty="0"/>
              <a:t>の板橋を考えようー</a:t>
            </a:r>
          </a:p>
          <a:p>
            <a:pPr lvl="0"/>
            <a:endParaRPr lang="en-US" altLang="ja-JP" dirty="0" smtClean="0"/>
          </a:p>
          <a:p>
            <a:pPr marL="261938" lvl="0" indent="-261938" defTabSz="919163">
              <a:buNone/>
              <a:tabLst>
                <a:tab pos="3671888" algn="l"/>
              </a:tabLst>
            </a:pPr>
            <a:r>
              <a:rPr lang="ja-JP" altLang="en-US" dirty="0" smtClean="0"/>
              <a:t>１　</a:t>
            </a:r>
            <a:r>
              <a:rPr lang="ja-JP" altLang="ja-JP" dirty="0" smtClean="0">
                <a:latin typeface="+mj-ea"/>
                <a:ea typeface="+mj-ea"/>
              </a:rPr>
              <a:t>板橋</a:t>
            </a:r>
            <a:r>
              <a:rPr lang="ja-JP" altLang="ja-JP" dirty="0">
                <a:latin typeface="+mj-ea"/>
                <a:ea typeface="+mj-ea"/>
              </a:rPr>
              <a:t>の現状を考え、自分たちの力でどんな街にしていきたいか</a:t>
            </a:r>
            <a:r>
              <a:rPr lang="ja-JP" altLang="ja-JP" dirty="0" smtClean="0">
                <a:latin typeface="+mj-ea"/>
                <a:ea typeface="+mj-ea"/>
              </a:rPr>
              <a:t>書きましょう。何種類でもよいです）</a:t>
            </a:r>
          </a:p>
          <a:p>
            <a:pPr marL="0" lvl="0" indent="0">
              <a:buNone/>
            </a:pPr>
            <a:r>
              <a:rPr lang="en-US" altLang="ja-JP" dirty="0" smtClean="0"/>
              <a:t> </a:t>
            </a:r>
            <a:endParaRPr lang="ja-JP" altLang="ja-JP" dirty="0" smtClean="0"/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261938" lvl="0" indent="-261938">
              <a:buNone/>
            </a:pPr>
            <a:r>
              <a:rPr lang="ja-JP" altLang="en-US" dirty="0" smtClean="0"/>
              <a:t>２　</a:t>
            </a:r>
            <a:r>
              <a:rPr lang="en-US" altLang="ja-JP" dirty="0" smtClean="0">
                <a:latin typeface="+mj-ea"/>
                <a:ea typeface="+mj-ea"/>
              </a:rPr>
              <a:t>1</a:t>
            </a:r>
            <a:r>
              <a:rPr lang="ja-JP" altLang="ja-JP" dirty="0">
                <a:latin typeface="+mj-ea"/>
                <a:ea typeface="+mj-ea"/>
              </a:rPr>
              <a:t>のために、自分でもっと詳しく調べたい、追求したい</a:t>
            </a:r>
            <a:r>
              <a:rPr lang="ja-JP" altLang="ja-JP" dirty="0"/>
              <a:t>課題を書きましょう。</a:t>
            </a:r>
          </a:p>
          <a:p>
            <a:pPr marL="0" lv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endParaRPr lang="ja-JP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261938" lvl="0" indent="-261938">
              <a:buNone/>
            </a:pPr>
            <a:r>
              <a:rPr lang="ja-JP" altLang="en-US" dirty="0" smtClean="0"/>
              <a:t>３　</a:t>
            </a:r>
            <a:r>
              <a:rPr lang="en-US" altLang="ja-JP" dirty="0" smtClean="0">
                <a:latin typeface="+mj-ea"/>
                <a:ea typeface="+mj-ea"/>
              </a:rPr>
              <a:t>5</a:t>
            </a:r>
            <a:r>
              <a:rPr lang="ja-JP" altLang="ja-JP" dirty="0">
                <a:latin typeface="+mj-ea"/>
                <a:ea typeface="+mj-ea"/>
              </a:rPr>
              <a:t>０年後に、今より環境がよくなっている板橋をつくる</a:t>
            </a:r>
            <a:r>
              <a:rPr lang="ja-JP" altLang="ja-JP" dirty="0"/>
              <a:t>ために、現在の自分の生活で、改善していける課題を書きましょう</a:t>
            </a:r>
            <a:r>
              <a:rPr lang="ja-JP" altLang="ja-JP" dirty="0" smtClean="0"/>
              <a:t>。</a:t>
            </a:r>
            <a:r>
              <a:rPr lang="ja-JP" altLang="en-US" dirty="0" smtClean="0"/>
              <a:t>（</a:t>
            </a:r>
            <a:r>
              <a:rPr lang="ja-JP" altLang="ja-JP" dirty="0" smtClean="0"/>
              <a:t>（</a:t>
            </a:r>
            <a:r>
              <a:rPr lang="ja-JP" altLang="ja-JP" dirty="0"/>
              <a:t>参考　エコスタイルチェック表など）</a:t>
            </a:r>
          </a:p>
          <a:p>
            <a:pPr marL="0" lv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r>
              <a:rPr lang="en-US" altLang="ja-JP" dirty="0"/>
              <a:t> </a:t>
            </a:r>
            <a:endParaRPr lang="ja-JP" altLang="ja-JP" dirty="0"/>
          </a:p>
          <a:p>
            <a:pPr marL="0" indent="0">
              <a:buNone/>
            </a:pP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92591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未来へ私達が</a:t>
            </a:r>
            <a:r>
              <a:rPr lang="ja-JP" altLang="en-US" dirty="0" smtClean="0"/>
              <a:t>でき</a:t>
            </a:r>
            <a:r>
              <a:rPr lang="ja-JP" altLang="en-US" dirty="0"/>
              <a:t>る</a:t>
            </a:r>
            <a:r>
              <a:rPr kumimoji="1" lang="ja-JP" altLang="en-US" dirty="0" smtClean="0"/>
              <a:t>ことを考えよう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生活の仕方の改善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14400" y="1600200"/>
            <a:ext cx="7715200" cy="5257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ja-JP" altLang="en-US" dirty="0" smtClean="0"/>
              <a:t>以下の中から一つ選び、班ごとに考えを発表しよう。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449263" indent="-449263">
              <a:buNone/>
            </a:pPr>
            <a:r>
              <a:rPr lang="ja-JP" altLang="en-US" dirty="0" smtClean="0"/>
              <a:t>１、板橋の緑を感じ・生きものたちを守り次の社会へつなげるー家庭・街路・公園・河川・崖線・学校・施設・事業所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２、温暖化防止のためにできる事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　二酸化炭素を減らす生活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３、地球</a:t>
            </a:r>
            <a:r>
              <a:rPr lang="ja-JP" altLang="en-US" dirty="0"/>
              <a:t>温暖化</a:t>
            </a:r>
            <a:r>
              <a:rPr lang="ja-JP" altLang="en-US" dirty="0" smtClean="0"/>
              <a:t>防止につながる</a:t>
            </a:r>
            <a:r>
              <a:rPr kumimoji="1" lang="ja-JP" altLang="en-US" dirty="0" smtClean="0"/>
              <a:t>エネルギー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　生活の改善</a:t>
            </a:r>
            <a:r>
              <a:rPr kumimoji="1" lang="ja-JP" altLang="en-US" dirty="0" err="1" smtClean="0"/>
              <a:t>ー</a:t>
            </a:r>
            <a:r>
              <a:rPr kumimoji="1" lang="ja-JP" altLang="en-US" dirty="0" smtClean="0"/>
              <a:t>電気の作り方・使い方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４</a:t>
            </a:r>
            <a:r>
              <a:rPr lang="ja-JP" altLang="en-US" dirty="0" smtClean="0"/>
              <a:t>、資源リサイクル３Ｒなど、循環型社会へ生活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の改善などーごみを出さない・資源を再利用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５</a:t>
            </a:r>
            <a:r>
              <a:rPr kumimoji="1" lang="ja-JP" altLang="en-US" dirty="0" smtClean="0"/>
              <a:t>、</a:t>
            </a:r>
            <a:r>
              <a:rPr lang="ja-JP" altLang="en-US" dirty="0"/>
              <a:t>自分</a:t>
            </a:r>
            <a:r>
              <a:rPr lang="ja-JP" altLang="en-US" dirty="0" smtClean="0"/>
              <a:t>たちが作る　希望の社会の姿を考えよう。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     その実現のために</a:t>
            </a:r>
            <a:r>
              <a:rPr kumimoji="1" lang="ja-JP" altLang="en-US" dirty="0" smtClean="0"/>
              <a:t>進学して、何を学ぶか。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832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992" y="325673"/>
            <a:ext cx="8208000" cy="1143000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未来の地球はみなさんに託されている！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27584" y="1600200"/>
            <a:ext cx="7344816" cy="4493096"/>
          </a:xfrm>
        </p:spPr>
        <p:txBody>
          <a:bodyPr>
            <a:normAutofit/>
          </a:bodyPr>
          <a:lstStyle/>
          <a:p>
            <a:r>
              <a:rPr lang="ja-JP" altLang="en-US" sz="2800" b="1" dirty="0" smtClean="0"/>
              <a:t>みなさん</a:t>
            </a:r>
            <a:r>
              <a:rPr lang="ja-JP" altLang="en-US" sz="2800" b="1" dirty="0"/>
              <a:t>が進学していく</a:t>
            </a:r>
            <a:r>
              <a:rPr lang="ja-JP" altLang="en-US" sz="2800" b="1" dirty="0" smtClean="0"/>
              <a:t>学校などで、今日の課題の解決のために、さらに学びを深めていってください。</a:t>
            </a:r>
            <a:endParaRPr lang="en-US" altLang="ja-JP" sz="2800" b="1" dirty="0" smtClean="0"/>
          </a:p>
          <a:p>
            <a:r>
              <a:rPr lang="ja-JP" altLang="en-US" sz="2800" b="1" dirty="0" smtClean="0"/>
              <a:t>その</a:t>
            </a:r>
            <a:r>
              <a:rPr lang="ja-JP" altLang="en-US" sz="2800" b="1" dirty="0"/>
              <a:t>先の社会</a:t>
            </a:r>
            <a:r>
              <a:rPr lang="ja-JP" altLang="en-US" sz="2800" b="1" dirty="0" smtClean="0"/>
              <a:t>で、この地球と、この街をどうしたらよくできるか、学び行動で確かめながら、答えを探していってください。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b="1" dirty="0" smtClean="0"/>
              <a:t>　　　　</a:t>
            </a:r>
            <a:endParaRPr lang="en-US" altLang="ja-JP" b="1" dirty="0" smtClean="0"/>
          </a:p>
          <a:p>
            <a:pPr marL="0" indent="0">
              <a:buNone/>
            </a:pPr>
            <a:r>
              <a:rPr lang="ja-JP" altLang="en-US" b="1" dirty="0"/>
              <a:t>　</a:t>
            </a:r>
            <a:r>
              <a:rPr lang="ja-JP" altLang="en-US" b="1" dirty="0" smtClean="0"/>
              <a:t>子どもも、大人もできる事で行動しよう</a:t>
            </a:r>
            <a:endParaRPr lang="en-US" altLang="ja-JP" b="1" dirty="0" smtClean="0"/>
          </a:p>
          <a:p>
            <a:pPr marL="0" indent="0">
              <a:buNone/>
            </a:pPr>
            <a:r>
              <a:rPr lang="ja-JP" altLang="en-US" sz="2800" b="1" dirty="0" smtClean="0"/>
              <a:t>　　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352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海面はこれまでどのくらい上がったか</a:t>
            </a:r>
            <a:endParaRPr kumimoji="1" lang="ja-JP" altLang="en-US" dirty="0"/>
          </a:p>
        </p:txBody>
      </p:sp>
      <p:pic>
        <p:nvPicPr>
          <p:cNvPr id="4" name="コンテンツ プレースホルダ 3" descr="資料３５０年後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268760"/>
            <a:ext cx="6090545" cy="5373216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332656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２０８０～２１００年までに海面は</a:t>
            </a:r>
            <a:endParaRPr kumimoji="1" lang="ja-JP" altLang="en-US" dirty="0"/>
          </a:p>
        </p:txBody>
      </p:sp>
      <p:pic>
        <p:nvPicPr>
          <p:cNvPr id="4" name="コンテンツ プレースホルダ 3" descr="４資料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340768"/>
            <a:ext cx="5257800" cy="5257800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6570" y="294186"/>
            <a:ext cx="7632000" cy="642934"/>
          </a:xfrm>
        </p:spPr>
        <p:txBody>
          <a:bodyPr>
            <a:noAutofit/>
          </a:bodyPr>
          <a:lstStyle/>
          <a:p>
            <a:r>
              <a:rPr kumimoji="1" lang="ja-JP" altLang="en-US" sz="3600" dirty="0" smtClean="0"/>
              <a:t>１９０１年～２０１２年地上気温の変化</a:t>
            </a:r>
            <a:endParaRPr kumimoji="1" lang="ja-JP" altLang="en-US" sz="3600" dirty="0"/>
          </a:p>
        </p:txBody>
      </p:sp>
      <p:pic>
        <p:nvPicPr>
          <p:cNvPr id="4" name="コンテンツ プレースホルダ 3" descr="img03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8297"/>
          <a:stretch/>
        </p:blipFill>
        <p:spPr>
          <a:xfrm>
            <a:off x="571472" y="1268760"/>
            <a:ext cx="7982197" cy="5040560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２０８１～２１００年の海面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kumimoji="1" lang="ja-JP" altLang="en-US" dirty="0" smtClean="0"/>
              <a:t>ＰＨー酸性化</a:t>
            </a:r>
            <a:endParaRPr kumimoji="1" lang="ja-JP" altLang="en-US" dirty="0"/>
          </a:p>
        </p:txBody>
      </p:sp>
      <p:pic>
        <p:nvPicPr>
          <p:cNvPr id="6" name="コンテンツ プレースホルダ 5" descr="資料６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2130"/>
            <a:ext cx="9144000" cy="4922520"/>
          </a:xfr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0C75-AC40-41BE-BD74-708D58CE779D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6767</TotalTime>
  <Words>985</Words>
  <Application>Microsoft Office PowerPoint</Application>
  <PresentationFormat>画面に合わせる (4:3)</PresentationFormat>
  <Paragraphs>385</Paragraphs>
  <Slides>57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6" baseType="lpstr">
      <vt:lpstr>HGP創英ﾌﾟﾚｾﾞﾝｽEB</vt:lpstr>
      <vt:lpstr>HGP創英角ｺﾞｼｯｸUB</vt:lpstr>
      <vt:lpstr>HGS創英ﾌﾟﾚｾﾞﾝｽEB</vt:lpstr>
      <vt:lpstr>HG創英ﾌﾟﾚｾﾞﾝｽEB</vt:lpstr>
      <vt:lpstr>ＭＳ Ｐゴシック</vt:lpstr>
      <vt:lpstr>Arial</vt:lpstr>
      <vt:lpstr>Calibri</vt:lpstr>
      <vt:lpstr>Times New Roman</vt:lpstr>
      <vt:lpstr>Office テーマ</vt:lpstr>
      <vt:lpstr> ５０年後のいたばしを考えよう －地球といたばしの環境問題を学び、自分たちの力で改善できること－ </vt:lpstr>
      <vt:lpstr> 大きくまとめると みんなの板橋も地球です。 </vt:lpstr>
      <vt:lpstr>地球温暖化への警告</vt:lpstr>
      <vt:lpstr>地球の気温はどのくらい上がったか</vt:lpstr>
      <vt:lpstr>２１００年になると</vt:lpstr>
      <vt:lpstr>海面はこれまでどのくらい上がったか</vt:lpstr>
      <vt:lpstr>２０８０～２１００年までに海面は</vt:lpstr>
      <vt:lpstr>１９０１年～２０１２年地上気温の変化</vt:lpstr>
      <vt:lpstr>２０８１～２１００年の海面 ＰＨー酸性化</vt:lpstr>
      <vt:lpstr>北極の氷の面積が～～</vt:lpstr>
      <vt:lpstr>２１世紀終わりのころの北極</vt:lpstr>
      <vt:lpstr>  これまでの東京の２０年の温度変化ー 環境省ＨＰ 約２０年間～関東地方における３０度を超えた延べ時間数の広がり   </vt:lpstr>
      <vt:lpstr>日本の真夏日の日数</vt:lpstr>
      <vt:lpstr>暑くなる東京 東京都環境局</vt:lpstr>
      <vt:lpstr>暑くなる東京ー熱中症 東京都環境局</vt:lpstr>
      <vt:lpstr>暑くなる東京</vt:lpstr>
      <vt:lpstr>東京ー８０年の温度変化 このまま上がると１万年後、ありえない 1.5℃×100倍？　3.5℃×100倍？</vt:lpstr>
      <vt:lpstr>　　板橋区の４０年間の気象変化 板橋区地球温暖化防止地域推進計画</vt:lpstr>
      <vt:lpstr>板橋区はどのくらいＣＯ２を出しているの 板橋区地球温暖化対策実行計画（区域施策編、概要版より）～２５年３月</vt:lpstr>
      <vt:lpstr>板橋区の部門別ＣＯ２排出量の伸び率 板橋区環境白書　概要版　平成27年度</vt:lpstr>
      <vt:lpstr>板橋区はどれくらいＣＯ２を出しているの？ ■ 板橋区のCO2排出量の推移  平成２７年度板橋区環境白書〈概要版〉　平成２８年３月　　　 家庭部門に着目してみよう（SOE)</vt:lpstr>
      <vt:lpstr>板橋区はどれくらいCO2を出しているの？ －平成27年度　環境白書P3ー</vt:lpstr>
      <vt:lpstr>気温が高くなると何が起こる？ 　　　　　　　　　　　　　　　　　　JCCCAの情報より</vt:lpstr>
      <vt:lpstr>エネルギー問題を考える</vt:lpstr>
      <vt:lpstr>エネルギー問題は解決できるか？</vt:lpstr>
      <vt:lpstr>PowerPoint プレゼンテーション</vt:lpstr>
      <vt:lpstr>50年後のいたばしを考えよう ワークシート１</vt:lpstr>
      <vt:lpstr>板橋区はどんな町だったのかな</vt:lpstr>
      <vt:lpstr>今から５６年前頃の高島平（昭和３３年頃） 高島平ーその自然・歴史・人　P10　１９９８年板橋区郷土資料館 </vt:lpstr>
      <vt:lpstr>７１年前の高島平（昭和１８年ごろ） 高島平ー　その自然・歴史・人　P75　　１９９８年板橋区郷土資料館</vt:lpstr>
      <vt:lpstr>５６年前の赤塚地区で遊ぶ子どもたち 高島平ー　その自然・歴史・人　P６　　１９９８年板橋区郷土資料館</vt:lpstr>
      <vt:lpstr>板橋は武蔵野台地が半分張り出し（常盤台・中台・西台）低地へ９つの川が流れる豊かな土地だった。</vt:lpstr>
      <vt:lpstr>PowerPoint プレゼンテーション</vt:lpstr>
      <vt:lpstr>緑・水・空気・生きものと資源、ゴミ</vt:lpstr>
      <vt:lpstr>緑被分布図　緑地・樹木の実態調査２７年３月</vt:lpstr>
      <vt:lpstr>板橋区の緑被率の推移 板橋区緑地・樹木の実態調査H21年</vt:lpstr>
      <vt:lpstr>板橋区の緑に覆われた面積は減っている</vt:lpstr>
      <vt:lpstr>公園の数と区民一人当たりの公園面積 （みどりと公園課）</vt:lpstr>
      <vt:lpstr>緑の将来構造図ー荒川軸・崖線軸・石神井川軸 緑の再生・緑の創出、維持・まちづくり いたばしグリーンプラン２０２０より</vt:lpstr>
      <vt:lpstr>板橋の川の水は、きれいになって来たのか</vt:lpstr>
      <vt:lpstr>板橋の湧水（わきみず）は飲み水だった</vt:lpstr>
      <vt:lpstr>板橋区の空気 NO２とダイオキシン、SPMが減っている。</vt:lpstr>
      <vt:lpstr>板橋区の野鳥調査ー見えなくなったオオコノハズク・コノハズク・トラフズク・カモメ・ミヤコドリ・ツミ・ハイタカ</vt:lpstr>
      <vt:lpstr>野鳥はどんどん減っている？</vt:lpstr>
      <vt:lpstr>クワガタ・ノコギリクワガタ・コフキコガネなど ほとんど姿を消した ―板橋区昆虫類等実態調査Ⅳ報告書　平成２１年３月東京都板橋区</vt:lpstr>
      <vt:lpstr>板谷公園には、カマキリ・コオロギ・マツムシ・キリギリス・バッタ・おんぶバッタが一匹もいない 板橋区昆虫類等実態調査Ⅳ報告書―平成２１年３月東京都板橋区</vt:lpstr>
      <vt:lpstr>チョウの調査ー板谷公園には、チョウが４種類のみだった。タテハチョウ・マダラチョウ・ジャノメチョウなどが見えない。 ―板橋区昆虫類等実態調査Ⅳ報告書―平成２１年３月東京都板橋区</vt:lpstr>
      <vt:lpstr>板谷公園にカマキリ・ナナフシ・甲虫類ゼロ</vt:lpstr>
      <vt:lpstr>１９８５～２００８年　板橋の緑地に住む虫たちの 生息状態の変化ー半分以下に減ってきた 板橋区昆虫類等実態調査Ⅳ報告書―平成２１年３月東京都板橋区</vt:lpstr>
      <vt:lpstr>ゴミは減らせるのかな？ H27年度環境白書概要版P6より</vt:lpstr>
      <vt:lpstr>板橋区が取り組んでいるごみ対策</vt:lpstr>
      <vt:lpstr>板橋かたつむり運動</vt:lpstr>
      <vt:lpstr>板橋区の現状と環境課題</vt:lpstr>
      <vt:lpstr>地球環境問題・循環型社会の問題・生活公害への取り組み</vt:lpstr>
      <vt:lpstr>５０年後のいたばしを考えよう ワークシート２</vt:lpstr>
      <vt:lpstr>未来へ私達ができることを考えよう 生活の仕方の改善</vt:lpstr>
      <vt:lpstr>未来の地球はみなさんに託されている！</vt:lpstr>
    </vt:vector>
  </TitlesOfParts>
  <Company>FJ-USER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５０年前の板橋～今を見つめて ５０年後の板橋を考える</dc:title>
  <dc:creator>Shigeru Terada</dc:creator>
  <cp:lastModifiedBy>宮崎 智子</cp:lastModifiedBy>
  <cp:revision>322</cp:revision>
  <cp:lastPrinted>2017-01-11T23:38:24Z</cp:lastPrinted>
  <dcterms:created xsi:type="dcterms:W3CDTF">2014-11-19T02:02:02Z</dcterms:created>
  <dcterms:modified xsi:type="dcterms:W3CDTF">2017-03-08T07:59:00Z</dcterms:modified>
</cp:coreProperties>
</file>