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0" r:id="rId3"/>
    <p:sldId id="319" r:id="rId4"/>
    <p:sldId id="322" r:id="rId5"/>
    <p:sldId id="316" r:id="rId6"/>
    <p:sldId id="302" r:id="rId7"/>
    <p:sldId id="303" r:id="rId8"/>
    <p:sldId id="262" r:id="rId9"/>
    <p:sldId id="317" r:id="rId10"/>
    <p:sldId id="271" r:id="rId11"/>
    <p:sldId id="321" r:id="rId12"/>
    <p:sldId id="277" r:id="rId13"/>
  </p:sldIdLst>
  <p:sldSz cx="12192000" cy="6858000"/>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63" autoAdjust="0"/>
    <p:restoredTop sz="89928" autoAdjust="0"/>
  </p:normalViewPr>
  <p:slideViewPr>
    <p:cSldViewPr snapToGrid="0">
      <p:cViewPr varScale="1">
        <p:scale>
          <a:sx n="67" d="100"/>
          <a:sy n="67" d="100"/>
        </p:scale>
        <p:origin x="342" y="60"/>
      </p:cViewPr>
      <p:guideLst/>
    </p:cSldViewPr>
  </p:slideViewPr>
  <p:outlineViewPr>
    <p:cViewPr>
      <p:scale>
        <a:sx n="33" d="100"/>
        <a:sy n="33" d="100"/>
      </p:scale>
      <p:origin x="0" y="-97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1"/>
            <a:ext cx="4278842"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3123" y="11"/>
            <a:ext cx="4278842" cy="344091"/>
          </a:xfrm>
          <a:prstGeom prst="rect">
            <a:avLst/>
          </a:prstGeom>
        </p:spPr>
        <p:txBody>
          <a:bodyPr vert="horz" lIns="91440" tIns="45720" rIns="91440" bIns="45720" rtlCol="0"/>
          <a:lstStyle>
            <a:lvl1pPr algn="r">
              <a:defRPr sz="1200"/>
            </a:lvl1pPr>
          </a:lstStyle>
          <a:p>
            <a:fld id="{5D475340-C9FD-4803-A43F-B8BC28D690D1}" type="datetimeFigureOut">
              <a:rPr kumimoji="1" lang="ja-JP" altLang="en-US" smtClean="0"/>
              <a:t>2020/6/26</a:t>
            </a:fld>
            <a:endParaRPr kumimoji="1" lang="ja-JP" altLang="en-US"/>
          </a:p>
        </p:txBody>
      </p:sp>
      <p:sp>
        <p:nvSpPr>
          <p:cNvPr id="4" name="フッター プレースホルダー 3"/>
          <p:cNvSpPr>
            <a:spLocks noGrp="1"/>
          </p:cNvSpPr>
          <p:nvPr>
            <p:ph type="ftr" sz="quarter" idx="2"/>
          </p:nvPr>
        </p:nvSpPr>
        <p:spPr>
          <a:xfrm>
            <a:off x="0" y="6513921"/>
            <a:ext cx="4278842"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123" y="6513921"/>
            <a:ext cx="4278842" cy="344091"/>
          </a:xfrm>
          <a:prstGeom prst="rect">
            <a:avLst/>
          </a:prstGeom>
        </p:spPr>
        <p:txBody>
          <a:bodyPr vert="horz" lIns="91440" tIns="45720" rIns="91440" bIns="45720" rtlCol="0" anchor="b"/>
          <a:lstStyle>
            <a:lvl1pPr algn="r">
              <a:defRPr sz="1200"/>
            </a:lvl1pPr>
          </a:lstStyle>
          <a:p>
            <a:fld id="{54DC77E6-B205-420D-873C-4B6FA5868CF2}" type="slidenum">
              <a:rPr kumimoji="1" lang="ja-JP" altLang="en-US" smtClean="0"/>
              <a:t>‹#›</a:t>
            </a:fld>
            <a:endParaRPr kumimoji="1" lang="ja-JP" altLang="en-US"/>
          </a:p>
        </p:txBody>
      </p:sp>
    </p:spTree>
    <p:extLst>
      <p:ext uri="{BB962C8B-B14F-4D97-AF65-F5344CB8AC3E}">
        <p14:creationId xmlns:p14="http://schemas.microsoft.com/office/powerpoint/2010/main" val="180329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1"/>
            <a:ext cx="4278842"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3123" y="11"/>
            <a:ext cx="4278842" cy="344091"/>
          </a:xfrm>
          <a:prstGeom prst="rect">
            <a:avLst/>
          </a:prstGeom>
        </p:spPr>
        <p:txBody>
          <a:bodyPr vert="horz" lIns="91440" tIns="45720" rIns="91440" bIns="45720" rtlCol="0"/>
          <a:lstStyle>
            <a:lvl1pPr algn="r">
              <a:defRPr sz="1200"/>
            </a:lvl1pPr>
          </a:lstStyle>
          <a:p>
            <a:fld id="{ED15F3FF-5911-486B-9D22-0943426B6713}" type="datetimeFigureOut">
              <a:rPr kumimoji="1" lang="ja-JP" altLang="en-US" smtClean="0"/>
              <a:t>2020/6/26</a:t>
            </a:fld>
            <a:endParaRPr kumimoji="1" lang="ja-JP" altLang="en-US"/>
          </a:p>
        </p:txBody>
      </p:sp>
      <p:sp>
        <p:nvSpPr>
          <p:cNvPr id="4" name="スライド イメージ プレースホルダー 3"/>
          <p:cNvSpPr>
            <a:spLocks noGrp="1" noRot="1" noChangeAspect="1"/>
          </p:cNvSpPr>
          <p:nvPr>
            <p:ph type="sldImg" idx="2"/>
          </p:nvPr>
        </p:nvSpPr>
        <p:spPr>
          <a:xfrm>
            <a:off x="2881313" y="858838"/>
            <a:ext cx="4111625" cy="2312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300412"/>
            <a:ext cx="789940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21"/>
            <a:ext cx="4278842"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3123" y="6513921"/>
            <a:ext cx="4278842" cy="344091"/>
          </a:xfrm>
          <a:prstGeom prst="rect">
            <a:avLst/>
          </a:prstGeom>
        </p:spPr>
        <p:txBody>
          <a:bodyPr vert="horz" lIns="91440" tIns="45720" rIns="91440" bIns="45720" rtlCol="0" anchor="b"/>
          <a:lstStyle>
            <a:lvl1pPr algn="r">
              <a:defRPr sz="1200"/>
            </a:lvl1pPr>
          </a:lstStyle>
          <a:p>
            <a:fld id="{3FA75053-D438-449C-BCBB-B50192DB9E5D}" type="slidenum">
              <a:rPr kumimoji="1" lang="ja-JP" altLang="en-US" smtClean="0"/>
              <a:t>‹#›</a:t>
            </a:fld>
            <a:endParaRPr kumimoji="1" lang="ja-JP" altLang="en-US"/>
          </a:p>
        </p:txBody>
      </p:sp>
    </p:spTree>
    <p:extLst>
      <p:ext uri="{BB962C8B-B14F-4D97-AF65-F5344CB8AC3E}">
        <p14:creationId xmlns:p14="http://schemas.microsoft.com/office/powerpoint/2010/main" val="33612981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1</a:t>
            </a:fld>
            <a:endParaRPr kumimoji="1" lang="ja-JP" altLang="en-US"/>
          </a:p>
        </p:txBody>
      </p:sp>
    </p:spTree>
    <p:extLst>
      <p:ext uri="{BB962C8B-B14F-4D97-AF65-F5344CB8AC3E}">
        <p14:creationId xmlns:p14="http://schemas.microsoft.com/office/powerpoint/2010/main" val="185604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2</a:t>
            </a:fld>
            <a:endParaRPr kumimoji="1" lang="ja-JP" altLang="en-US"/>
          </a:p>
        </p:txBody>
      </p:sp>
    </p:spTree>
    <p:extLst>
      <p:ext uri="{BB962C8B-B14F-4D97-AF65-F5344CB8AC3E}">
        <p14:creationId xmlns:p14="http://schemas.microsoft.com/office/powerpoint/2010/main" val="261769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3</a:t>
            </a:fld>
            <a:endParaRPr kumimoji="1" lang="ja-JP" altLang="en-US"/>
          </a:p>
        </p:txBody>
      </p:sp>
    </p:spTree>
    <p:extLst>
      <p:ext uri="{BB962C8B-B14F-4D97-AF65-F5344CB8AC3E}">
        <p14:creationId xmlns:p14="http://schemas.microsoft.com/office/powerpoint/2010/main" val="137842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5</a:t>
            </a:fld>
            <a:endParaRPr kumimoji="1" lang="ja-JP" altLang="en-US"/>
          </a:p>
        </p:txBody>
      </p:sp>
    </p:spTree>
    <p:extLst>
      <p:ext uri="{BB962C8B-B14F-4D97-AF65-F5344CB8AC3E}">
        <p14:creationId xmlns:p14="http://schemas.microsoft.com/office/powerpoint/2010/main" val="395345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7</a:t>
            </a:fld>
            <a:endParaRPr kumimoji="1" lang="ja-JP" altLang="en-US"/>
          </a:p>
        </p:txBody>
      </p:sp>
    </p:spTree>
    <p:extLst>
      <p:ext uri="{BB962C8B-B14F-4D97-AF65-F5344CB8AC3E}">
        <p14:creationId xmlns:p14="http://schemas.microsoft.com/office/powerpoint/2010/main" val="30473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8</a:t>
            </a:fld>
            <a:endParaRPr kumimoji="1" lang="ja-JP" altLang="en-US"/>
          </a:p>
        </p:txBody>
      </p:sp>
    </p:spTree>
    <p:extLst>
      <p:ext uri="{BB962C8B-B14F-4D97-AF65-F5344CB8AC3E}">
        <p14:creationId xmlns:p14="http://schemas.microsoft.com/office/powerpoint/2010/main" val="378385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9</a:t>
            </a:fld>
            <a:endParaRPr kumimoji="1" lang="ja-JP" altLang="en-US"/>
          </a:p>
        </p:txBody>
      </p:sp>
    </p:spTree>
    <p:extLst>
      <p:ext uri="{BB962C8B-B14F-4D97-AF65-F5344CB8AC3E}">
        <p14:creationId xmlns:p14="http://schemas.microsoft.com/office/powerpoint/2010/main" val="2465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11</a:t>
            </a:fld>
            <a:endParaRPr kumimoji="1" lang="ja-JP" altLang="en-US"/>
          </a:p>
        </p:txBody>
      </p:sp>
    </p:spTree>
    <p:extLst>
      <p:ext uri="{BB962C8B-B14F-4D97-AF65-F5344CB8AC3E}">
        <p14:creationId xmlns:p14="http://schemas.microsoft.com/office/powerpoint/2010/main" val="330843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A75053-D438-449C-BCBB-B50192DB9E5D}" type="slidenum">
              <a:rPr kumimoji="1" lang="ja-JP" altLang="en-US" smtClean="0"/>
              <a:t>12</a:t>
            </a:fld>
            <a:endParaRPr kumimoji="1" lang="ja-JP" altLang="en-US"/>
          </a:p>
        </p:txBody>
      </p:sp>
    </p:spTree>
    <p:extLst>
      <p:ext uri="{BB962C8B-B14F-4D97-AF65-F5344CB8AC3E}">
        <p14:creationId xmlns:p14="http://schemas.microsoft.com/office/powerpoint/2010/main" val="47647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408220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218360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26819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110763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191159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46005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4675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287187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171466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88666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8598DDF-C5DC-4EA9-8526-05D5BFE33FC0}" type="datetimeFigureOut">
              <a:rPr kumimoji="1" lang="ja-JP" altLang="en-US" smtClean="0"/>
              <a:t>2020/6/26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116597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98DDF-C5DC-4EA9-8526-05D5BFE33FC0}" type="datetimeFigureOut">
              <a:rPr kumimoji="1" lang="ja-JP" altLang="en-US" smtClean="0"/>
              <a:t>2020/6/26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AC3BA-5246-4839-A3B9-F172996C1A02}" type="slidenum">
              <a:rPr kumimoji="1" lang="ja-JP" altLang="en-US" smtClean="0"/>
              <a:t>‹#›</a:t>
            </a:fld>
            <a:endParaRPr kumimoji="1" lang="ja-JP" altLang="en-US"/>
          </a:p>
        </p:txBody>
      </p:sp>
    </p:spTree>
    <p:extLst>
      <p:ext uri="{BB962C8B-B14F-4D97-AF65-F5344CB8AC3E}">
        <p14:creationId xmlns:p14="http://schemas.microsoft.com/office/powerpoint/2010/main" val="106265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4557" y="-464696"/>
            <a:ext cx="10927829" cy="1828800"/>
          </a:xfrm>
        </p:spPr>
        <p:txBody>
          <a:bodyPr>
            <a:noAutofit/>
          </a:bodyPr>
          <a:lstStyle/>
          <a:p>
            <a:r>
              <a:rPr kumimoji="1" lang="ja-JP" altLang="en-US" sz="5400" b="1" dirty="0" smtClean="0">
                <a:effectLst>
                  <a:glow rad="139700">
                    <a:schemeClr val="accent6">
                      <a:satMod val="175000"/>
                      <a:alpha val="40000"/>
                    </a:schemeClr>
                  </a:glow>
                </a:effectLst>
              </a:rPr>
              <a:t>すてられたプラスチックと生物</a:t>
            </a:r>
            <a:endParaRPr kumimoji="1" lang="ja-JP" altLang="en-US" sz="5400" b="1" dirty="0">
              <a:effectLst>
                <a:glow rad="139700">
                  <a:schemeClr val="accent6">
                    <a:satMod val="175000"/>
                    <a:alpha val="40000"/>
                  </a:schemeClr>
                </a:glow>
              </a:effectLst>
            </a:endParaRPr>
          </a:p>
        </p:txBody>
      </p:sp>
      <p:sp>
        <p:nvSpPr>
          <p:cNvPr id="3" name="サブタイトル 2"/>
          <p:cNvSpPr>
            <a:spLocks noGrp="1"/>
          </p:cNvSpPr>
          <p:nvPr>
            <p:ph type="subTitle" idx="1"/>
          </p:nvPr>
        </p:nvSpPr>
        <p:spPr>
          <a:xfrm>
            <a:off x="4495800" y="2825370"/>
            <a:ext cx="7404102" cy="3827678"/>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endParaRPr lang="en-US" altLang="ja-JP" sz="3200" b="1" dirty="0" smtClean="0">
              <a:latin typeface="HGSｺﾞｼｯｸE" panose="020B0900000000000000" pitchFamily="50" charset="-128"/>
              <a:ea typeface="HGSｺﾞｼｯｸE" panose="020B0900000000000000" pitchFamily="50" charset="-128"/>
            </a:endParaRPr>
          </a:p>
          <a:p>
            <a:pPr marL="360000" indent="-360000" algn="l">
              <a:lnSpc>
                <a:spcPct val="120000"/>
              </a:lnSpc>
              <a:spcBef>
                <a:spcPts val="0"/>
              </a:spcBef>
            </a:pPr>
            <a:r>
              <a:rPr lang="ja-JP" altLang="en-US" sz="11200" dirty="0" smtClean="0">
                <a:latin typeface="HGSｺﾞｼｯｸE" panose="020B0900000000000000" pitchFamily="50" charset="-128"/>
                <a:ea typeface="HGSｺﾞｼｯｸE" panose="020B0900000000000000" pitchFamily="50" charset="-128"/>
              </a:rPr>
              <a:t>○プラスチックが自然の中に捨てられると、生物があやまって食べて、命を落としていることを知ります。</a:t>
            </a:r>
            <a:endParaRPr lang="en-US" altLang="ja-JP" sz="11200" dirty="0">
              <a:latin typeface="HGSｺﾞｼｯｸE" panose="020B0900000000000000" pitchFamily="50" charset="-128"/>
              <a:ea typeface="HGSｺﾞｼｯｸE" panose="020B0900000000000000" pitchFamily="50" charset="-128"/>
            </a:endParaRPr>
          </a:p>
          <a:p>
            <a:pPr marL="360000" indent="-360000" algn="l">
              <a:lnSpc>
                <a:spcPct val="120000"/>
              </a:lnSpc>
              <a:spcBef>
                <a:spcPts val="0"/>
              </a:spcBef>
            </a:pPr>
            <a:endParaRPr lang="en-US" altLang="ja-JP" sz="11200" dirty="0" smtClean="0">
              <a:latin typeface="HGSｺﾞｼｯｸE" panose="020B0900000000000000" pitchFamily="50" charset="-128"/>
              <a:ea typeface="HGSｺﾞｼｯｸE" panose="020B0900000000000000" pitchFamily="50" charset="-128"/>
            </a:endParaRPr>
          </a:p>
          <a:p>
            <a:pPr marL="360000" indent="-360000" algn="l">
              <a:lnSpc>
                <a:spcPct val="120000"/>
              </a:lnSpc>
              <a:spcBef>
                <a:spcPts val="0"/>
              </a:spcBef>
            </a:pPr>
            <a:r>
              <a:rPr lang="ja-JP" altLang="en-US" sz="11200" dirty="0" smtClean="0">
                <a:latin typeface="HGSｺﾞｼｯｸE" panose="020B0900000000000000" pitchFamily="50" charset="-128"/>
                <a:ea typeface="HGSｺﾞｼｯｸE" panose="020B0900000000000000" pitchFamily="50" charset="-128"/>
              </a:rPr>
              <a:t>○カメなどがプラスチックを食べて命を落とすことがないようにするためには、どうしたらよいか、自分たちでできることを考え共有します。</a:t>
            </a:r>
            <a:endParaRPr lang="en-US" altLang="ja-JP" sz="11200" dirty="0" smtClean="0">
              <a:latin typeface="HGSｺﾞｼｯｸE" panose="020B0900000000000000" pitchFamily="50" charset="-128"/>
              <a:ea typeface="HGSｺﾞｼｯｸE" panose="020B0900000000000000" pitchFamily="50" charset="-128"/>
            </a:endParaRPr>
          </a:p>
          <a:p>
            <a:pPr marL="441325" indent="-441325" algn="l">
              <a:spcBef>
                <a:spcPts val="0"/>
              </a:spcBef>
            </a:pPr>
            <a:endParaRPr lang="en-US" altLang="ja-JP" sz="11200" dirty="0" smtClean="0">
              <a:latin typeface="HGSｺﾞｼｯｸE" panose="020B0900000000000000" pitchFamily="50" charset="-128"/>
              <a:ea typeface="HGSｺﾞｼｯｸE" panose="020B0900000000000000" pitchFamily="50" charset="-128"/>
            </a:endParaRPr>
          </a:p>
          <a:p>
            <a:endParaRPr lang="en-US" altLang="ja-JP" sz="11200" dirty="0" smtClean="0">
              <a:latin typeface="HGSｺﾞｼｯｸE" panose="020B0900000000000000" pitchFamily="50" charset="-128"/>
              <a:ea typeface="HGSｺﾞｼｯｸE" panose="020B0900000000000000" pitchFamily="50" charset="-128"/>
            </a:endParaRPr>
          </a:p>
          <a:p>
            <a:r>
              <a:rPr lang="ja-JP" altLang="en-US" sz="11200" dirty="0">
                <a:latin typeface="HGSｺﾞｼｯｸE" panose="020B0900000000000000" pitchFamily="50" charset="-128"/>
                <a:ea typeface="HGSｺﾞｼｯｸE" panose="020B0900000000000000" pitchFamily="50" charset="-128"/>
              </a:rPr>
              <a:t>　</a:t>
            </a:r>
            <a:r>
              <a:rPr lang="ja-JP" altLang="en-US" sz="11200" dirty="0" smtClean="0">
                <a:latin typeface="HGSｺﾞｼｯｸE" panose="020B0900000000000000" pitchFamily="50" charset="-128"/>
                <a:ea typeface="HGSｺﾞｼｯｸE" panose="020B0900000000000000" pitchFamily="50" charset="-128"/>
              </a:rPr>
              <a:t>　</a:t>
            </a:r>
            <a:endParaRPr kumimoji="1" lang="en-US" altLang="ja-JP" sz="11200" dirty="0" smtClean="0">
              <a:latin typeface="HGSｺﾞｼｯｸE" panose="020B0900000000000000" pitchFamily="50" charset="-128"/>
              <a:ea typeface="HGSｺﾞｼｯｸE" panose="020B0900000000000000" pitchFamily="50" charset="-128"/>
            </a:endParaRPr>
          </a:p>
          <a:p>
            <a:endParaRPr kumimoji="1" lang="ja-JP" altLang="en-US" sz="2800" dirty="0">
              <a:ln w="0"/>
              <a:solidFill>
                <a:schemeClr val="accent1"/>
              </a:solidFill>
              <a:effectLst>
                <a:outerShdw blurRad="38100" dist="25400" dir="5400000" algn="ctr" rotWithShape="0">
                  <a:srgbClr val="6E747A">
                    <a:alpha val="43000"/>
                  </a:srgbClr>
                </a:outerShdw>
              </a:effectLst>
              <a:latin typeface="HGSｺﾞｼｯｸE" panose="020B0900000000000000" pitchFamily="50" charset="-128"/>
              <a:ea typeface="HGSｺﾞｼｯｸE" panose="020B0900000000000000" pitchFamily="50" charset="-128"/>
            </a:endParaRPr>
          </a:p>
        </p:txBody>
      </p:sp>
      <p:sp>
        <p:nvSpPr>
          <p:cNvPr id="7" name="円/楕円 6"/>
          <p:cNvSpPr/>
          <p:nvPr/>
        </p:nvSpPr>
        <p:spPr>
          <a:xfrm>
            <a:off x="1103586" y="157655"/>
            <a:ext cx="10498800" cy="1399649"/>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星 5 11"/>
          <p:cNvSpPr/>
          <p:nvPr/>
        </p:nvSpPr>
        <p:spPr>
          <a:xfrm>
            <a:off x="6726309" y="1557304"/>
            <a:ext cx="2412125" cy="1309678"/>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ねらい</a:t>
            </a:r>
            <a:endParaRPr kumimoji="1" lang="ja-JP" altLang="en-US" sz="2000" b="1" dirty="0"/>
          </a:p>
        </p:txBody>
      </p:sp>
      <p:pic>
        <p:nvPicPr>
          <p:cNvPr id="5" name="図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72599" y="3339057"/>
            <a:ext cx="4071127" cy="3297662"/>
          </a:xfrm>
          <a:prstGeom prst="rect">
            <a:avLst/>
          </a:prstGeom>
        </p:spPr>
      </p:pic>
      <p:pic>
        <p:nvPicPr>
          <p:cNvPr id="6" name="図 5"/>
          <p:cNvPicPr>
            <a:picLocks noChangeAspect="1"/>
          </p:cNvPicPr>
          <p:nvPr/>
        </p:nvPicPr>
        <p:blipFill>
          <a:blip r:embed="rId5"/>
          <a:stretch>
            <a:fillRect/>
          </a:stretch>
        </p:blipFill>
        <p:spPr>
          <a:xfrm>
            <a:off x="189876" y="2170412"/>
            <a:ext cx="4072481" cy="975445"/>
          </a:xfrm>
          <a:prstGeom prst="rect">
            <a:avLst/>
          </a:prstGeom>
        </p:spPr>
      </p:pic>
    </p:spTree>
    <p:extLst>
      <p:ext uri="{BB962C8B-B14F-4D97-AF65-F5344CB8AC3E}">
        <p14:creationId xmlns:p14="http://schemas.microsoft.com/office/powerpoint/2010/main" val="357196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爆発 1 9"/>
          <p:cNvSpPr/>
          <p:nvPr/>
        </p:nvSpPr>
        <p:spPr>
          <a:xfrm>
            <a:off x="3219284" y="-16997"/>
            <a:ext cx="5753433" cy="1637414"/>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t>どうすればいいでしょう？</a:t>
            </a:r>
            <a:endParaRPr kumimoji="1" lang="ja-JP" altLang="en-US" sz="2800" b="1" dirty="0"/>
          </a:p>
        </p:txBody>
      </p:sp>
      <p:sp>
        <p:nvSpPr>
          <p:cNvPr id="13" name="テキスト ボックス 12"/>
          <p:cNvSpPr txBox="1"/>
          <p:nvPr/>
        </p:nvSpPr>
        <p:spPr>
          <a:xfrm>
            <a:off x="3306000" y="2036998"/>
            <a:ext cx="5580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t>１．できるだけ使わない（</a:t>
            </a:r>
            <a:r>
              <a:rPr kumimoji="1" lang="ja-JP" altLang="en-US" sz="2800" b="1" dirty="0" smtClean="0"/>
              <a:t>リデュース</a:t>
            </a:r>
            <a:r>
              <a:rPr kumimoji="1" lang="ja-JP" altLang="en-US" sz="2400" b="1" dirty="0" smtClean="0"/>
              <a:t>）</a:t>
            </a:r>
            <a:endParaRPr kumimoji="1" lang="ja-JP" altLang="en-US" sz="2400" b="1" dirty="0"/>
          </a:p>
        </p:txBody>
      </p:sp>
      <p:sp>
        <p:nvSpPr>
          <p:cNvPr id="14" name="テキスト ボックス 13"/>
          <p:cNvSpPr txBox="1"/>
          <p:nvPr/>
        </p:nvSpPr>
        <p:spPr>
          <a:xfrm>
            <a:off x="3306000" y="2627095"/>
            <a:ext cx="5580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b="1" dirty="0" smtClean="0"/>
              <a:t>２．くりかえし使う（</a:t>
            </a:r>
            <a:r>
              <a:rPr kumimoji="1" lang="ja-JP" altLang="en-US" sz="2800" b="1" dirty="0" smtClean="0"/>
              <a:t>リユース</a:t>
            </a:r>
            <a:r>
              <a:rPr kumimoji="1" lang="ja-JP" altLang="en-US" sz="2400" b="1" dirty="0" smtClean="0"/>
              <a:t>）</a:t>
            </a:r>
            <a:endParaRPr kumimoji="1" lang="ja-JP" altLang="en-US" sz="2400" b="1" dirty="0"/>
          </a:p>
        </p:txBody>
      </p:sp>
      <p:sp>
        <p:nvSpPr>
          <p:cNvPr id="16" name="テキスト ボックス 15"/>
          <p:cNvSpPr txBox="1"/>
          <p:nvPr/>
        </p:nvSpPr>
        <p:spPr>
          <a:xfrm>
            <a:off x="3306000" y="3237640"/>
            <a:ext cx="5580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b="1" dirty="0" smtClean="0"/>
              <a:t>３．資源としてまた利用する（</a:t>
            </a:r>
            <a:r>
              <a:rPr kumimoji="1" lang="ja-JP" altLang="en-US" sz="2800" b="1" dirty="0" smtClean="0"/>
              <a:t>リサイクル</a:t>
            </a:r>
            <a:r>
              <a:rPr kumimoji="1" lang="ja-JP" altLang="en-US" sz="2400" b="1" dirty="0" smtClean="0"/>
              <a:t>）</a:t>
            </a:r>
            <a:endParaRPr kumimoji="1" lang="ja-JP" altLang="en-US" sz="2400" b="1" dirty="0"/>
          </a:p>
        </p:txBody>
      </p:sp>
      <p:sp>
        <p:nvSpPr>
          <p:cNvPr id="2" name="テキスト ボックス 1"/>
          <p:cNvSpPr txBox="1"/>
          <p:nvPr/>
        </p:nvSpPr>
        <p:spPr>
          <a:xfrm>
            <a:off x="3306000" y="4693871"/>
            <a:ext cx="5580000" cy="461665"/>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t>４．できるだけ自然のものを使う</a:t>
            </a:r>
            <a:endParaRPr kumimoji="1" lang="ja-JP" altLang="en-US" sz="2400" b="1" dirty="0"/>
          </a:p>
        </p:txBody>
      </p:sp>
      <p:sp>
        <p:nvSpPr>
          <p:cNvPr id="4" name="円形吹き出し 3"/>
          <p:cNvSpPr/>
          <p:nvPr/>
        </p:nvSpPr>
        <p:spPr>
          <a:xfrm>
            <a:off x="8022063" y="1319134"/>
            <a:ext cx="993884" cy="542279"/>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３Ｒ</a:t>
            </a:r>
            <a:endParaRPr kumimoji="1" lang="ja-JP" altLang="en-US" sz="2000" b="1" dirty="0"/>
          </a:p>
        </p:txBody>
      </p:sp>
      <p:sp>
        <p:nvSpPr>
          <p:cNvPr id="7" name="テキスト ボックス 6"/>
          <p:cNvSpPr txBox="1"/>
          <p:nvPr/>
        </p:nvSpPr>
        <p:spPr>
          <a:xfrm>
            <a:off x="3306000" y="5306519"/>
            <a:ext cx="5580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t>５．土の中などで分解されるものを使う</a:t>
            </a:r>
            <a:endParaRPr kumimoji="1" lang="ja-JP" altLang="en-US" sz="2400" b="1" dirty="0"/>
          </a:p>
        </p:txBody>
      </p:sp>
      <p:sp>
        <p:nvSpPr>
          <p:cNvPr id="8" name="円形吹き出し 7"/>
          <p:cNvSpPr/>
          <p:nvPr/>
        </p:nvSpPr>
        <p:spPr>
          <a:xfrm>
            <a:off x="4786314" y="3911843"/>
            <a:ext cx="4786311" cy="676306"/>
          </a:xfrm>
          <a:prstGeom prst="wedgeEllipse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sz="2000" b="1" kern="0" spc="150" dirty="0" smtClean="0"/>
              <a:t>４、５</a:t>
            </a:r>
            <a:r>
              <a:rPr kumimoji="1" lang="ja-JP" altLang="en-US" sz="2000" b="1" kern="0" spc="150" dirty="0" smtClean="0"/>
              <a:t>はどうしてだいじなの？</a:t>
            </a:r>
            <a:endParaRPr kumimoji="1" lang="ja-JP" altLang="en-US" sz="2000" b="1" kern="0" spc="150" dirty="0"/>
          </a:p>
        </p:txBody>
      </p:sp>
      <p:sp>
        <p:nvSpPr>
          <p:cNvPr id="9" name="テキスト ボックス 8"/>
          <p:cNvSpPr txBox="1"/>
          <p:nvPr/>
        </p:nvSpPr>
        <p:spPr>
          <a:xfrm>
            <a:off x="4669842" y="6053573"/>
            <a:ext cx="2852317" cy="461665"/>
          </a:xfrm>
          <a:prstGeom prst="rect">
            <a:avLst/>
          </a:prstGeom>
          <a:noFill/>
        </p:spPr>
        <p:txBody>
          <a:bodyPr wrap="square" rtlCol="0">
            <a:spAutoFit/>
          </a:bodyPr>
          <a:lstStyle/>
          <a:p>
            <a:pPr algn="ctr"/>
            <a:r>
              <a:rPr kumimoji="1" lang="ja-JP" altLang="en-US" sz="2400" b="1" dirty="0" smtClean="0"/>
              <a:t>その他</a:t>
            </a:r>
            <a:endParaRPr kumimoji="1" lang="ja-JP" altLang="en-US" sz="2400" b="1" dirty="0"/>
          </a:p>
        </p:txBody>
      </p:sp>
    </p:spTree>
    <p:extLst>
      <p:ext uri="{BB962C8B-B14F-4D97-AF65-F5344CB8AC3E}">
        <p14:creationId xmlns:p14="http://schemas.microsoft.com/office/powerpoint/2010/main" val="5421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41544" y="130632"/>
            <a:ext cx="24363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b="1" dirty="0" smtClean="0"/>
              <a:t>ワークシート②</a:t>
            </a:r>
            <a:endParaRPr kumimoji="1" lang="ja-JP" altLang="en-US" sz="2400" b="1" dirty="0"/>
          </a:p>
        </p:txBody>
      </p:sp>
      <p:sp>
        <p:nvSpPr>
          <p:cNvPr id="24" name="テキスト ボックス 23"/>
          <p:cNvSpPr txBox="1"/>
          <p:nvPr/>
        </p:nvSpPr>
        <p:spPr>
          <a:xfrm>
            <a:off x="401820" y="872022"/>
            <a:ext cx="11498066" cy="830997"/>
          </a:xfrm>
          <a:prstGeom prst="rect">
            <a:avLst/>
          </a:prstGeom>
          <a:noFill/>
        </p:spPr>
        <p:txBody>
          <a:bodyPr wrap="square" rtlCol="0">
            <a:spAutoFit/>
          </a:bodyPr>
          <a:lstStyle/>
          <a:p>
            <a:pPr marL="358775" indent="-358775"/>
            <a:r>
              <a:rPr kumimoji="1" lang="en-US" altLang="ja-JP" sz="2400" b="1" dirty="0" smtClean="0">
                <a:latin typeface="+mn-ea"/>
              </a:rPr>
              <a:t>3</a:t>
            </a:r>
            <a:r>
              <a:rPr kumimoji="1" lang="ja-JP" altLang="en-US" sz="2400" b="1" dirty="0" err="1" smtClean="0">
                <a:latin typeface="+mn-ea"/>
              </a:rPr>
              <a:t>．</a:t>
            </a:r>
            <a:r>
              <a:rPr kumimoji="1" lang="ja-JP" altLang="en-US" sz="2400" b="1" dirty="0" smtClean="0">
                <a:latin typeface="+mn-ea"/>
              </a:rPr>
              <a:t>カメなどがプラスチックを食べて命を落とすことがないようにするための対策を考え、自分のできることをかきましょう。また班で話し合って共有できたことも書いてください</a:t>
            </a:r>
            <a:r>
              <a:rPr kumimoji="1" lang="ja-JP" altLang="en-US" sz="2400" b="1" dirty="0" smtClean="0"/>
              <a:t>。</a:t>
            </a:r>
            <a:endParaRPr kumimoji="1" lang="ja-JP" altLang="en-US" sz="2400" b="1" dirty="0"/>
          </a:p>
        </p:txBody>
      </p:sp>
      <p:sp>
        <p:nvSpPr>
          <p:cNvPr id="2" name="テキスト ボックス 1"/>
          <p:cNvSpPr txBox="1"/>
          <p:nvPr/>
        </p:nvSpPr>
        <p:spPr>
          <a:xfrm>
            <a:off x="5535395" y="130628"/>
            <a:ext cx="630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　　　）年（　　　）組・名前</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498102554"/>
              </p:ext>
            </p:extLst>
          </p:nvPr>
        </p:nvGraphicFramePr>
        <p:xfrm>
          <a:off x="401822" y="1846335"/>
          <a:ext cx="11498064" cy="4538136"/>
        </p:xfrm>
        <a:graphic>
          <a:graphicData uri="http://schemas.openxmlformats.org/drawingml/2006/table">
            <a:tbl>
              <a:tblPr firstRow="1" bandRow="1">
                <a:tableStyleId>{5940675A-B579-460E-94D1-54222C63F5DA}</a:tableStyleId>
              </a:tblPr>
              <a:tblGrid>
                <a:gridCol w="3832688"/>
                <a:gridCol w="3832688"/>
                <a:gridCol w="3832688"/>
              </a:tblGrid>
              <a:tr h="651169">
                <a:tc>
                  <a:txBody>
                    <a:bodyPr/>
                    <a:lstStyle/>
                    <a:p>
                      <a:pPr algn="ctr"/>
                      <a:r>
                        <a:rPr kumimoji="1" lang="ja-JP" altLang="en-US" sz="2000" b="1" dirty="0" smtClean="0"/>
                        <a:t>対策（どうしたらよいか）　</a:t>
                      </a:r>
                      <a:endParaRPr kumimoji="1" lang="ja-JP" altLang="en-US" sz="2000" b="1" dirty="0"/>
                    </a:p>
                  </a:txBody>
                  <a:tcPr anchor="ctr"/>
                </a:tc>
                <a:tc>
                  <a:txBody>
                    <a:bodyPr/>
                    <a:lstStyle/>
                    <a:p>
                      <a:pPr algn="ctr"/>
                      <a:r>
                        <a:rPr kumimoji="1" lang="ja-JP" altLang="en-US" sz="2000" b="1" dirty="0" smtClean="0"/>
                        <a:t>自分でできること</a:t>
                      </a:r>
                      <a:endParaRPr kumimoji="1" lang="ja-JP" altLang="en-US" sz="2000" b="1" dirty="0"/>
                    </a:p>
                  </a:txBody>
                  <a:tcPr anchor="ctr"/>
                </a:tc>
                <a:tc>
                  <a:txBody>
                    <a:bodyPr/>
                    <a:lstStyle/>
                    <a:p>
                      <a:pPr algn="ctr"/>
                      <a:r>
                        <a:rPr kumimoji="1" lang="ja-JP" altLang="en-US" sz="2000" b="1" dirty="0" smtClean="0"/>
                        <a:t>班で話し合ったこと</a:t>
                      </a:r>
                      <a:endParaRPr kumimoji="1" lang="ja-JP" altLang="en-US" sz="2000" b="1" dirty="0"/>
                    </a:p>
                  </a:txBody>
                  <a:tcPr anchor="ctr"/>
                </a:tc>
              </a:tr>
              <a:tr h="388696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2198862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1257" y="231714"/>
            <a:ext cx="2188029" cy="461665"/>
          </a:xfrm>
          <a:prstGeom prst="rect">
            <a:avLst/>
          </a:prstGeom>
          <a:noFill/>
          <a:ln>
            <a:solidFill>
              <a:schemeClr val="tx1"/>
            </a:solidFill>
            <a:prstDash val="solid"/>
          </a:ln>
        </p:spPr>
        <p:txBody>
          <a:bodyPr wrap="square" rtlCol="0">
            <a:spAutoFit/>
          </a:bodyPr>
          <a:lstStyle/>
          <a:p>
            <a:pPr algn="ctr"/>
            <a:r>
              <a:rPr kumimoji="1" lang="ja-JP" altLang="en-US" sz="2400" b="1" dirty="0" smtClean="0"/>
              <a:t>まとめ・感想</a:t>
            </a:r>
            <a:endParaRPr kumimoji="1" lang="ja-JP" altLang="en-US" sz="2400" b="1" dirty="0"/>
          </a:p>
        </p:txBody>
      </p:sp>
      <p:sp>
        <p:nvSpPr>
          <p:cNvPr id="5" name="テキスト ボックス 4"/>
          <p:cNvSpPr txBox="1"/>
          <p:nvPr/>
        </p:nvSpPr>
        <p:spPr>
          <a:xfrm>
            <a:off x="5471411" y="298580"/>
            <a:ext cx="628087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　</a:t>
            </a:r>
            <a:r>
              <a:rPr lang="ja-JP" altLang="en-US" dirty="0" smtClean="0"/>
              <a:t>　　　　</a:t>
            </a:r>
            <a:r>
              <a:rPr kumimoji="1" lang="ja-JP" altLang="en-US" dirty="0" smtClean="0"/>
              <a:t>　年　　　　組・名前</a:t>
            </a:r>
            <a:endParaRPr kumimoji="1" lang="ja-JP" altLang="en-US" dirty="0"/>
          </a:p>
        </p:txBody>
      </p:sp>
      <p:sp>
        <p:nvSpPr>
          <p:cNvPr id="6" name="テキスト ボックス 5"/>
          <p:cNvSpPr txBox="1"/>
          <p:nvPr/>
        </p:nvSpPr>
        <p:spPr>
          <a:xfrm>
            <a:off x="3137902" y="777230"/>
            <a:ext cx="8604000" cy="1800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ja-JP" altLang="en-US" dirty="0"/>
          </a:p>
        </p:txBody>
      </p:sp>
      <p:sp>
        <p:nvSpPr>
          <p:cNvPr id="8" name="正方形/長方形 7"/>
          <p:cNvSpPr/>
          <p:nvPr/>
        </p:nvSpPr>
        <p:spPr>
          <a:xfrm>
            <a:off x="3137901" y="2707103"/>
            <a:ext cx="8604000" cy="180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p:cNvSpPr/>
          <p:nvPr/>
        </p:nvSpPr>
        <p:spPr>
          <a:xfrm>
            <a:off x="3137906" y="4636976"/>
            <a:ext cx="8604000" cy="1800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円/楕円 1"/>
          <p:cNvSpPr/>
          <p:nvPr/>
        </p:nvSpPr>
        <p:spPr>
          <a:xfrm>
            <a:off x="38134" y="886528"/>
            <a:ext cx="3320885" cy="155094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t>すてられたプラスチックによって、どのような問題が起こると考えられますか？</a:t>
            </a:r>
            <a:endParaRPr kumimoji="1" lang="ja-JP" altLang="en-US" b="1" dirty="0"/>
          </a:p>
        </p:txBody>
      </p:sp>
      <p:sp>
        <p:nvSpPr>
          <p:cNvPr id="7" name="テキスト ボックス 6"/>
          <p:cNvSpPr txBox="1"/>
          <p:nvPr/>
        </p:nvSpPr>
        <p:spPr>
          <a:xfrm>
            <a:off x="65316" y="2712281"/>
            <a:ext cx="3293703" cy="2077403"/>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t>今日の授業でよくわかったこと、わからなかったこと、また疑問に思ったことなどを書いてください。</a:t>
            </a:r>
            <a:endParaRPr kumimoji="1" lang="ja-JP" altLang="en-US" b="1" dirty="0"/>
          </a:p>
        </p:txBody>
      </p:sp>
      <p:sp>
        <p:nvSpPr>
          <p:cNvPr id="11" name="テキスト ボックス 10"/>
          <p:cNvSpPr txBox="1"/>
          <p:nvPr/>
        </p:nvSpPr>
        <p:spPr>
          <a:xfrm>
            <a:off x="65316" y="5086283"/>
            <a:ext cx="3293703" cy="995422"/>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000" b="1" dirty="0" smtClean="0"/>
              <a:t>感想を</a:t>
            </a:r>
            <a:endParaRPr kumimoji="1" lang="en-US" altLang="ja-JP" sz="2000" b="1" dirty="0" smtClean="0"/>
          </a:p>
          <a:p>
            <a:pPr algn="ctr"/>
            <a:r>
              <a:rPr kumimoji="1" lang="ja-JP" altLang="en-US" sz="2000" b="1" dirty="0" smtClean="0"/>
              <a:t>書いてください</a:t>
            </a:r>
            <a:endParaRPr kumimoji="1" lang="ja-JP" altLang="en-US" sz="2000" b="1" dirty="0"/>
          </a:p>
        </p:txBody>
      </p:sp>
    </p:spTree>
    <p:extLst>
      <p:ext uri="{BB962C8B-B14F-4D97-AF65-F5344CB8AC3E}">
        <p14:creationId xmlns:p14="http://schemas.microsoft.com/office/powerpoint/2010/main" val="201107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233" y="1319191"/>
            <a:ext cx="4561979" cy="3189191"/>
          </a:xfrm>
          <a:prstGeom prst="rect">
            <a:avLst/>
          </a:prstGeom>
          <a:ln>
            <a:solidFill>
              <a:schemeClr val="tx1"/>
            </a:solidFill>
          </a:ln>
        </p:spPr>
      </p:pic>
      <p:sp>
        <p:nvSpPr>
          <p:cNvPr id="12" name="テキスト ボックス 11"/>
          <p:cNvSpPr txBox="1"/>
          <p:nvPr/>
        </p:nvSpPr>
        <p:spPr>
          <a:xfrm rot="10800000" flipH="1" flipV="1">
            <a:off x="4572001" y="2252066"/>
            <a:ext cx="2090057"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b="1" dirty="0" smtClean="0"/>
              <a:t>カメのおなかから３１７個のプラスチック片が出てきました</a:t>
            </a:r>
            <a:endParaRPr kumimoji="1" lang="ja-JP" altLang="en-US" sz="2000" b="1" dirty="0"/>
          </a:p>
        </p:txBody>
      </p:sp>
      <p:pic>
        <p:nvPicPr>
          <p:cNvPr id="2" name="図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6646" y="1319191"/>
            <a:ext cx="4884549" cy="3189191"/>
          </a:xfrm>
          <a:prstGeom prst="rect">
            <a:avLst/>
          </a:prstGeom>
          <a:ln>
            <a:solidFill>
              <a:schemeClr val="tx1"/>
            </a:solidFill>
          </a:ln>
        </p:spPr>
      </p:pic>
      <p:sp>
        <p:nvSpPr>
          <p:cNvPr id="3" name="角丸四角形 2"/>
          <p:cNvSpPr/>
          <p:nvPr/>
        </p:nvSpPr>
        <p:spPr>
          <a:xfrm>
            <a:off x="1639857" y="190305"/>
            <a:ext cx="9088017" cy="10446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smtClean="0"/>
              <a:t>カメやクジラのおなかから出てきたものは？</a:t>
            </a:r>
            <a:endParaRPr kumimoji="1" lang="ja-JP" altLang="en-US" sz="3600" b="1" dirty="0"/>
          </a:p>
        </p:txBody>
      </p:sp>
      <p:pic>
        <p:nvPicPr>
          <p:cNvPr id="4" name="図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39857" y="4676790"/>
            <a:ext cx="3793415" cy="1963493"/>
          </a:xfrm>
          <a:prstGeom prst="rect">
            <a:avLst/>
          </a:prstGeom>
        </p:spPr>
      </p:pic>
      <p:pic>
        <p:nvPicPr>
          <p:cNvPr id="5" name="図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33272" y="4676790"/>
            <a:ext cx="4266365" cy="1972635"/>
          </a:xfrm>
          <a:prstGeom prst="rect">
            <a:avLst/>
          </a:prstGeom>
        </p:spPr>
      </p:pic>
      <p:sp>
        <p:nvSpPr>
          <p:cNvPr id="6" name="角丸四角形吹き出し 5"/>
          <p:cNvSpPr/>
          <p:nvPr/>
        </p:nvSpPr>
        <p:spPr>
          <a:xfrm rot="10800000" flipV="1">
            <a:off x="9748621" y="6010946"/>
            <a:ext cx="1972574" cy="599401"/>
          </a:xfrm>
          <a:prstGeom prst="wedgeRoundRectCallout">
            <a:avLst>
              <a:gd name="adj1" fmla="val 61255"/>
              <a:gd name="adj2" fmla="val 1239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「未来へ</a:t>
            </a:r>
            <a:r>
              <a:rPr kumimoji="1" lang="en-US" altLang="ja-JP" dirty="0" smtClean="0"/>
              <a:t>2</a:t>
            </a:r>
            <a:r>
              <a:rPr kumimoji="1" lang="ja-JP" altLang="en-US" dirty="0" smtClean="0"/>
              <a:t>」から</a:t>
            </a:r>
            <a:endParaRPr kumimoji="1" lang="ja-JP" altLang="en-US" dirty="0"/>
          </a:p>
        </p:txBody>
      </p:sp>
    </p:spTree>
    <p:extLst>
      <p:ext uri="{BB962C8B-B14F-4D97-AF65-F5344CB8AC3E}">
        <p14:creationId xmlns:p14="http://schemas.microsoft.com/office/powerpoint/2010/main" val="22248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3529" t="3506" r="62" b="4500"/>
          <a:stretch/>
        </p:blipFill>
        <p:spPr>
          <a:xfrm>
            <a:off x="1191986" y="1649186"/>
            <a:ext cx="9927771" cy="4784271"/>
          </a:xfrm>
          <a:prstGeom prst="rect">
            <a:avLst/>
          </a:prstGeom>
        </p:spPr>
      </p:pic>
      <p:sp>
        <p:nvSpPr>
          <p:cNvPr id="4" name="角丸四角形吹き出し 3"/>
          <p:cNvSpPr/>
          <p:nvPr/>
        </p:nvSpPr>
        <p:spPr>
          <a:xfrm>
            <a:off x="10003986" y="6019800"/>
            <a:ext cx="1902280" cy="609600"/>
          </a:xfrm>
          <a:prstGeom prst="wedgeRoundRectCallout">
            <a:avLst>
              <a:gd name="adj1" fmla="val -66356"/>
              <a:gd name="adj2" fmla="val 937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「未来へ</a:t>
            </a:r>
            <a:r>
              <a:rPr kumimoji="1" lang="en-US" altLang="ja-JP" dirty="0" smtClean="0"/>
              <a:t>2</a:t>
            </a:r>
            <a:r>
              <a:rPr kumimoji="1" lang="ja-JP" altLang="en-US" dirty="0" smtClean="0"/>
              <a:t>」から</a:t>
            </a:r>
            <a:endParaRPr kumimoji="1" lang="ja-JP" altLang="en-US" dirty="0"/>
          </a:p>
        </p:txBody>
      </p:sp>
      <p:sp>
        <p:nvSpPr>
          <p:cNvPr id="5" name="円/楕円 4"/>
          <p:cNvSpPr/>
          <p:nvPr/>
        </p:nvSpPr>
        <p:spPr>
          <a:xfrm>
            <a:off x="1289614" y="4511903"/>
            <a:ext cx="3250649" cy="20193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033748" y="3230969"/>
            <a:ext cx="1355834" cy="1110436"/>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円/楕円 6"/>
          <p:cNvSpPr/>
          <p:nvPr/>
        </p:nvSpPr>
        <p:spPr>
          <a:xfrm>
            <a:off x="1289614" y="3543979"/>
            <a:ext cx="1874762" cy="1046392"/>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円/楕円 1"/>
          <p:cNvSpPr/>
          <p:nvPr/>
        </p:nvSpPr>
        <p:spPr>
          <a:xfrm>
            <a:off x="877675" y="85725"/>
            <a:ext cx="10077451" cy="14668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t>プラスチック</a:t>
            </a:r>
            <a:r>
              <a:rPr lang="ja-JP" altLang="en-US" sz="3200" dirty="0" smtClean="0"/>
              <a:t>を</a:t>
            </a:r>
            <a:r>
              <a:rPr lang="ja-JP" altLang="en-US" sz="3200" dirty="0"/>
              <a:t>食</a:t>
            </a:r>
            <a:r>
              <a:rPr lang="ja-JP" altLang="en-US" sz="3200" dirty="0" smtClean="0"/>
              <a:t>べるとなぜ</a:t>
            </a:r>
            <a:r>
              <a:rPr lang="ja-JP" altLang="en-US" sz="3200" dirty="0"/>
              <a:t>生物</a:t>
            </a:r>
            <a:r>
              <a:rPr lang="ja-JP" altLang="en-US" sz="3200" dirty="0" smtClean="0"/>
              <a:t>は命を落としてしまうのでしょう？</a:t>
            </a:r>
            <a:endParaRPr kumimoji="1" lang="ja-JP" altLang="en-US" sz="3200" dirty="0"/>
          </a:p>
        </p:txBody>
      </p:sp>
    </p:spTree>
    <p:extLst>
      <p:ext uri="{BB962C8B-B14F-4D97-AF65-F5344CB8AC3E}">
        <p14:creationId xmlns:p14="http://schemas.microsoft.com/office/powerpoint/2010/main" val="17133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9659" y="2421812"/>
            <a:ext cx="5004707" cy="4132615"/>
          </a:xfrm>
          <a:prstGeom prst="rect">
            <a:avLst/>
          </a:prstGeom>
        </p:spPr>
      </p:pic>
      <p:sp>
        <p:nvSpPr>
          <p:cNvPr id="3" name="テキスト ボックス 2"/>
          <p:cNvSpPr txBox="1"/>
          <p:nvPr/>
        </p:nvSpPr>
        <p:spPr>
          <a:xfrm>
            <a:off x="771406" y="2549129"/>
            <a:ext cx="800219" cy="3394472"/>
          </a:xfrm>
          <a:prstGeom prst="rect">
            <a:avLst/>
          </a:prstGeom>
        </p:spPr>
        <p:style>
          <a:lnRef idx="2">
            <a:schemeClr val="dk1"/>
          </a:lnRef>
          <a:fillRef idx="1">
            <a:schemeClr val="lt1"/>
          </a:fillRef>
          <a:effectRef idx="0">
            <a:schemeClr val="dk1"/>
          </a:effectRef>
          <a:fontRef idx="minor">
            <a:schemeClr val="dk1"/>
          </a:fontRef>
        </p:style>
        <p:txBody>
          <a:bodyPr vert="eaVert" wrap="square" rtlCol="0">
            <a:spAutoFit/>
          </a:bodyPr>
          <a:lstStyle/>
          <a:p>
            <a:r>
              <a:rPr lang="ja-JP" altLang="en-US" sz="4000" dirty="0" smtClean="0"/>
              <a:t>石　油　製　品</a:t>
            </a:r>
            <a:endParaRPr lang="en-US" altLang="ja-JP" sz="4000" dirty="0" smtClean="0"/>
          </a:p>
        </p:txBody>
      </p:sp>
      <p:sp>
        <p:nvSpPr>
          <p:cNvPr id="4" name="テキスト ボックス 3"/>
          <p:cNvSpPr txBox="1"/>
          <p:nvPr/>
        </p:nvSpPr>
        <p:spPr>
          <a:xfrm rot="10800000" flipV="1">
            <a:off x="2533650" y="1581492"/>
            <a:ext cx="36957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600" dirty="0" smtClean="0"/>
              <a:t>　　プラスチック</a:t>
            </a:r>
            <a:endParaRPr kumimoji="1" lang="ja-JP" altLang="en-US" sz="3600" dirty="0"/>
          </a:p>
        </p:txBody>
      </p:sp>
      <p:sp>
        <p:nvSpPr>
          <p:cNvPr id="5" name="テキスト ボックス 4"/>
          <p:cNvSpPr txBox="1"/>
          <p:nvPr/>
        </p:nvSpPr>
        <p:spPr>
          <a:xfrm>
            <a:off x="7772400" y="2549128"/>
            <a:ext cx="3352800" cy="38779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dirty="0"/>
          </a:p>
          <a:p>
            <a:r>
              <a:rPr lang="ja-JP" altLang="en-US" sz="2800" dirty="0" smtClean="0">
                <a:latin typeface="+mn-ea"/>
              </a:rPr>
              <a:t>合成繊維</a:t>
            </a:r>
            <a:endParaRPr lang="en-US" altLang="ja-JP" sz="2800" dirty="0" smtClean="0">
              <a:latin typeface="+mn-ea"/>
            </a:endParaRPr>
          </a:p>
          <a:p>
            <a:r>
              <a:rPr lang="ja-JP" altLang="en-US" sz="2800" dirty="0" smtClean="0">
                <a:latin typeface="+mn-ea"/>
              </a:rPr>
              <a:t>合成ゴム</a:t>
            </a:r>
            <a:endParaRPr lang="en-US" altLang="ja-JP" sz="2800" dirty="0" smtClean="0">
              <a:latin typeface="+mn-ea"/>
            </a:endParaRPr>
          </a:p>
          <a:p>
            <a:r>
              <a:rPr lang="ja-JP" altLang="en-US" sz="2800" dirty="0" smtClean="0">
                <a:latin typeface="+mn-ea"/>
              </a:rPr>
              <a:t>塗料</a:t>
            </a:r>
            <a:endParaRPr lang="en-US" altLang="ja-JP" sz="2800" dirty="0" smtClean="0">
              <a:latin typeface="+mn-ea"/>
            </a:endParaRPr>
          </a:p>
          <a:p>
            <a:r>
              <a:rPr lang="ja-JP" altLang="en-US" sz="2800" dirty="0" smtClean="0">
                <a:latin typeface="+mn-ea"/>
              </a:rPr>
              <a:t>溶剤</a:t>
            </a:r>
            <a:endParaRPr lang="en-US" altLang="ja-JP" sz="2800" dirty="0" smtClean="0">
              <a:latin typeface="+mn-ea"/>
            </a:endParaRPr>
          </a:p>
          <a:p>
            <a:r>
              <a:rPr lang="ja-JP" altLang="en-US" sz="2800" dirty="0" smtClean="0">
                <a:latin typeface="+mn-ea"/>
              </a:rPr>
              <a:t>合成洗剤</a:t>
            </a:r>
            <a:endParaRPr lang="en-US" altLang="ja-JP" sz="2800" dirty="0" smtClean="0">
              <a:latin typeface="+mn-ea"/>
            </a:endParaRPr>
          </a:p>
          <a:p>
            <a:r>
              <a:rPr lang="ja-JP" altLang="en-US" sz="2800" dirty="0" smtClean="0">
                <a:latin typeface="+mn-ea"/>
              </a:rPr>
              <a:t>化粧品</a:t>
            </a:r>
            <a:endParaRPr lang="en-US" altLang="ja-JP" sz="2800" dirty="0" smtClean="0">
              <a:latin typeface="+mn-ea"/>
            </a:endParaRPr>
          </a:p>
          <a:p>
            <a:r>
              <a:rPr lang="ja-JP" altLang="en-US" sz="2800" dirty="0">
                <a:latin typeface="+mn-ea"/>
              </a:rPr>
              <a:t>医</a:t>
            </a:r>
            <a:r>
              <a:rPr lang="ja-JP" altLang="en-US" sz="2800" dirty="0" smtClean="0">
                <a:latin typeface="+mn-ea"/>
              </a:rPr>
              <a:t>薬品</a:t>
            </a:r>
            <a:endParaRPr lang="en-US" altLang="ja-JP" sz="2800" dirty="0" smtClean="0">
              <a:latin typeface="+mn-ea"/>
            </a:endParaRPr>
          </a:p>
          <a:p>
            <a:r>
              <a:rPr lang="ja-JP" altLang="en-US" sz="2800" dirty="0" smtClean="0">
                <a:latin typeface="+mn-ea"/>
              </a:rPr>
              <a:t>肥料</a:t>
            </a:r>
            <a:endParaRPr kumimoji="1" lang="ja-JP" altLang="en-US" sz="2800" dirty="0">
              <a:latin typeface="+mn-ea"/>
            </a:endParaRPr>
          </a:p>
        </p:txBody>
      </p:sp>
      <p:sp>
        <p:nvSpPr>
          <p:cNvPr id="6" name="円/楕円 5"/>
          <p:cNvSpPr/>
          <p:nvPr/>
        </p:nvSpPr>
        <p:spPr>
          <a:xfrm rot="10800000" flipV="1">
            <a:off x="522513" y="216730"/>
            <a:ext cx="11017844" cy="964444"/>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t>プラスチックは何から作られるのでしょうか？</a:t>
            </a:r>
            <a:endParaRPr kumimoji="1" lang="ja-JP" altLang="en-US" sz="3200" b="1" dirty="0"/>
          </a:p>
        </p:txBody>
      </p:sp>
      <p:sp>
        <p:nvSpPr>
          <p:cNvPr id="7" name="角丸四角形吹き出し 6"/>
          <p:cNvSpPr/>
          <p:nvPr/>
        </p:nvSpPr>
        <p:spPr>
          <a:xfrm>
            <a:off x="7453993" y="1581491"/>
            <a:ext cx="4324350" cy="646331"/>
          </a:xfrm>
          <a:prstGeom prst="wedgeRoundRectCallout">
            <a:avLst>
              <a:gd name="adj1" fmla="val -6799"/>
              <a:gd name="adj2" fmla="val 11218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プラスチック以外の</a:t>
            </a:r>
            <a:r>
              <a:rPr kumimoji="1" lang="ja-JP" altLang="en-US" sz="2800" b="1" dirty="0" smtClean="0"/>
              <a:t>石油製品</a:t>
            </a:r>
            <a:endParaRPr kumimoji="1" lang="ja-JP" altLang="en-US" sz="2800" b="1" dirty="0"/>
          </a:p>
        </p:txBody>
      </p:sp>
    </p:spTree>
    <p:extLst>
      <p:ext uri="{BB962C8B-B14F-4D97-AF65-F5344CB8AC3E}">
        <p14:creationId xmlns:p14="http://schemas.microsoft.com/office/powerpoint/2010/main" val="6170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45815" y="874578"/>
            <a:ext cx="5274701" cy="1015663"/>
          </a:xfrm>
          <a:prstGeom prst="rect">
            <a:avLst/>
          </a:prstGeom>
          <a:noFill/>
        </p:spPr>
        <p:txBody>
          <a:bodyPr wrap="square" rtlCol="0">
            <a:spAutoFit/>
          </a:bodyPr>
          <a:lstStyle/>
          <a:p>
            <a:r>
              <a:rPr kumimoji="1" lang="ja-JP" altLang="en-US" sz="2000" b="1" dirty="0" smtClean="0"/>
              <a:t>２．次のプラスチックは水に浮きますか？</a:t>
            </a:r>
            <a:endParaRPr kumimoji="1" lang="en-US" altLang="ja-JP" sz="2000" b="1" dirty="0" smtClean="0"/>
          </a:p>
          <a:p>
            <a:pPr marL="358775"/>
            <a:r>
              <a:rPr lang="ja-JP" altLang="en-US" sz="2000" b="1" dirty="0"/>
              <a:t>浮く：○、しずむ：</a:t>
            </a:r>
            <a:r>
              <a:rPr lang="en-US" altLang="ja-JP" sz="2000" b="1" dirty="0" smtClean="0"/>
              <a:t>×</a:t>
            </a:r>
            <a:r>
              <a:rPr lang="ja-JP" altLang="en-US" sz="2000" b="1" dirty="0" smtClean="0"/>
              <a:t>、わからない</a:t>
            </a:r>
            <a:r>
              <a:rPr lang="ja-JP" altLang="en-US" sz="2000" b="1" dirty="0"/>
              <a:t>：</a:t>
            </a:r>
            <a:r>
              <a:rPr lang="ja-JP" altLang="en-US" sz="2000" b="1" dirty="0" smtClean="0"/>
              <a:t>△　で</a:t>
            </a:r>
            <a:endParaRPr lang="en-US" altLang="ja-JP" sz="2000" b="1" dirty="0" smtClean="0"/>
          </a:p>
          <a:p>
            <a:pPr marL="358775"/>
            <a:r>
              <a:rPr lang="ja-JP" altLang="en-US" sz="2000" b="1" dirty="0" smtClean="0"/>
              <a:t>答えましょう。</a:t>
            </a:r>
            <a:endParaRPr kumimoji="1" lang="ja-JP" altLang="en-US" sz="2000" b="1" dirty="0"/>
          </a:p>
        </p:txBody>
      </p:sp>
      <p:sp>
        <p:nvSpPr>
          <p:cNvPr id="7" name="テキスト ボックス 6"/>
          <p:cNvSpPr txBox="1"/>
          <p:nvPr/>
        </p:nvSpPr>
        <p:spPr>
          <a:xfrm>
            <a:off x="327944" y="1817015"/>
            <a:ext cx="5565027"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b="1" dirty="0" smtClean="0">
                <a:latin typeface="+mn-ea"/>
              </a:rPr>
              <a:t>① 土</a:t>
            </a:r>
            <a:r>
              <a:rPr lang="ja-JP" altLang="en-US" sz="2000" b="1" dirty="0">
                <a:latin typeface="+mn-ea"/>
              </a:rPr>
              <a:t>の中</a:t>
            </a:r>
            <a:r>
              <a:rPr lang="ja-JP" altLang="en-US" sz="2000" b="1" dirty="0" smtClean="0">
                <a:latin typeface="+mn-ea"/>
              </a:rPr>
              <a:t>で分解できる</a:t>
            </a:r>
            <a:r>
              <a:rPr lang="ja-JP" altLang="en-US" sz="2000" b="1" dirty="0">
                <a:latin typeface="+mn-ea"/>
              </a:rPr>
              <a:t>　</a:t>
            </a:r>
            <a:r>
              <a:rPr lang="ja-JP" altLang="en-US" sz="2000" b="1" dirty="0" smtClean="0">
                <a:latin typeface="+mn-ea"/>
              </a:rPr>
              <a:t>　　　　　　　（</a:t>
            </a:r>
            <a:r>
              <a:rPr lang="ja-JP" altLang="en-US" sz="2000" b="1" dirty="0">
                <a:latin typeface="+mn-ea"/>
              </a:rPr>
              <a:t>　　　</a:t>
            </a:r>
            <a:r>
              <a:rPr lang="ja-JP" altLang="en-US" sz="2000" b="1" dirty="0" smtClean="0">
                <a:latin typeface="+mn-ea"/>
              </a:rPr>
              <a:t>　</a:t>
            </a:r>
            <a:r>
              <a:rPr lang="ja-JP" altLang="en-US" sz="2000" b="1" dirty="0">
                <a:latin typeface="+mn-ea"/>
              </a:rPr>
              <a:t>　）　　</a:t>
            </a:r>
            <a:endParaRPr lang="en-US" altLang="ja-JP" sz="2000" b="1" dirty="0">
              <a:latin typeface="+mn-ea"/>
            </a:endParaRPr>
          </a:p>
          <a:p>
            <a:endParaRPr lang="en-US" altLang="ja-JP" sz="2000" b="1" dirty="0" smtClean="0">
              <a:latin typeface="+mn-ea"/>
            </a:endParaRPr>
          </a:p>
          <a:p>
            <a:r>
              <a:rPr lang="ja-JP" altLang="en-US" sz="2000" b="1" dirty="0" smtClean="0">
                <a:latin typeface="+mn-ea"/>
              </a:rPr>
              <a:t>② 石油から作られる　　　　　　　　</a:t>
            </a:r>
            <a:r>
              <a:rPr lang="ja-JP" altLang="en-US" sz="2000" b="1" dirty="0">
                <a:latin typeface="+mn-ea"/>
              </a:rPr>
              <a:t>　 （　　　　　）</a:t>
            </a:r>
            <a:endParaRPr lang="en-US" altLang="ja-JP" sz="2000" b="1" dirty="0">
              <a:latin typeface="+mn-ea"/>
            </a:endParaRPr>
          </a:p>
          <a:p>
            <a:endParaRPr lang="en-US" altLang="ja-JP" sz="2000" b="1" dirty="0" smtClean="0">
              <a:latin typeface="+mn-ea"/>
            </a:endParaRPr>
          </a:p>
          <a:p>
            <a:r>
              <a:rPr lang="ja-JP" altLang="en-US" sz="2000" b="1" dirty="0" smtClean="0">
                <a:latin typeface="+mn-ea"/>
              </a:rPr>
              <a:t>③ 燃やすとすべて有毒ガス</a:t>
            </a:r>
            <a:r>
              <a:rPr lang="ja-JP" altLang="en-US" sz="2000" b="1" dirty="0">
                <a:latin typeface="+mn-ea"/>
              </a:rPr>
              <a:t>を</a:t>
            </a:r>
            <a:r>
              <a:rPr lang="ja-JP" altLang="en-US" sz="2000" b="1" dirty="0" smtClean="0">
                <a:latin typeface="+mn-ea"/>
              </a:rPr>
              <a:t>出す  </a:t>
            </a:r>
            <a:r>
              <a:rPr lang="ja-JP" altLang="en-US" sz="2000" b="1" dirty="0">
                <a:latin typeface="+mn-ea"/>
              </a:rPr>
              <a:t>（　　　　　）</a:t>
            </a:r>
            <a:endParaRPr lang="en-US" altLang="ja-JP" sz="2000" b="1" dirty="0">
              <a:latin typeface="+mn-ea"/>
            </a:endParaRPr>
          </a:p>
          <a:p>
            <a:r>
              <a:rPr lang="ja-JP" altLang="en-US" sz="2000" b="1" dirty="0" smtClean="0">
                <a:latin typeface="+mn-ea"/>
              </a:rPr>
              <a:t>　</a:t>
            </a:r>
            <a:endParaRPr lang="en-US" altLang="ja-JP" sz="2000" b="1" dirty="0" smtClean="0">
              <a:latin typeface="+mn-ea"/>
            </a:endParaRPr>
          </a:p>
          <a:p>
            <a:r>
              <a:rPr lang="ja-JP" altLang="en-US" sz="2000" b="1" dirty="0" smtClean="0">
                <a:latin typeface="+mn-ea"/>
              </a:rPr>
              <a:t>④ 軽いので</a:t>
            </a:r>
            <a:r>
              <a:rPr lang="ja-JP" altLang="en-US" sz="2000" b="1" dirty="0">
                <a:latin typeface="+mn-ea"/>
              </a:rPr>
              <a:t>すべて</a:t>
            </a:r>
            <a:r>
              <a:rPr lang="ja-JP" altLang="en-US" sz="2000" b="1" dirty="0" smtClean="0">
                <a:latin typeface="+mn-ea"/>
              </a:rPr>
              <a:t>水に浮く</a:t>
            </a:r>
            <a:r>
              <a:rPr lang="ja-JP" altLang="en-US" sz="2000" b="1" dirty="0">
                <a:latin typeface="+mn-ea"/>
              </a:rPr>
              <a:t>　</a:t>
            </a:r>
            <a:r>
              <a:rPr lang="ja-JP" altLang="en-US" sz="2000" b="1" dirty="0" smtClean="0">
                <a:latin typeface="+mn-ea"/>
              </a:rPr>
              <a:t>　　　</a:t>
            </a:r>
            <a:r>
              <a:rPr lang="ja-JP" altLang="en-US" sz="2000" b="1" dirty="0">
                <a:latin typeface="+mn-ea"/>
              </a:rPr>
              <a:t>　 （　　　　　） 　　</a:t>
            </a:r>
            <a:endParaRPr lang="en-US" altLang="ja-JP" sz="2000" b="1" dirty="0">
              <a:latin typeface="+mn-ea"/>
            </a:endParaRPr>
          </a:p>
          <a:p>
            <a:endParaRPr lang="en-US" altLang="ja-JP" sz="2000" b="1" dirty="0" smtClean="0">
              <a:latin typeface="+mn-ea"/>
            </a:endParaRPr>
          </a:p>
          <a:p>
            <a:r>
              <a:rPr lang="ja-JP" altLang="en-US" sz="2000" b="1" dirty="0" smtClean="0">
                <a:latin typeface="+mn-ea"/>
              </a:rPr>
              <a:t>⑤ 薬品や熱でとける　　　　　　　　</a:t>
            </a:r>
            <a:r>
              <a:rPr lang="ja-JP" altLang="en-US" sz="2000" b="1" dirty="0">
                <a:latin typeface="+mn-ea"/>
              </a:rPr>
              <a:t>　 （　　　　　）</a:t>
            </a:r>
            <a:endParaRPr lang="en-US" altLang="ja-JP" sz="2000" b="1" dirty="0">
              <a:latin typeface="+mn-ea"/>
            </a:endParaRPr>
          </a:p>
          <a:p>
            <a:endParaRPr lang="en-US" altLang="ja-JP" sz="2000" b="1" dirty="0" smtClean="0">
              <a:latin typeface="+mn-ea"/>
            </a:endParaRPr>
          </a:p>
          <a:p>
            <a:r>
              <a:rPr lang="ja-JP" altLang="en-US" sz="2000" b="1" dirty="0" smtClean="0">
                <a:latin typeface="+mn-ea"/>
              </a:rPr>
              <a:t>⑥ リサイクルできる　　　　　　　　　</a:t>
            </a:r>
            <a:r>
              <a:rPr lang="ja-JP" altLang="en-US" sz="2000" b="1" dirty="0">
                <a:latin typeface="+mn-ea"/>
              </a:rPr>
              <a:t>　 （　　　　　）</a:t>
            </a:r>
            <a:endParaRPr lang="en-US" altLang="ja-JP" sz="2000" b="1" dirty="0" smtClean="0">
              <a:latin typeface="+mn-ea"/>
            </a:endParaRPr>
          </a:p>
          <a:p>
            <a:endParaRPr lang="en-US" altLang="ja-JP" sz="2000" b="1" dirty="0" smtClean="0">
              <a:latin typeface="+mn-ea"/>
            </a:endParaRPr>
          </a:p>
          <a:p>
            <a:r>
              <a:rPr lang="ja-JP" altLang="en-US" sz="2000" b="1" dirty="0" smtClean="0">
                <a:latin typeface="+mn-ea"/>
              </a:rPr>
              <a:t>⑦ 成型</a:t>
            </a:r>
            <a:r>
              <a:rPr lang="ja-JP" altLang="en-US" sz="2000" b="1" dirty="0">
                <a:latin typeface="+mn-ea"/>
              </a:rPr>
              <a:t>しやすく価格が</a:t>
            </a:r>
            <a:r>
              <a:rPr lang="ja-JP" altLang="en-US" sz="2000" b="1" dirty="0" smtClean="0">
                <a:latin typeface="+mn-ea"/>
              </a:rPr>
              <a:t>安い　　　　</a:t>
            </a:r>
            <a:r>
              <a:rPr lang="ja-JP" altLang="en-US" sz="2000" b="1" dirty="0">
                <a:latin typeface="+mn-ea"/>
              </a:rPr>
              <a:t>　 （　　　　　）</a:t>
            </a:r>
          </a:p>
          <a:p>
            <a:endParaRPr kumimoji="1" lang="en-US" altLang="ja-JP" sz="2000" b="1" dirty="0" smtClean="0">
              <a:latin typeface="+mn-ea"/>
            </a:endParaRPr>
          </a:p>
          <a:p>
            <a:r>
              <a:rPr kumimoji="1" lang="ja-JP" altLang="en-US" sz="2000" b="1" dirty="0" smtClean="0">
                <a:latin typeface="+mn-ea"/>
              </a:rPr>
              <a:t>⑧ 車体などになる丈夫なものがある</a:t>
            </a:r>
            <a:r>
              <a:rPr lang="ja-JP" altLang="en-US" sz="2000" b="1" dirty="0">
                <a:latin typeface="+mn-ea"/>
              </a:rPr>
              <a:t>（　　　　　）</a:t>
            </a:r>
            <a:endParaRPr kumimoji="1" lang="ja-JP" altLang="en-US" sz="2000" b="1" dirty="0">
              <a:latin typeface="+mn-ea"/>
            </a:endParaRPr>
          </a:p>
        </p:txBody>
      </p:sp>
      <p:sp>
        <p:nvSpPr>
          <p:cNvPr id="12" name="テキスト ボックス 11"/>
          <p:cNvSpPr txBox="1"/>
          <p:nvPr/>
        </p:nvSpPr>
        <p:spPr>
          <a:xfrm>
            <a:off x="327943" y="178362"/>
            <a:ext cx="23825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t>ワークシート①</a:t>
            </a:r>
            <a:endParaRPr kumimoji="1" lang="ja-JP" altLang="en-US" sz="2400" b="1" dirty="0"/>
          </a:p>
        </p:txBody>
      </p:sp>
      <p:sp>
        <p:nvSpPr>
          <p:cNvPr id="13" name="テキスト ボックス 12"/>
          <p:cNvSpPr txBox="1"/>
          <p:nvPr/>
        </p:nvSpPr>
        <p:spPr>
          <a:xfrm>
            <a:off x="327944" y="874578"/>
            <a:ext cx="5256427" cy="707886"/>
          </a:xfrm>
          <a:prstGeom prst="rect">
            <a:avLst/>
          </a:prstGeom>
          <a:noFill/>
        </p:spPr>
        <p:txBody>
          <a:bodyPr wrap="square" rtlCol="0">
            <a:spAutoFit/>
          </a:bodyPr>
          <a:lstStyle/>
          <a:p>
            <a:pPr marL="358775" indent="-358775"/>
            <a:r>
              <a:rPr lang="ja-JP" altLang="en-US" sz="2000" b="1" dirty="0"/>
              <a:t>１</a:t>
            </a:r>
            <a:r>
              <a:rPr kumimoji="1" lang="ja-JP" altLang="en-US" sz="2000" b="1" dirty="0" smtClean="0"/>
              <a:t>．プラスチックの性質について次のことがらに○</a:t>
            </a:r>
            <a:r>
              <a:rPr lang="ja-JP" altLang="en-US" sz="2000" b="1" dirty="0"/>
              <a:t>か</a:t>
            </a:r>
            <a:r>
              <a:rPr kumimoji="1" lang="en-US" altLang="ja-JP" sz="2000" b="1" dirty="0" smtClean="0"/>
              <a:t>×</a:t>
            </a:r>
            <a:r>
              <a:rPr kumimoji="1" lang="ja-JP" altLang="en-US" sz="2000" b="1" dirty="0" smtClean="0"/>
              <a:t>で</a:t>
            </a:r>
            <a:r>
              <a:rPr lang="ja-JP" altLang="en-US" sz="2000" b="1" dirty="0"/>
              <a:t>　</a:t>
            </a:r>
            <a:r>
              <a:rPr kumimoji="1" lang="ja-JP" altLang="en-US" sz="2000" b="1" dirty="0" smtClean="0"/>
              <a:t>答えましょう。</a:t>
            </a:r>
            <a:endParaRPr kumimoji="1" lang="ja-JP" altLang="en-US" sz="2000" b="1" dirty="0"/>
          </a:p>
        </p:txBody>
      </p:sp>
      <p:sp>
        <p:nvSpPr>
          <p:cNvPr id="2" name="テキスト ボックス 1"/>
          <p:cNvSpPr txBox="1"/>
          <p:nvPr/>
        </p:nvSpPr>
        <p:spPr>
          <a:xfrm>
            <a:off x="6115058" y="224528"/>
            <a:ext cx="58496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　　　）年（　　　）組・名前</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37939757"/>
              </p:ext>
            </p:extLst>
          </p:nvPr>
        </p:nvGraphicFramePr>
        <p:xfrm>
          <a:off x="6245815" y="2082296"/>
          <a:ext cx="5718876" cy="4443699"/>
        </p:xfrm>
        <a:graphic>
          <a:graphicData uri="http://schemas.openxmlformats.org/drawingml/2006/table">
            <a:tbl>
              <a:tblPr firstRow="1" bandRow="1">
                <a:tableStyleId>{5940675A-B579-460E-94D1-54222C63F5DA}</a:tableStyleId>
              </a:tblPr>
              <a:tblGrid>
                <a:gridCol w="1441343"/>
                <a:gridCol w="1441343"/>
                <a:gridCol w="2836190"/>
              </a:tblGrid>
              <a:tr h="679027">
                <a:tc>
                  <a:txBody>
                    <a:bodyPr/>
                    <a:lstStyle/>
                    <a:p>
                      <a:pPr algn="ctr"/>
                      <a:r>
                        <a:rPr kumimoji="1" lang="ja-JP" altLang="en-US" b="1" dirty="0" smtClean="0">
                          <a:latin typeface="+mn-ea"/>
                          <a:ea typeface="+mn-ea"/>
                        </a:rPr>
                        <a:t>予想</a:t>
                      </a:r>
                      <a:endParaRPr kumimoji="1" lang="ja-JP" altLang="en-US" b="1" dirty="0">
                        <a:latin typeface="+mn-ea"/>
                        <a:ea typeface="+mn-ea"/>
                      </a:endParaRPr>
                    </a:p>
                  </a:txBody>
                  <a:tcPr anchor="ctr"/>
                </a:tc>
                <a:tc>
                  <a:txBody>
                    <a:bodyPr/>
                    <a:lstStyle/>
                    <a:p>
                      <a:pPr algn="ctr"/>
                      <a:r>
                        <a:rPr kumimoji="1" lang="ja-JP" altLang="en-US" b="1" dirty="0" smtClean="0">
                          <a:latin typeface="+mn-ea"/>
                          <a:ea typeface="+mn-ea"/>
                        </a:rPr>
                        <a:t>結果</a:t>
                      </a:r>
                      <a:endParaRPr kumimoji="1" lang="ja-JP" altLang="en-US" b="1" dirty="0">
                        <a:latin typeface="+mn-ea"/>
                        <a:ea typeface="+mn-ea"/>
                      </a:endParaRPr>
                    </a:p>
                  </a:txBody>
                  <a:tcPr anchor="ctr"/>
                </a:tc>
                <a:tc>
                  <a:txBody>
                    <a:bodyPr/>
                    <a:lstStyle/>
                    <a:p>
                      <a:pPr algn="ctr"/>
                      <a:r>
                        <a:rPr kumimoji="1" lang="ja-JP" altLang="en-US" b="1" dirty="0" smtClean="0">
                          <a:latin typeface="+mn-ea"/>
                          <a:ea typeface="+mn-ea"/>
                        </a:rPr>
                        <a:t>プラスチック名</a:t>
                      </a:r>
                      <a:endParaRPr kumimoji="1" lang="ja-JP" altLang="en-US" b="1" dirty="0">
                        <a:latin typeface="+mn-ea"/>
                        <a:ea typeface="+mn-ea"/>
                      </a:endParaRPr>
                    </a:p>
                  </a:txBody>
                  <a:tcPr anchor="ctr"/>
                </a:tc>
              </a:tr>
              <a:tr h="941168">
                <a:tc>
                  <a:txBody>
                    <a:bodyPr/>
                    <a:lstStyle/>
                    <a:p>
                      <a:endParaRPr kumimoji="1" lang="en-US" altLang="ja-JP" b="1" dirty="0" smtClean="0">
                        <a:latin typeface="+mn-ea"/>
                        <a:ea typeface="+mn-ea"/>
                      </a:endParaRPr>
                    </a:p>
                    <a:p>
                      <a:r>
                        <a:rPr kumimoji="1" lang="en-US" altLang="ja-JP" b="1" dirty="0" smtClean="0">
                          <a:latin typeface="+mn-ea"/>
                          <a:ea typeface="+mn-ea"/>
                        </a:rPr>
                        <a:t>1</a:t>
                      </a:r>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r>
              <a:tr h="941168">
                <a:tc>
                  <a:txBody>
                    <a:bodyPr/>
                    <a:lstStyle/>
                    <a:p>
                      <a:endParaRPr kumimoji="1" lang="en-US" altLang="ja-JP" b="1" dirty="0" smtClean="0">
                        <a:latin typeface="+mn-ea"/>
                        <a:ea typeface="+mn-ea"/>
                      </a:endParaRPr>
                    </a:p>
                    <a:p>
                      <a:r>
                        <a:rPr kumimoji="1" lang="en-US" altLang="ja-JP" b="1" dirty="0" smtClean="0">
                          <a:latin typeface="+mn-ea"/>
                          <a:ea typeface="+mn-ea"/>
                        </a:rPr>
                        <a:t>2</a:t>
                      </a:r>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r>
              <a:tr h="941168">
                <a:tc>
                  <a:txBody>
                    <a:bodyPr/>
                    <a:lstStyle/>
                    <a:p>
                      <a:endParaRPr kumimoji="1" lang="en-US" altLang="ja-JP" b="1" dirty="0" smtClean="0">
                        <a:latin typeface="+mn-ea"/>
                        <a:ea typeface="+mn-ea"/>
                      </a:endParaRPr>
                    </a:p>
                    <a:p>
                      <a:r>
                        <a:rPr kumimoji="1" lang="en-US" altLang="ja-JP" b="1" dirty="0" smtClean="0">
                          <a:latin typeface="+mn-ea"/>
                          <a:ea typeface="+mn-ea"/>
                        </a:rPr>
                        <a:t>3</a:t>
                      </a:r>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r>
              <a:tr h="941168">
                <a:tc>
                  <a:txBody>
                    <a:bodyPr/>
                    <a:lstStyle/>
                    <a:p>
                      <a:endParaRPr kumimoji="1" lang="en-US" altLang="ja-JP" b="1" dirty="0" smtClean="0">
                        <a:latin typeface="+mn-ea"/>
                        <a:ea typeface="+mn-ea"/>
                      </a:endParaRPr>
                    </a:p>
                    <a:p>
                      <a:r>
                        <a:rPr kumimoji="1" lang="en-US" altLang="ja-JP" b="1" dirty="0" smtClean="0">
                          <a:latin typeface="+mn-ea"/>
                          <a:ea typeface="+mn-ea"/>
                        </a:rPr>
                        <a:t>4</a:t>
                      </a:r>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c>
                  <a:txBody>
                    <a:bodyPr/>
                    <a:lstStyle/>
                    <a:p>
                      <a:endParaRPr kumimoji="1" lang="ja-JP" altLang="en-US" b="1" dirty="0">
                        <a:latin typeface="+mn-ea"/>
                        <a:ea typeface="+mn-ea"/>
                      </a:endParaRPr>
                    </a:p>
                  </a:txBody>
                  <a:tcPr/>
                </a:tc>
              </a:tr>
            </a:tbl>
          </a:graphicData>
        </a:graphic>
      </p:graphicFrame>
    </p:spTree>
    <p:extLst>
      <p:ext uri="{BB962C8B-B14F-4D97-AF65-F5344CB8AC3E}">
        <p14:creationId xmlns:p14="http://schemas.microsoft.com/office/powerpoint/2010/main" val="18386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78060" y="731737"/>
            <a:ext cx="2578308" cy="1670731"/>
          </a:xfrm>
          <a:prstGeom prst="rect">
            <a:avLst/>
          </a:prstGeom>
        </p:spPr>
      </p:pic>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61731" y="2561436"/>
            <a:ext cx="2578308" cy="1740711"/>
          </a:xfrm>
          <a:prstGeom prst="rect">
            <a:avLst/>
          </a:prstGeom>
        </p:spPr>
      </p:pic>
      <p:sp>
        <p:nvSpPr>
          <p:cNvPr id="7" name="テキスト ボックス 6"/>
          <p:cNvSpPr txBox="1"/>
          <p:nvPr/>
        </p:nvSpPr>
        <p:spPr>
          <a:xfrm>
            <a:off x="1954937" y="4543646"/>
            <a:ext cx="4331354"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r>
              <a:rPr kumimoji="1" lang="ja-JP" altLang="en-US" sz="2400" b="1" dirty="0" smtClean="0"/>
              <a:t>１　は浮いた　</a:t>
            </a:r>
            <a:endParaRPr kumimoji="1" lang="en-US" altLang="ja-JP" sz="2400" b="1" dirty="0" smtClean="0"/>
          </a:p>
          <a:p>
            <a:r>
              <a:rPr kumimoji="1" lang="ja-JP" altLang="en-US" sz="2400" b="1" dirty="0" smtClean="0"/>
              <a:t>　　　　ポリエチレン（ＰＥ）</a:t>
            </a:r>
            <a:r>
              <a:rPr lang="ja-JP" altLang="en-US" sz="2400" b="1" dirty="0" smtClean="0"/>
              <a:t>　　　　</a:t>
            </a:r>
            <a:endParaRPr lang="en-US" altLang="ja-JP" sz="2400" b="1" dirty="0"/>
          </a:p>
          <a:p>
            <a:r>
              <a:rPr kumimoji="1" lang="ja-JP" altLang="en-US" sz="2400" b="1" dirty="0" smtClean="0"/>
              <a:t>２　は沈んだ　</a:t>
            </a:r>
            <a:endParaRPr kumimoji="1" lang="en-US" altLang="ja-JP" sz="2400" b="1" dirty="0" smtClean="0"/>
          </a:p>
          <a:p>
            <a:r>
              <a:rPr lang="ja-JP" altLang="en-US" sz="2400" b="1" dirty="0"/>
              <a:t>　</a:t>
            </a:r>
            <a:r>
              <a:rPr lang="ja-JP" altLang="en-US" sz="2400" b="1" dirty="0" smtClean="0"/>
              <a:t>　　　</a:t>
            </a:r>
            <a:r>
              <a:rPr kumimoji="1" lang="ja-JP" altLang="en-US" sz="2400" b="1" dirty="0" smtClean="0"/>
              <a:t>ポリエチレンテレフタール</a:t>
            </a:r>
            <a:endParaRPr kumimoji="1" lang="en-US" altLang="ja-JP" sz="2400" b="1" dirty="0" smtClean="0"/>
          </a:p>
          <a:p>
            <a:r>
              <a:rPr lang="ja-JP" altLang="en-US" sz="2400" b="1" dirty="0"/>
              <a:t>　</a:t>
            </a:r>
            <a:r>
              <a:rPr lang="ja-JP" altLang="en-US" sz="2400" b="1" dirty="0" smtClean="0"/>
              <a:t>　　　　　　　　　　　（ＰＥＴ）</a:t>
            </a:r>
            <a:endParaRPr kumimoji="1" lang="ja-JP" altLang="en-US" sz="2400" b="1" dirty="0"/>
          </a:p>
        </p:txBody>
      </p:sp>
      <p:sp>
        <p:nvSpPr>
          <p:cNvPr id="8" name="テキスト ボックス 7"/>
          <p:cNvSpPr txBox="1"/>
          <p:nvPr/>
        </p:nvSpPr>
        <p:spPr>
          <a:xfrm>
            <a:off x="6548079" y="4533330"/>
            <a:ext cx="470230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b="1" dirty="0" smtClean="0"/>
              <a:t>３　は浮いた　　　</a:t>
            </a:r>
            <a:endParaRPr kumimoji="1" lang="en-US" altLang="ja-JP" sz="2400" b="1" dirty="0" smtClean="0"/>
          </a:p>
          <a:p>
            <a:r>
              <a:rPr lang="ja-JP" altLang="en-US" sz="2400" b="1" dirty="0"/>
              <a:t>　</a:t>
            </a:r>
            <a:r>
              <a:rPr lang="ja-JP" altLang="en-US" sz="2400" b="1" dirty="0" smtClean="0"/>
              <a:t>　　　</a:t>
            </a:r>
            <a:r>
              <a:rPr kumimoji="1" lang="ja-JP" altLang="en-US" sz="2400" b="1" dirty="0" smtClean="0"/>
              <a:t>ポリエチレン（ＰＥ）</a:t>
            </a:r>
            <a:r>
              <a:rPr lang="ja-JP" altLang="en-US" sz="2400" b="1" dirty="0"/>
              <a:t>　</a:t>
            </a:r>
            <a:r>
              <a:rPr lang="ja-JP" altLang="en-US" sz="2400" b="1" dirty="0" smtClean="0"/>
              <a:t>　　　　　　　　　　</a:t>
            </a:r>
            <a:endParaRPr kumimoji="1" lang="en-US" altLang="ja-JP" sz="2400" b="1" dirty="0" smtClean="0"/>
          </a:p>
          <a:p>
            <a:r>
              <a:rPr lang="ja-JP" altLang="en-US" sz="2400" b="1" dirty="0" smtClean="0"/>
              <a:t>４　は沈んだ　　　</a:t>
            </a:r>
            <a:endParaRPr lang="en-US" altLang="ja-JP" sz="2400" b="1" dirty="0" smtClean="0"/>
          </a:p>
          <a:p>
            <a:r>
              <a:rPr lang="ja-JP" altLang="en-US" sz="2400" b="1" dirty="0"/>
              <a:t>　</a:t>
            </a:r>
            <a:r>
              <a:rPr lang="ja-JP" altLang="en-US" sz="2400" b="1" dirty="0" smtClean="0"/>
              <a:t>　　　ポリ塩化ビニリデン　　　　　　　　　　　　</a:t>
            </a:r>
            <a:endParaRPr lang="en-US" altLang="ja-JP" sz="2400" b="1" dirty="0" smtClean="0"/>
          </a:p>
          <a:p>
            <a:r>
              <a:rPr kumimoji="1" lang="ja-JP" altLang="en-US" sz="2400" b="1" dirty="0"/>
              <a:t>　</a:t>
            </a:r>
            <a:r>
              <a:rPr kumimoji="1" lang="ja-JP" altLang="en-US" sz="2400" b="1" dirty="0" smtClean="0"/>
              <a:t>　　　　　　　　　（サランラップ）</a:t>
            </a:r>
            <a:endParaRPr kumimoji="1" lang="ja-JP" altLang="en-US" sz="2400" b="1" dirty="0"/>
          </a:p>
        </p:txBody>
      </p:sp>
      <p:sp>
        <p:nvSpPr>
          <p:cNvPr id="4" name="フローチャート: 複数書類 3"/>
          <p:cNvSpPr/>
          <p:nvPr/>
        </p:nvSpPr>
        <p:spPr>
          <a:xfrm>
            <a:off x="9640514" y="1318884"/>
            <a:ext cx="1871931" cy="2915370"/>
          </a:xfrm>
          <a:prstGeom prst="flowChartMulti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t>リサイクルには分別が必要</a:t>
            </a:r>
            <a:endParaRPr kumimoji="1" lang="ja-JP" altLang="en-US" sz="2400" b="1" dirty="0"/>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72507" y="918873"/>
            <a:ext cx="4035975" cy="3021459"/>
          </a:xfrm>
          <a:prstGeom prst="rect">
            <a:avLst/>
          </a:prstGeom>
        </p:spPr>
      </p:pic>
      <p:sp>
        <p:nvSpPr>
          <p:cNvPr id="12" name="円/楕円 11"/>
          <p:cNvSpPr/>
          <p:nvPr/>
        </p:nvSpPr>
        <p:spPr>
          <a:xfrm>
            <a:off x="3909848" y="715856"/>
            <a:ext cx="2311070" cy="8450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実験</a:t>
            </a:r>
            <a:endParaRPr kumimoji="1" lang="ja-JP" altLang="en-US" sz="3200" dirty="0"/>
          </a:p>
        </p:txBody>
      </p:sp>
      <p:sp>
        <p:nvSpPr>
          <p:cNvPr id="13" name="角丸四角形吹き出し 12"/>
          <p:cNvSpPr/>
          <p:nvPr/>
        </p:nvSpPr>
        <p:spPr>
          <a:xfrm>
            <a:off x="4228531" y="3540701"/>
            <a:ext cx="1394085" cy="467525"/>
          </a:xfrm>
          <a:prstGeom prst="wedgeRoundRectCallout">
            <a:avLst>
              <a:gd name="adj1" fmla="val 48041"/>
              <a:gd name="adj2" fmla="val 132408"/>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結果</a:t>
            </a:r>
            <a:endParaRPr kumimoji="1" lang="ja-JP" altLang="en-US" sz="2800" dirty="0"/>
          </a:p>
        </p:txBody>
      </p:sp>
      <p:sp>
        <p:nvSpPr>
          <p:cNvPr id="3" name="角丸四角形吹き出し 2"/>
          <p:cNvSpPr/>
          <p:nvPr/>
        </p:nvSpPr>
        <p:spPr>
          <a:xfrm>
            <a:off x="8649325" y="138739"/>
            <a:ext cx="3348234" cy="780134"/>
          </a:xfrm>
          <a:prstGeom prst="wedgeRoundRectCallout">
            <a:avLst>
              <a:gd name="adj1" fmla="val -6425"/>
              <a:gd name="adj2" fmla="val 1414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同じように見えてもいろいろな種類のものがある</a:t>
            </a:r>
            <a:endParaRPr kumimoji="1" lang="ja-JP" altLang="en-US" sz="2000" b="1" dirty="0"/>
          </a:p>
        </p:txBody>
      </p:sp>
    </p:spTree>
    <p:extLst>
      <p:ext uri="{BB962C8B-B14F-4D97-AF65-F5344CB8AC3E}">
        <p14:creationId xmlns:p14="http://schemas.microsoft.com/office/powerpoint/2010/main" val="2191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anim calcmode="lin" valueType="num">
                                      <p:cBhvr>
                                        <p:cTn id="3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1000"/>
                                        <p:tgtEl>
                                          <p:spTgt spid="8">
                                            <p:txEl>
                                              <p:pRg st="2" end="2"/>
                                            </p:txEl>
                                          </p:spTgt>
                                        </p:tgtEl>
                                      </p:cBhvr>
                                    </p:animEffect>
                                    <p:anim calcmode="lin" valueType="num">
                                      <p:cBhvr>
                                        <p:cTn id="5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1000"/>
                                        <p:tgtEl>
                                          <p:spTgt spid="8">
                                            <p:txEl>
                                              <p:pRg st="3" end="3"/>
                                            </p:txEl>
                                          </p:spTgt>
                                        </p:tgtEl>
                                      </p:cBhvr>
                                    </p:animEffect>
                                    <p:anim calcmode="lin" valueType="num">
                                      <p:cBhvr>
                                        <p:cTn id="6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animEffect transition="in" filter="fade">
                                      <p:cBhvr>
                                        <p:cTn id="66" dur="1000"/>
                                        <p:tgtEl>
                                          <p:spTgt spid="8">
                                            <p:txEl>
                                              <p:pRg st="4" end="4"/>
                                            </p:txEl>
                                          </p:spTgt>
                                        </p:tgtEl>
                                      </p:cBhvr>
                                    </p:animEffect>
                                    <p:anim calcmode="lin" valueType="num">
                                      <p:cBhvr>
                                        <p:cTn id="6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arn(inVertical)">
                                      <p:cBhvr>
                                        <p:cTn id="73" dur="5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barn(inVertical)">
                                      <p:cBhvr>
                                        <p:cTn id="7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1018483" y="1044871"/>
            <a:ext cx="9881057" cy="3919015"/>
          </a:xfrm>
          <a:prstGeom prst="rect">
            <a:avLst/>
          </a:prstGeom>
        </p:spPr>
      </p:pic>
      <p:sp>
        <p:nvSpPr>
          <p:cNvPr id="14" name="角丸四角形吹き出し 13"/>
          <p:cNvSpPr/>
          <p:nvPr/>
        </p:nvSpPr>
        <p:spPr>
          <a:xfrm>
            <a:off x="10956764" y="3643979"/>
            <a:ext cx="1086163" cy="1089891"/>
          </a:xfrm>
          <a:prstGeom prst="wedgeRoundRectCallout">
            <a:avLst>
              <a:gd name="adj1" fmla="val -89416"/>
              <a:gd name="adj2" fmla="val -3902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未来へ</a:t>
            </a:r>
            <a:r>
              <a:rPr kumimoji="1" lang="en-US" altLang="ja-JP" dirty="0" smtClean="0"/>
              <a:t>1</a:t>
            </a:r>
            <a:r>
              <a:rPr kumimoji="1" lang="ja-JP" altLang="en-US" dirty="0" smtClean="0"/>
              <a:t>から</a:t>
            </a:r>
            <a:endParaRPr kumimoji="1" lang="ja-JP" altLang="en-US" dirty="0"/>
          </a:p>
        </p:txBody>
      </p:sp>
      <p:pic>
        <p:nvPicPr>
          <p:cNvPr id="3" name="図 2"/>
          <p:cNvPicPr>
            <a:picLocks noChangeAspect="1"/>
          </p:cNvPicPr>
          <p:nvPr/>
        </p:nvPicPr>
        <p:blipFill rotWithShape="1">
          <a:blip r:embed="rId5" cstate="email">
            <a:extLst>
              <a:ext uri="{28A0092B-C50C-407E-A947-70E740481C1C}">
                <a14:useLocalDpi xmlns:a14="http://schemas.microsoft.com/office/drawing/2010/main"/>
              </a:ext>
            </a:extLst>
          </a:blip>
          <a:srcRect l="-821"/>
          <a:stretch/>
        </p:blipFill>
        <p:spPr>
          <a:xfrm>
            <a:off x="6036284" y="4874871"/>
            <a:ext cx="2269124" cy="1800000"/>
          </a:xfrm>
          <a:prstGeom prst="rect">
            <a:avLst/>
          </a:prstGeom>
          <a:ln>
            <a:solidFill>
              <a:schemeClr val="tx1"/>
            </a:solidFill>
          </a:ln>
        </p:spPr>
      </p:pic>
      <p:pic>
        <p:nvPicPr>
          <p:cNvPr id="4" name="図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89355" y="4905216"/>
            <a:ext cx="2277776" cy="1800000"/>
          </a:xfrm>
          <a:prstGeom prst="rect">
            <a:avLst/>
          </a:prstGeom>
          <a:ln>
            <a:solidFill>
              <a:schemeClr val="tx1"/>
            </a:solidFill>
          </a:ln>
        </p:spPr>
      </p:pic>
      <p:pic>
        <p:nvPicPr>
          <p:cNvPr id="5" name="図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18256" y="4876407"/>
            <a:ext cx="2984863" cy="1800000"/>
          </a:xfrm>
          <a:prstGeom prst="rect">
            <a:avLst/>
          </a:prstGeom>
          <a:ln>
            <a:solidFill>
              <a:schemeClr val="tx1"/>
            </a:solidFill>
          </a:ln>
        </p:spPr>
      </p:pic>
      <p:pic>
        <p:nvPicPr>
          <p:cNvPr id="7" name="図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85504" y="4932823"/>
            <a:ext cx="2427951" cy="1800000"/>
          </a:xfrm>
          <a:prstGeom prst="rect">
            <a:avLst/>
          </a:prstGeom>
          <a:ln>
            <a:solidFill>
              <a:schemeClr val="tx1"/>
            </a:solidFill>
          </a:ln>
        </p:spPr>
      </p:pic>
      <p:sp>
        <p:nvSpPr>
          <p:cNvPr id="8" name="四角形吹き出し 7"/>
          <p:cNvSpPr/>
          <p:nvPr/>
        </p:nvSpPr>
        <p:spPr>
          <a:xfrm>
            <a:off x="1287977" y="4398644"/>
            <a:ext cx="1441401" cy="527106"/>
          </a:xfrm>
          <a:prstGeom prst="wedgeRectCallout">
            <a:avLst>
              <a:gd name="adj1" fmla="val -1630"/>
              <a:gd name="adj2" fmla="val 795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砕いてチップにする</a:t>
            </a:r>
            <a:endParaRPr kumimoji="1" lang="ja-JP" altLang="en-US" b="1" dirty="0"/>
          </a:p>
        </p:txBody>
      </p:sp>
      <p:sp>
        <p:nvSpPr>
          <p:cNvPr id="9" name="四角形吹き出し 8"/>
          <p:cNvSpPr/>
          <p:nvPr/>
        </p:nvSpPr>
        <p:spPr>
          <a:xfrm>
            <a:off x="0" y="5236551"/>
            <a:ext cx="1714499" cy="1076639"/>
          </a:xfrm>
          <a:prstGeom prst="wedgeRectCallout">
            <a:avLst>
              <a:gd name="adj1" fmla="val 50861"/>
              <a:gd name="adj2" fmla="val 1501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ポリエステル繊維の作り方</a:t>
            </a:r>
            <a:endParaRPr kumimoji="1" lang="ja-JP" altLang="en-US" sz="2000" b="1" dirty="0"/>
          </a:p>
        </p:txBody>
      </p:sp>
      <p:sp>
        <p:nvSpPr>
          <p:cNvPr id="11" name="四角形吹き出し 10"/>
          <p:cNvSpPr/>
          <p:nvPr/>
        </p:nvSpPr>
        <p:spPr>
          <a:xfrm>
            <a:off x="6074012" y="4279092"/>
            <a:ext cx="1695019" cy="660301"/>
          </a:xfrm>
          <a:prstGeom prst="wedgeRectCallout">
            <a:avLst>
              <a:gd name="adj1" fmla="val -2332"/>
              <a:gd name="adj2" fmla="val 7888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小さい</a:t>
            </a:r>
            <a:r>
              <a:rPr kumimoji="1" lang="ja-JP" altLang="en-US" b="1" dirty="0" err="1" smtClean="0"/>
              <a:t>あな</a:t>
            </a:r>
            <a:r>
              <a:rPr kumimoji="1" lang="ja-JP" altLang="en-US" b="1" dirty="0" smtClean="0"/>
              <a:t>から押し出す</a:t>
            </a:r>
            <a:endParaRPr kumimoji="1" lang="ja-JP" altLang="en-US" b="1" dirty="0"/>
          </a:p>
        </p:txBody>
      </p:sp>
      <p:sp>
        <p:nvSpPr>
          <p:cNvPr id="12" name="四角形吹き出し 11"/>
          <p:cNvSpPr/>
          <p:nvPr/>
        </p:nvSpPr>
        <p:spPr>
          <a:xfrm>
            <a:off x="8553686" y="4210293"/>
            <a:ext cx="1958729" cy="660301"/>
          </a:xfrm>
          <a:prstGeom prst="wedgeRectCallout">
            <a:avLst>
              <a:gd name="adj1" fmla="val -3327"/>
              <a:gd name="adj2" fmla="val 7733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糸によりをかけて巻き取る</a:t>
            </a:r>
            <a:endParaRPr kumimoji="1" lang="ja-JP" altLang="en-US" b="1" dirty="0"/>
          </a:p>
        </p:txBody>
      </p:sp>
      <p:sp>
        <p:nvSpPr>
          <p:cNvPr id="15" name="下矢印 14"/>
          <p:cNvSpPr/>
          <p:nvPr/>
        </p:nvSpPr>
        <p:spPr>
          <a:xfrm>
            <a:off x="3037060" y="4210293"/>
            <a:ext cx="404758" cy="702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上矢印 16"/>
          <p:cNvSpPr/>
          <p:nvPr/>
        </p:nvSpPr>
        <p:spPr>
          <a:xfrm rot="19497347">
            <a:off x="7742734" y="3917133"/>
            <a:ext cx="376334" cy="97840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53795" y="130535"/>
            <a:ext cx="224568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b="1" dirty="0" smtClean="0"/>
              <a:t>リサイクルする</a:t>
            </a:r>
            <a:endParaRPr kumimoji="1" lang="ja-JP" altLang="en-US" sz="2400" b="1" dirty="0"/>
          </a:p>
        </p:txBody>
      </p:sp>
      <p:sp>
        <p:nvSpPr>
          <p:cNvPr id="2" name="円/楕円 1"/>
          <p:cNvSpPr/>
          <p:nvPr/>
        </p:nvSpPr>
        <p:spPr>
          <a:xfrm>
            <a:off x="2428671" y="39133"/>
            <a:ext cx="8083744" cy="100573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t>ペットボトルのリサイクル</a:t>
            </a:r>
            <a:endParaRPr kumimoji="1" lang="ja-JP" altLang="en-US" sz="3200" b="1" dirty="0"/>
          </a:p>
        </p:txBody>
      </p:sp>
      <p:sp>
        <p:nvSpPr>
          <p:cNvPr id="10" name="四角形吹き出し 9"/>
          <p:cNvSpPr/>
          <p:nvPr/>
        </p:nvSpPr>
        <p:spPr>
          <a:xfrm>
            <a:off x="4220266" y="4369550"/>
            <a:ext cx="1322835" cy="572173"/>
          </a:xfrm>
          <a:prstGeom prst="wedgeRectCallout">
            <a:avLst>
              <a:gd name="adj1" fmla="val -33177"/>
              <a:gd name="adj2" fmla="val 7676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熱でとかす</a:t>
            </a:r>
            <a:endParaRPr kumimoji="1" lang="ja-JP" altLang="en-US" b="1" dirty="0"/>
          </a:p>
        </p:txBody>
      </p:sp>
    </p:spTree>
    <p:extLst>
      <p:ext uri="{BB962C8B-B14F-4D97-AF65-F5344CB8AC3E}">
        <p14:creationId xmlns:p14="http://schemas.microsoft.com/office/powerpoint/2010/main" val="1172190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4347948" y="315130"/>
            <a:ext cx="6735256" cy="119368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mn-ea"/>
              </a:rPr>
              <a:t>生分解プラスチックって何？</a:t>
            </a:r>
            <a:endParaRPr kumimoji="1" lang="ja-JP" altLang="en-US" sz="2800" b="1" dirty="0">
              <a:latin typeface="+mn-ea"/>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68540" y="1741655"/>
            <a:ext cx="2003861" cy="2165394"/>
          </a:xfrm>
          <a:prstGeom prst="rect">
            <a:avLst/>
          </a:prstGeom>
        </p:spPr>
      </p:pic>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86962" y="1720736"/>
            <a:ext cx="1882703" cy="2171635"/>
          </a:xfrm>
          <a:prstGeom prst="rect">
            <a:avLst/>
          </a:prstGeom>
        </p:spPr>
      </p:pic>
      <p:sp>
        <p:nvSpPr>
          <p:cNvPr id="7" name="正方形/長方形 6"/>
          <p:cNvSpPr/>
          <p:nvPr/>
        </p:nvSpPr>
        <p:spPr>
          <a:xfrm rot="10800000" flipV="1">
            <a:off x="6260735" y="5650124"/>
            <a:ext cx="226277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000" b="1" dirty="0" smtClean="0"/>
              <a:t>土の中に入れると</a:t>
            </a:r>
            <a:endParaRPr lang="en-US" altLang="ja-JP" sz="2000" b="1" dirty="0" smtClean="0"/>
          </a:p>
        </p:txBody>
      </p:sp>
      <p:sp>
        <p:nvSpPr>
          <p:cNvPr id="9" name="テキスト ボックス 8"/>
          <p:cNvSpPr txBox="1"/>
          <p:nvPr/>
        </p:nvSpPr>
        <p:spPr>
          <a:xfrm rot="10800000" flipV="1">
            <a:off x="10306874" y="3907049"/>
            <a:ext cx="1042877" cy="400110"/>
          </a:xfrm>
          <a:prstGeom prst="rect">
            <a:avLst/>
          </a:prstGeom>
          <a:noFill/>
        </p:spPr>
        <p:txBody>
          <a:bodyPr wrap="square" rtlCol="0">
            <a:spAutoFit/>
          </a:bodyPr>
          <a:lstStyle/>
          <a:p>
            <a:r>
              <a:rPr kumimoji="1" lang="ja-JP" altLang="en-US" sz="2000" b="1" dirty="0" smtClean="0"/>
              <a:t>レジ袋</a:t>
            </a:r>
            <a:endParaRPr kumimoji="1" lang="ja-JP" altLang="en-US" sz="2000" b="1" dirty="0"/>
          </a:p>
        </p:txBody>
      </p:sp>
      <p:sp>
        <p:nvSpPr>
          <p:cNvPr id="12" name="テキスト ボックス 11"/>
          <p:cNvSpPr txBox="1"/>
          <p:nvPr/>
        </p:nvSpPr>
        <p:spPr>
          <a:xfrm>
            <a:off x="423417" y="308553"/>
            <a:ext cx="301692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400" b="1" dirty="0"/>
              <a:t>　</a:t>
            </a:r>
            <a:r>
              <a:rPr kumimoji="1" lang="ja-JP" altLang="en-US" sz="2400" b="1" dirty="0" smtClean="0"/>
              <a:t>土の中で分解できるプラスチック</a:t>
            </a:r>
            <a:endParaRPr kumimoji="1" lang="ja-JP" altLang="en-US" sz="2400" b="1" dirty="0"/>
          </a:p>
        </p:txBody>
      </p:sp>
      <p:sp>
        <p:nvSpPr>
          <p:cNvPr id="14" name="円/楕円 13"/>
          <p:cNvSpPr/>
          <p:nvPr/>
        </p:nvSpPr>
        <p:spPr>
          <a:xfrm>
            <a:off x="113236" y="4067545"/>
            <a:ext cx="2771686" cy="12528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t>ジャガイモや</a:t>
            </a:r>
            <a:endParaRPr kumimoji="1" lang="en-US" altLang="ja-JP" sz="2400" b="1" dirty="0" smtClean="0"/>
          </a:p>
          <a:p>
            <a:r>
              <a:rPr kumimoji="1" lang="ja-JP" altLang="en-US" sz="2400" b="1" dirty="0" smtClean="0"/>
              <a:t>トウモロコシ</a:t>
            </a:r>
            <a:endParaRPr kumimoji="1" lang="ja-JP" altLang="en-US" sz="2400" b="1" dirty="0"/>
          </a:p>
        </p:txBody>
      </p:sp>
      <p:sp>
        <p:nvSpPr>
          <p:cNvPr id="18" name="雲 17"/>
          <p:cNvSpPr/>
          <p:nvPr/>
        </p:nvSpPr>
        <p:spPr>
          <a:xfrm>
            <a:off x="1718858" y="5553379"/>
            <a:ext cx="1349115" cy="645860"/>
          </a:xfrm>
          <a:prstGeom prst="cloud">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乳酸</a:t>
            </a:r>
            <a:endParaRPr kumimoji="1" lang="ja-JP" altLang="en-US" sz="2000" b="1" dirty="0"/>
          </a:p>
        </p:txBody>
      </p:sp>
      <p:sp>
        <p:nvSpPr>
          <p:cNvPr id="19" name="角丸四角形 18"/>
          <p:cNvSpPr/>
          <p:nvPr/>
        </p:nvSpPr>
        <p:spPr>
          <a:xfrm>
            <a:off x="3714591" y="5511902"/>
            <a:ext cx="1728000" cy="648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smtClean="0"/>
              <a:t>プラスチック</a:t>
            </a:r>
            <a:endParaRPr kumimoji="1" lang="ja-JP" altLang="en-US" dirty="0"/>
          </a:p>
        </p:txBody>
      </p:sp>
      <p:sp>
        <p:nvSpPr>
          <p:cNvPr id="22" name="円形吹き出し 21"/>
          <p:cNvSpPr/>
          <p:nvPr/>
        </p:nvSpPr>
        <p:spPr>
          <a:xfrm>
            <a:off x="162690" y="2670269"/>
            <a:ext cx="1473647" cy="1034136"/>
          </a:xfrm>
          <a:prstGeom prst="wedgeEllipseCallout">
            <a:avLst>
              <a:gd name="adj1" fmla="val 12678"/>
              <a:gd name="adj2" fmla="val 79244"/>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7557" y="1596205"/>
            <a:ext cx="1455125" cy="2062122"/>
          </a:xfrm>
          <a:prstGeom prst="rect">
            <a:avLst/>
          </a:prstGeom>
        </p:spPr>
      </p:pic>
      <p:pic>
        <p:nvPicPr>
          <p:cNvPr id="25" name="図 24"/>
          <p:cNvPicPr>
            <a:picLocks noChangeAspect="1"/>
          </p:cNvPicPr>
          <p:nvPr/>
        </p:nvPicPr>
        <p:blipFill rotWithShape="1">
          <a:blip r:embed="rId6" cstate="email">
            <a:duotone>
              <a:schemeClr val="accent4">
                <a:shade val="45000"/>
                <a:satMod val="135000"/>
              </a:schemeClr>
              <a:prstClr val="white"/>
            </a:duotone>
            <a:extLst>
              <a:ext uri="{28A0092B-C50C-407E-A947-70E740481C1C}">
                <a14:useLocalDpi xmlns:a14="http://schemas.microsoft.com/office/drawing/2010/main"/>
              </a:ext>
            </a:extLst>
          </a:blip>
          <a:srcRect l="18170" t="7279" r="11251" b="1"/>
          <a:stretch/>
        </p:blipFill>
        <p:spPr>
          <a:xfrm rot="801588">
            <a:off x="3147598" y="1579627"/>
            <a:ext cx="585491" cy="901589"/>
          </a:xfrm>
          <a:prstGeom prst="rect">
            <a:avLst/>
          </a:prstGeom>
        </p:spPr>
      </p:pic>
      <p:sp>
        <p:nvSpPr>
          <p:cNvPr id="15" name="右矢印 14"/>
          <p:cNvSpPr/>
          <p:nvPr/>
        </p:nvSpPr>
        <p:spPr>
          <a:xfrm flipV="1">
            <a:off x="3164653" y="5761088"/>
            <a:ext cx="492790" cy="205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右矢印 25"/>
          <p:cNvSpPr/>
          <p:nvPr/>
        </p:nvSpPr>
        <p:spPr>
          <a:xfrm flipV="1">
            <a:off x="5683925" y="5770320"/>
            <a:ext cx="492790" cy="205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264903" y="5591526"/>
            <a:ext cx="468352" cy="523220"/>
          </a:xfrm>
          <a:prstGeom prst="rect">
            <a:avLst/>
          </a:prstGeom>
          <a:noFill/>
        </p:spPr>
        <p:txBody>
          <a:bodyPr wrap="square" rtlCol="0">
            <a:spAutoFit/>
          </a:bodyPr>
          <a:lstStyle/>
          <a:p>
            <a:r>
              <a:rPr kumimoji="1" lang="ja-JP" altLang="en-US" sz="2800" b="1" dirty="0" smtClean="0"/>
              <a:t>＋</a:t>
            </a:r>
            <a:endParaRPr kumimoji="1" lang="ja-JP" altLang="en-US" sz="2800" b="1" dirty="0"/>
          </a:p>
        </p:txBody>
      </p:sp>
      <p:pic>
        <p:nvPicPr>
          <p:cNvPr id="8" name="図 7"/>
          <p:cNvPicPr>
            <a:picLocks noChangeAspect="1"/>
          </p:cNvPicPr>
          <p:nvPr/>
        </p:nvPicPr>
        <p:blipFill rotWithShape="1">
          <a:blip r:embed="rId7"/>
          <a:srcRect l="2294" r="3667"/>
          <a:stretch/>
        </p:blipFill>
        <p:spPr>
          <a:xfrm>
            <a:off x="8670471" y="4655709"/>
            <a:ext cx="2579915" cy="1871634"/>
          </a:xfrm>
          <a:prstGeom prst="rect">
            <a:avLst/>
          </a:prstGeom>
          <a:ln>
            <a:solidFill>
              <a:schemeClr val="tx1"/>
            </a:solidFill>
          </a:ln>
        </p:spPr>
      </p:pic>
      <p:pic>
        <p:nvPicPr>
          <p:cNvPr id="10" name="図 9"/>
          <p:cNvPicPr>
            <a:picLocks noChangeAspect="1"/>
          </p:cNvPicPr>
          <p:nvPr/>
        </p:nvPicPr>
        <p:blipFill>
          <a:blip r:embed="rId8"/>
          <a:stretch>
            <a:fillRect/>
          </a:stretch>
        </p:blipFill>
        <p:spPr>
          <a:xfrm>
            <a:off x="4808086" y="1726977"/>
            <a:ext cx="2645893" cy="2194750"/>
          </a:xfrm>
          <a:prstGeom prst="rect">
            <a:avLst/>
          </a:prstGeom>
        </p:spPr>
      </p:pic>
      <p:pic>
        <p:nvPicPr>
          <p:cNvPr id="13" name="図 12"/>
          <p:cNvPicPr>
            <a:picLocks noChangeAspect="1"/>
          </p:cNvPicPr>
          <p:nvPr/>
        </p:nvPicPr>
        <p:blipFill>
          <a:blip r:embed="rId9"/>
          <a:stretch>
            <a:fillRect/>
          </a:stretch>
        </p:blipFill>
        <p:spPr>
          <a:xfrm rot="3440623">
            <a:off x="52193" y="5235890"/>
            <a:ext cx="1420491" cy="1274174"/>
          </a:xfrm>
          <a:prstGeom prst="rect">
            <a:avLst/>
          </a:prstGeom>
        </p:spPr>
      </p:pic>
    </p:spTree>
    <p:extLst>
      <p:ext uri="{BB962C8B-B14F-4D97-AF65-F5344CB8AC3E}">
        <p14:creationId xmlns:p14="http://schemas.microsoft.com/office/powerpoint/2010/main" val="9911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4"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9620" y="1648373"/>
            <a:ext cx="8709285"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dirty="0"/>
              <a:t>①土の中</a:t>
            </a:r>
            <a:r>
              <a:rPr lang="ja-JP" altLang="en-US" sz="2800" dirty="0" smtClean="0"/>
              <a:t>で分解できる　　　　　　　　　　 　（　</a:t>
            </a:r>
            <a:r>
              <a:rPr lang="en-US" altLang="ja-JP" sz="2800" dirty="0" smtClean="0"/>
              <a:t>×</a:t>
            </a:r>
            <a:r>
              <a:rPr lang="ja-JP" altLang="en-US" sz="2800" dirty="0" smtClean="0"/>
              <a:t>　）　</a:t>
            </a:r>
            <a:endParaRPr lang="en-US" altLang="ja-JP" sz="2800" dirty="0" smtClean="0"/>
          </a:p>
          <a:p>
            <a:r>
              <a:rPr lang="ja-JP" altLang="en-US" sz="2800" dirty="0" smtClean="0"/>
              <a:t>②石油から作られる</a:t>
            </a:r>
            <a:r>
              <a:rPr lang="ja-JP" altLang="en-US" sz="2800" dirty="0"/>
              <a:t>　</a:t>
            </a:r>
            <a:r>
              <a:rPr lang="ja-JP" altLang="en-US" sz="2800" dirty="0" smtClean="0"/>
              <a:t>　　　　　　　　　　　　（</a:t>
            </a:r>
            <a:r>
              <a:rPr lang="ja-JP" altLang="en-US" sz="2800" dirty="0"/>
              <a:t>　</a:t>
            </a:r>
            <a:r>
              <a:rPr lang="ja-JP" altLang="en-US" sz="2800" dirty="0" smtClean="0"/>
              <a:t>○</a:t>
            </a:r>
            <a:r>
              <a:rPr lang="ja-JP" altLang="en-US" sz="2800" dirty="0"/>
              <a:t>　）　</a:t>
            </a:r>
          </a:p>
          <a:p>
            <a:r>
              <a:rPr lang="ja-JP" altLang="en-US" sz="2800" dirty="0" smtClean="0"/>
              <a:t>③燃やすとすべて有毒ガス</a:t>
            </a:r>
            <a:r>
              <a:rPr lang="ja-JP" altLang="en-US" sz="2800" dirty="0"/>
              <a:t>を出す　　　　 </a:t>
            </a:r>
            <a:r>
              <a:rPr lang="ja-JP" altLang="en-US" sz="2800" dirty="0" smtClean="0"/>
              <a:t>（</a:t>
            </a:r>
            <a:r>
              <a:rPr lang="ja-JP" altLang="en-US" sz="2800" dirty="0"/>
              <a:t>　</a:t>
            </a:r>
            <a:r>
              <a:rPr lang="en-US" altLang="ja-JP" sz="2800" dirty="0"/>
              <a:t>×</a:t>
            </a:r>
            <a:r>
              <a:rPr lang="ja-JP" altLang="en-US" sz="2800" dirty="0"/>
              <a:t>　</a:t>
            </a:r>
            <a:r>
              <a:rPr lang="ja-JP" altLang="en-US" sz="2800" dirty="0" smtClean="0"/>
              <a:t>）</a:t>
            </a:r>
            <a:endParaRPr lang="en-US" altLang="ja-JP" sz="2800" dirty="0" smtClean="0"/>
          </a:p>
          <a:p>
            <a:r>
              <a:rPr kumimoji="1" lang="ja-JP" altLang="en-US" sz="2800" dirty="0" smtClean="0"/>
              <a:t>④軽いのですべて水に浮く　　　　　　　　   （　</a:t>
            </a:r>
            <a:r>
              <a:rPr lang="en-US" altLang="ja-JP" sz="2800" dirty="0"/>
              <a:t>×</a:t>
            </a:r>
            <a:r>
              <a:rPr kumimoji="1" lang="ja-JP" altLang="en-US" sz="2800" dirty="0" smtClean="0"/>
              <a:t>　）　　</a:t>
            </a:r>
            <a:endParaRPr kumimoji="1" lang="en-US" altLang="ja-JP" sz="2800" dirty="0" smtClean="0"/>
          </a:p>
          <a:p>
            <a:r>
              <a:rPr lang="ja-JP" altLang="en-US" sz="2800" dirty="0" smtClean="0"/>
              <a:t>⑤薬品や熱で</a:t>
            </a:r>
            <a:r>
              <a:rPr lang="ja-JP" altLang="en-US" sz="2800" dirty="0"/>
              <a:t>とける　　　　</a:t>
            </a:r>
            <a:r>
              <a:rPr lang="ja-JP" altLang="en-US" sz="2800" dirty="0" smtClean="0"/>
              <a:t>  </a:t>
            </a:r>
            <a:r>
              <a:rPr lang="ja-JP" altLang="en-US" sz="2800" dirty="0"/>
              <a:t>　　　　　　</a:t>
            </a:r>
            <a:r>
              <a:rPr lang="ja-JP" altLang="en-US" sz="2800" dirty="0" smtClean="0"/>
              <a:t>　 　（</a:t>
            </a:r>
            <a:r>
              <a:rPr lang="ja-JP" altLang="en-US" sz="2800" dirty="0"/>
              <a:t>　○　）</a:t>
            </a:r>
            <a:endParaRPr lang="en-US" altLang="ja-JP" sz="2800" dirty="0"/>
          </a:p>
          <a:p>
            <a:r>
              <a:rPr lang="ja-JP" altLang="en-US" sz="2800" dirty="0" smtClean="0"/>
              <a:t>⑥リサイクル</a:t>
            </a:r>
            <a:r>
              <a:rPr lang="ja-JP" altLang="en-US" sz="2800" dirty="0"/>
              <a:t>できる　　　　　　　　　　　　　</a:t>
            </a:r>
            <a:r>
              <a:rPr lang="ja-JP" altLang="en-US" sz="2800" dirty="0" smtClean="0"/>
              <a:t>　</a:t>
            </a:r>
            <a:r>
              <a:rPr lang="ja-JP" altLang="en-US" sz="2800" dirty="0"/>
              <a:t>（　○　</a:t>
            </a:r>
            <a:r>
              <a:rPr lang="ja-JP" altLang="en-US" sz="2800" dirty="0" smtClean="0"/>
              <a:t>）　</a:t>
            </a:r>
            <a:endParaRPr lang="en-US" altLang="ja-JP" sz="2800" dirty="0" smtClean="0"/>
          </a:p>
          <a:p>
            <a:r>
              <a:rPr kumimoji="1" lang="ja-JP" altLang="en-US" sz="2800" dirty="0" smtClean="0"/>
              <a:t>⑦成型しやすく価格が安い　　　　　　　　　（　○　）</a:t>
            </a:r>
            <a:endParaRPr kumimoji="1" lang="en-US" altLang="ja-JP" sz="2800" dirty="0" smtClean="0"/>
          </a:p>
          <a:p>
            <a:r>
              <a:rPr kumimoji="1" lang="ja-JP" altLang="en-US" sz="2800" dirty="0" smtClean="0"/>
              <a:t>⑧車体などになる丈夫なものがある　  　</a:t>
            </a:r>
            <a:r>
              <a:rPr lang="ja-JP" altLang="en-US" sz="2800" dirty="0"/>
              <a:t> </a:t>
            </a:r>
            <a:r>
              <a:rPr lang="ja-JP" altLang="en-US" sz="2800" dirty="0" smtClean="0"/>
              <a:t> </a:t>
            </a:r>
            <a:r>
              <a:rPr kumimoji="1" lang="ja-JP" altLang="en-US" sz="2800" dirty="0" smtClean="0"/>
              <a:t>（　○　）</a:t>
            </a:r>
            <a:endParaRPr kumimoji="1" lang="ja-JP" altLang="en-US" sz="2800" dirty="0"/>
          </a:p>
        </p:txBody>
      </p:sp>
      <p:sp>
        <p:nvSpPr>
          <p:cNvPr id="12" name="テキスト ボックス 11"/>
          <p:cNvSpPr txBox="1"/>
          <p:nvPr/>
        </p:nvSpPr>
        <p:spPr>
          <a:xfrm>
            <a:off x="470144" y="377972"/>
            <a:ext cx="300784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t>ワークシート（回答）</a:t>
            </a:r>
            <a:endParaRPr kumimoji="1" lang="ja-JP" altLang="en-US" sz="2400" b="1" dirty="0"/>
          </a:p>
        </p:txBody>
      </p:sp>
      <p:sp>
        <p:nvSpPr>
          <p:cNvPr id="13" name="テキスト ボックス 12"/>
          <p:cNvSpPr txBox="1"/>
          <p:nvPr/>
        </p:nvSpPr>
        <p:spPr>
          <a:xfrm>
            <a:off x="679407" y="1089675"/>
            <a:ext cx="7925750" cy="400110"/>
          </a:xfrm>
          <a:prstGeom prst="rect">
            <a:avLst/>
          </a:prstGeom>
          <a:noFill/>
        </p:spPr>
        <p:txBody>
          <a:bodyPr wrap="square" rtlCol="0">
            <a:spAutoFit/>
          </a:bodyPr>
          <a:lstStyle/>
          <a:p>
            <a:r>
              <a:rPr lang="ja-JP" altLang="en-US" sz="2000" b="1" dirty="0"/>
              <a:t>１</a:t>
            </a:r>
            <a:r>
              <a:rPr kumimoji="1" lang="ja-JP" altLang="en-US" sz="2000" b="1" dirty="0" smtClean="0"/>
              <a:t>．プラスチックの性質について次のことがらに○</a:t>
            </a:r>
            <a:r>
              <a:rPr lang="ja-JP" altLang="en-US" sz="2000" b="1" dirty="0"/>
              <a:t>か</a:t>
            </a:r>
            <a:r>
              <a:rPr kumimoji="1" lang="en-US" altLang="ja-JP" sz="2000" b="1" dirty="0" smtClean="0"/>
              <a:t>×</a:t>
            </a:r>
            <a:r>
              <a:rPr kumimoji="1" lang="ja-JP" altLang="en-US" sz="2000" b="1" dirty="0" smtClean="0"/>
              <a:t>で</a:t>
            </a:r>
            <a:r>
              <a:rPr lang="ja-JP" altLang="en-US" sz="2000" b="1" dirty="0" smtClean="0"/>
              <a:t>　</a:t>
            </a:r>
            <a:r>
              <a:rPr kumimoji="1" lang="ja-JP" altLang="en-US" sz="2000" b="1" dirty="0" smtClean="0"/>
              <a:t>答えましょう。</a:t>
            </a:r>
            <a:endParaRPr kumimoji="1" lang="ja-JP" altLang="en-US" sz="2000" b="1" dirty="0"/>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7513" r="-9433"/>
          <a:stretch/>
        </p:blipFill>
        <p:spPr>
          <a:xfrm>
            <a:off x="-302219" y="5687878"/>
            <a:ext cx="13251051" cy="862443"/>
          </a:xfrm>
          <a:prstGeom prst="rect">
            <a:avLst/>
          </a:prstGeom>
        </p:spPr>
      </p:pic>
    </p:spTree>
    <p:extLst>
      <p:ext uri="{BB962C8B-B14F-4D97-AF65-F5344CB8AC3E}">
        <p14:creationId xmlns:p14="http://schemas.microsoft.com/office/powerpoint/2010/main" val="11174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arn(inVertical)">
                                      <p:cBhvr>
                                        <p:cTn id="21" dur="500"/>
                                        <p:tgtEl>
                                          <p:spTgt spid="7">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arn(inVertical)">
                                      <p:cBhvr>
                                        <p:cTn id="24" dur="500"/>
                                        <p:tgtEl>
                                          <p:spTgt spid="7">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arn(inVertical)">
                                      <p:cBhvr>
                                        <p:cTn id="27" dur="500"/>
                                        <p:tgtEl>
                                          <p:spTgt spid="7">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barn(inVertical)">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4472</TotalTime>
  <Words>459</Words>
  <Application>Microsoft Office PowerPoint</Application>
  <PresentationFormat>ワイド画面</PresentationFormat>
  <Paragraphs>130</Paragraphs>
  <Slides>12</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HGSｺﾞｼｯｸE</vt:lpstr>
      <vt:lpstr>ＭＳ Ｐゴシック</vt:lpstr>
      <vt:lpstr>Arial</vt:lpstr>
      <vt:lpstr>Calibri</vt:lpstr>
      <vt:lpstr>Calibri Light</vt:lpstr>
      <vt:lpstr>Office テーマ</vt:lpstr>
      <vt:lpstr>すてられたプラスチックと生物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私たちの生活から石油がなくなっても大丈夫？</dc:title>
  <dc:creator>村松しづ子</dc:creator>
  <cp:lastModifiedBy>萩原 瑞恵</cp:lastModifiedBy>
  <cp:revision>369</cp:revision>
  <cp:lastPrinted>2017-11-21T09:42:17Z</cp:lastPrinted>
  <dcterms:created xsi:type="dcterms:W3CDTF">2016-07-04T08:14:48Z</dcterms:created>
  <dcterms:modified xsi:type="dcterms:W3CDTF">2020-06-26T07:16:00Z</dcterms:modified>
</cp:coreProperties>
</file>