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6" r:id="rId3"/>
    <p:sldId id="266" r:id="rId4"/>
    <p:sldId id="258" r:id="rId5"/>
    <p:sldId id="259" r:id="rId6"/>
    <p:sldId id="261" r:id="rId7"/>
    <p:sldId id="262" r:id="rId8"/>
    <p:sldId id="263" r:id="rId9"/>
    <p:sldId id="267" r:id="rId10"/>
  </p:sldIdLst>
  <p:sldSz cx="12192000" cy="6858000"/>
  <p:notesSz cx="987425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栗山 啓" initials="栗山" lastIdx="9" clrIdx="0">
    <p:extLst>
      <p:ext uri="{19B8F6BF-5375-455C-9EA6-DF929625EA0E}">
        <p15:presenceInfo xmlns:p15="http://schemas.microsoft.com/office/powerpoint/2012/main" userId="S-1-5-21-861567501-507921405-1801674531-578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93123" y="9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10A2A-942A-45F6-BA26-7C34F91B255F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93123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B6A99-80E1-4369-856C-CF2EB90BD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8548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3123" y="9"/>
            <a:ext cx="4278842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09F3B-D4E0-4CFE-B423-5382899E2A04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882900" y="857250"/>
            <a:ext cx="4113213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425" y="3300412"/>
            <a:ext cx="78994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3123" y="6513910"/>
            <a:ext cx="4278842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F7102-4B03-426E-8E96-C7793FE51A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73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606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98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46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025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26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14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38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33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774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32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88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B426C-7E40-4688-B6DF-46E736534741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C5F48-C529-4298-97A3-D604E0FD8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95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710083" y="51762"/>
            <a:ext cx="11231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5400" b="1" cap="none" spc="0" dirty="0" smtClean="0">
                <a:ln w="3175">
                  <a:noFill/>
                  <a:prstDash val="solid"/>
                </a:ln>
              </a:rPr>
              <a:t>板橋区の</a:t>
            </a:r>
            <a:r>
              <a:rPr lang="ja-JP" altLang="en-US" sz="54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</a:rPr>
              <a:t>地形</a:t>
            </a:r>
            <a:r>
              <a:rPr lang="ja-JP" altLang="en-US" sz="5400" b="1" dirty="0" smtClean="0">
                <a:ln w="3175">
                  <a:noFill/>
                  <a:prstDash val="solid"/>
                </a:ln>
              </a:rPr>
              <a:t>、</a:t>
            </a:r>
            <a:r>
              <a:rPr lang="ja-JP" altLang="en-US" sz="54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</a:rPr>
              <a:t>わき水</a:t>
            </a:r>
            <a:r>
              <a:rPr lang="ja-JP" altLang="en-US" sz="5400" dirty="0" smtClean="0">
                <a:ln w="3175">
                  <a:solidFill>
                    <a:schemeClr val="tx1"/>
                  </a:solidFill>
                </a:ln>
              </a:rPr>
              <a:t>と</a:t>
            </a:r>
            <a:r>
              <a:rPr lang="ja-JP" altLang="en-US" sz="54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</a:rPr>
              <a:t>がけ</a:t>
            </a:r>
            <a:r>
              <a:rPr lang="ja-JP" altLang="en-US" sz="5400" b="1" dirty="0">
                <a:ln w="3175">
                  <a:solidFill>
                    <a:schemeClr val="tx1"/>
                  </a:solidFill>
                  <a:prstDash val="solid"/>
                </a:ln>
              </a:rPr>
              <a:t>の</a:t>
            </a:r>
            <a:r>
              <a:rPr lang="ja-JP" altLang="en-US" sz="5400" b="1" dirty="0" smtClean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</a:rPr>
              <a:t>緑</a:t>
            </a:r>
            <a:endParaRPr lang="ja-JP" altLang="en-US" sz="5400" b="1" cap="none" spc="0" dirty="0">
              <a:ln w="3175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131774" y="1021392"/>
            <a:ext cx="330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/>
              <a:t>　板橋区環境教育プログラム</a:t>
            </a:r>
            <a:endParaRPr kumimoji="1" lang="ja-JP" altLang="en-US" sz="20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9396" y="3093047"/>
            <a:ext cx="5057305" cy="33855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〇板橋の地形の特ちょうを知る。</a:t>
            </a:r>
            <a:endParaRPr lang="en-US" altLang="ja-JP" sz="2400" dirty="0" smtClean="0"/>
          </a:p>
          <a:p>
            <a:endParaRPr lang="en-US" altLang="ja-JP" sz="900" dirty="0" smtClean="0"/>
          </a:p>
          <a:p>
            <a:r>
              <a:rPr lang="ja-JP" altLang="en-US" sz="2800" dirty="0" smtClean="0"/>
              <a:t>〇</a:t>
            </a:r>
            <a:r>
              <a:rPr lang="ja-JP" altLang="en-US" sz="2800" dirty="0"/>
              <a:t>わき水とがけ</a:t>
            </a:r>
            <a:r>
              <a:rPr lang="ja-JP" altLang="en-US" sz="2800" dirty="0" smtClean="0"/>
              <a:t>の緑は関係が</a:t>
            </a:r>
            <a:endParaRPr lang="en-US" altLang="ja-JP" sz="2800" dirty="0" smtClean="0"/>
          </a:p>
          <a:p>
            <a:pPr indent="360000"/>
            <a:r>
              <a:rPr lang="ja-JP" altLang="en-US" sz="2800" dirty="0" smtClean="0"/>
              <a:t>あることを知る。</a:t>
            </a:r>
            <a:endParaRPr lang="en-US" altLang="ja-JP" sz="2800" dirty="0" smtClean="0"/>
          </a:p>
          <a:p>
            <a:endParaRPr kumimoji="1" lang="en-US" altLang="ja-JP" sz="900" dirty="0" smtClean="0"/>
          </a:p>
          <a:p>
            <a:r>
              <a:rPr kumimoji="1" lang="ja-JP" altLang="en-US" sz="2800" dirty="0" smtClean="0"/>
              <a:t>〇がけの緑とわき水や池、</a:t>
            </a:r>
            <a:endParaRPr kumimoji="1" lang="en-US" altLang="ja-JP" sz="2800" dirty="0" smtClean="0"/>
          </a:p>
          <a:p>
            <a:pPr indent="396000"/>
            <a:r>
              <a:rPr kumimoji="1" lang="ja-JP" altLang="en-US" sz="2800" dirty="0" smtClean="0"/>
              <a:t>地下水などの水のつながりを</a:t>
            </a:r>
            <a:endParaRPr kumimoji="1" lang="en-US" altLang="ja-JP" sz="2800" dirty="0" smtClean="0"/>
          </a:p>
          <a:p>
            <a:pPr indent="396000"/>
            <a:r>
              <a:rPr kumimoji="1" lang="ja-JP" altLang="en-US" sz="2800" dirty="0" smtClean="0"/>
              <a:t>守ることの大切さを考え、</a:t>
            </a:r>
            <a:endParaRPr kumimoji="1" lang="en-US" altLang="ja-JP" sz="2800" dirty="0" smtClean="0"/>
          </a:p>
          <a:p>
            <a:pPr indent="396000"/>
            <a:r>
              <a:rPr kumimoji="1" lang="ja-JP" altLang="en-US" sz="2800" dirty="0" smtClean="0"/>
              <a:t>話しあって</a:t>
            </a:r>
            <a:r>
              <a:rPr lang="ja-JP" altLang="en-US" sz="2800" dirty="0" smtClean="0"/>
              <a:t>共感す</a:t>
            </a:r>
            <a:r>
              <a:rPr lang="ja-JP" altLang="en-US" sz="2800" dirty="0"/>
              <a:t>る</a:t>
            </a:r>
            <a:r>
              <a:rPr lang="ja-JP" altLang="en-US" sz="2800" dirty="0" smtClean="0"/>
              <a:t>。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890760" y="6410548"/>
            <a:ext cx="2051297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900" dirty="0" smtClean="0"/>
              <a:t>出典：板橋区</a:t>
            </a:r>
            <a:r>
              <a:rPr lang="ja-JP" altLang="en-US" sz="900" dirty="0"/>
              <a:t>都市景観</a:t>
            </a:r>
            <a:r>
              <a:rPr lang="ja-JP" altLang="en-US" sz="900" dirty="0" smtClean="0"/>
              <a:t>マスタープラン</a:t>
            </a:r>
            <a:endParaRPr kumimoji="1" lang="ja-JP" altLang="en-US" sz="900" dirty="0"/>
          </a:p>
        </p:txBody>
      </p:sp>
      <p:sp>
        <p:nvSpPr>
          <p:cNvPr id="7" name="正方形/長方形 6"/>
          <p:cNvSpPr/>
          <p:nvPr/>
        </p:nvSpPr>
        <p:spPr>
          <a:xfrm>
            <a:off x="489396" y="1056942"/>
            <a:ext cx="5057306" cy="11476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52000"/>
            <a:r>
              <a:rPr lang="ja-JP" altLang="en-US" sz="2800" dirty="0"/>
              <a:t>わたしたちは</a:t>
            </a:r>
            <a:r>
              <a:rPr lang="ja-JP" altLang="en-US" sz="2800" dirty="0" smtClean="0"/>
              <a:t>どんな</a:t>
            </a:r>
            <a:r>
              <a:rPr lang="ja-JP" altLang="en-US" sz="2800" dirty="0"/>
              <a:t>地形</a:t>
            </a:r>
            <a:r>
              <a:rPr lang="ja-JP" altLang="en-US" sz="2800" dirty="0" smtClean="0"/>
              <a:t>の</a:t>
            </a:r>
            <a:endParaRPr lang="en-US" altLang="ja-JP" sz="2800" dirty="0" smtClean="0"/>
          </a:p>
          <a:p>
            <a:pPr marL="252000"/>
            <a:r>
              <a:rPr lang="ja-JP" altLang="en-US" sz="2800" dirty="0" smtClean="0"/>
              <a:t>ところに住んでいるのかな？</a:t>
            </a:r>
            <a:endParaRPr lang="ja-JP" altLang="en-US" sz="2800" dirty="0"/>
          </a:p>
        </p:txBody>
      </p:sp>
      <p:sp>
        <p:nvSpPr>
          <p:cNvPr id="9" name="円/楕円 8"/>
          <p:cNvSpPr/>
          <p:nvPr/>
        </p:nvSpPr>
        <p:spPr>
          <a:xfrm>
            <a:off x="489396" y="2358405"/>
            <a:ext cx="1607456" cy="58084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ねらい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29" y="1574958"/>
            <a:ext cx="6273328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39" y="1143938"/>
            <a:ext cx="8583912" cy="5346655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497663" y="141668"/>
            <a:ext cx="11198468" cy="94724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4000" dirty="0" smtClean="0"/>
              <a:t>板橋区ってどんな地形をしているのでしょうか？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7662" y="3032436"/>
            <a:ext cx="2914277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00"/>
            <a:r>
              <a:rPr kumimoji="1" lang="ja-JP" altLang="en-US" sz="2400" dirty="0" smtClean="0"/>
              <a:t>森はありますか？</a:t>
            </a:r>
            <a:endParaRPr kumimoji="1" lang="en-US" altLang="ja-JP" sz="2400" dirty="0" smtClean="0"/>
          </a:p>
          <a:p>
            <a:pPr marL="72000"/>
            <a:r>
              <a:rPr lang="ja-JP" altLang="en-US" sz="2400" dirty="0"/>
              <a:t>川</a:t>
            </a:r>
            <a:r>
              <a:rPr lang="ja-JP" altLang="en-US" sz="2400" dirty="0" smtClean="0"/>
              <a:t>は</a:t>
            </a:r>
            <a:r>
              <a:rPr kumimoji="1" lang="ja-JP" altLang="en-US" sz="2400" dirty="0" smtClean="0"/>
              <a:t>あります</a:t>
            </a:r>
            <a:r>
              <a:rPr lang="ja-JP" altLang="en-US" sz="2400" dirty="0" smtClean="0"/>
              <a:t>か</a:t>
            </a:r>
            <a:r>
              <a:rPr lang="ja-JP" altLang="en-US" sz="2400" dirty="0"/>
              <a:t>？</a:t>
            </a:r>
            <a:endParaRPr lang="en-US" altLang="ja-JP" sz="2400" dirty="0"/>
          </a:p>
          <a:p>
            <a:pPr marL="72000"/>
            <a:r>
              <a:rPr lang="ja-JP" altLang="en-US" sz="2400" dirty="0"/>
              <a:t>平野</a:t>
            </a:r>
            <a:r>
              <a:rPr lang="ja-JP" altLang="en-US" sz="2400" dirty="0" smtClean="0"/>
              <a:t>はありますか</a:t>
            </a:r>
            <a:r>
              <a:rPr kumimoji="1" lang="ja-JP" altLang="en-US" sz="2400" dirty="0" smtClean="0"/>
              <a:t>？</a:t>
            </a:r>
            <a:endParaRPr kumimoji="1" lang="en-US" altLang="ja-JP" sz="2400" dirty="0" smtClean="0"/>
          </a:p>
          <a:p>
            <a:pPr marL="72000"/>
            <a:r>
              <a:rPr lang="ja-JP" altLang="en-US" sz="2400" dirty="0"/>
              <a:t>海</a:t>
            </a:r>
            <a:r>
              <a:rPr lang="ja-JP" altLang="en-US" sz="2400" dirty="0" smtClean="0"/>
              <a:t>はありますか？</a:t>
            </a:r>
            <a:endParaRPr kumimoji="1" lang="ja-JP" altLang="en-US" sz="2400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497663" y="1507618"/>
            <a:ext cx="2914277" cy="1106107"/>
          </a:xfrm>
          <a:custGeom>
            <a:avLst/>
            <a:gdLst>
              <a:gd name="connsiteX0" fmla="*/ 0 w 3152633"/>
              <a:gd name="connsiteY0" fmla="*/ 123318 h 739893"/>
              <a:gd name="connsiteX1" fmla="*/ 123318 w 3152633"/>
              <a:gd name="connsiteY1" fmla="*/ 0 h 739893"/>
              <a:gd name="connsiteX2" fmla="*/ 1839036 w 3152633"/>
              <a:gd name="connsiteY2" fmla="*/ 0 h 739893"/>
              <a:gd name="connsiteX3" fmla="*/ 1839036 w 3152633"/>
              <a:gd name="connsiteY3" fmla="*/ 0 h 739893"/>
              <a:gd name="connsiteX4" fmla="*/ 2627194 w 3152633"/>
              <a:gd name="connsiteY4" fmla="*/ 0 h 739893"/>
              <a:gd name="connsiteX5" fmla="*/ 3029315 w 3152633"/>
              <a:gd name="connsiteY5" fmla="*/ 0 h 739893"/>
              <a:gd name="connsiteX6" fmla="*/ 3152633 w 3152633"/>
              <a:gd name="connsiteY6" fmla="*/ 123318 h 739893"/>
              <a:gd name="connsiteX7" fmla="*/ 3152633 w 3152633"/>
              <a:gd name="connsiteY7" fmla="*/ 431604 h 739893"/>
              <a:gd name="connsiteX8" fmla="*/ 3152633 w 3152633"/>
              <a:gd name="connsiteY8" fmla="*/ 431604 h 739893"/>
              <a:gd name="connsiteX9" fmla="*/ 3152633 w 3152633"/>
              <a:gd name="connsiteY9" fmla="*/ 616578 h 739893"/>
              <a:gd name="connsiteX10" fmla="*/ 3152633 w 3152633"/>
              <a:gd name="connsiteY10" fmla="*/ 616575 h 739893"/>
              <a:gd name="connsiteX11" fmla="*/ 3029315 w 3152633"/>
              <a:gd name="connsiteY11" fmla="*/ 739893 h 739893"/>
              <a:gd name="connsiteX12" fmla="*/ 2627194 w 3152633"/>
              <a:gd name="connsiteY12" fmla="*/ 739893 h 739893"/>
              <a:gd name="connsiteX13" fmla="*/ 2903859 w 3152633"/>
              <a:gd name="connsiteY13" fmla="*/ 846800 h 739893"/>
              <a:gd name="connsiteX14" fmla="*/ 1839036 w 3152633"/>
              <a:gd name="connsiteY14" fmla="*/ 739893 h 739893"/>
              <a:gd name="connsiteX15" fmla="*/ 123318 w 3152633"/>
              <a:gd name="connsiteY15" fmla="*/ 739893 h 739893"/>
              <a:gd name="connsiteX16" fmla="*/ 0 w 3152633"/>
              <a:gd name="connsiteY16" fmla="*/ 616575 h 739893"/>
              <a:gd name="connsiteX17" fmla="*/ 0 w 3152633"/>
              <a:gd name="connsiteY17" fmla="*/ 616578 h 739893"/>
              <a:gd name="connsiteX18" fmla="*/ 0 w 3152633"/>
              <a:gd name="connsiteY18" fmla="*/ 431604 h 739893"/>
              <a:gd name="connsiteX19" fmla="*/ 0 w 3152633"/>
              <a:gd name="connsiteY19" fmla="*/ 431604 h 739893"/>
              <a:gd name="connsiteX20" fmla="*/ 0 w 3152633"/>
              <a:gd name="connsiteY20" fmla="*/ 123318 h 739893"/>
              <a:gd name="connsiteX0" fmla="*/ 0 w 3152633"/>
              <a:gd name="connsiteY0" fmla="*/ 123318 h 1106107"/>
              <a:gd name="connsiteX1" fmla="*/ 123318 w 3152633"/>
              <a:gd name="connsiteY1" fmla="*/ 0 h 1106107"/>
              <a:gd name="connsiteX2" fmla="*/ 1839036 w 3152633"/>
              <a:gd name="connsiteY2" fmla="*/ 0 h 1106107"/>
              <a:gd name="connsiteX3" fmla="*/ 1839036 w 3152633"/>
              <a:gd name="connsiteY3" fmla="*/ 0 h 1106107"/>
              <a:gd name="connsiteX4" fmla="*/ 2627194 w 3152633"/>
              <a:gd name="connsiteY4" fmla="*/ 0 h 1106107"/>
              <a:gd name="connsiteX5" fmla="*/ 3029315 w 3152633"/>
              <a:gd name="connsiteY5" fmla="*/ 0 h 1106107"/>
              <a:gd name="connsiteX6" fmla="*/ 3152633 w 3152633"/>
              <a:gd name="connsiteY6" fmla="*/ 123318 h 1106107"/>
              <a:gd name="connsiteX7" fmla="*/ 3152633 w 3152633"/>
              <a:gd name="connsiteY7" fmla="*/ 431604 h 1106107"/>
              <a:gd name="connsiteX8" fmla="*/ 3152633 w 3152633"/>
              <a:gd name="connsiteY8" fmla="*/ 431604 h 1106107"/>
              <a:gd name="connsiteX9" fmla="*/ 3152633 w 3152633"/>
              <a:gd name="connsiteY9" fmla="*/ 616578 h 1106107"/>
              <a:gd name="connsiteX10" fmla="*/ 3152633 w 3152633"/>
              <a:gd name="connsiteY10" fmla="*/ 616575 h 1106107"/>
              <a:gd name="connsiteX11" fmla="*/ 3029315 w 3152633"/>
              <a:gd name="connsiteY11" fmla="*/ 739893 h 1106107"/>
              <a:gd name="connsiteX12" fmla="*/ 2627194 w 3152633"/>
              <a:gd name="connsiteY12" fmla="*/ 739893 h 1106107"/>
              <a:gd name="connsiteX13" fmla="*/ 3135870 w 3152633"/>
              <a:gd name="connsiteY13" fmla="*/ 1106107 h 1106107"/>
              <a:gd name="connsiteX14" fmla="*/ 1839036 w 3152633"/>
              <a:gd name="connsiteY14" fmla="*/ 739893 h 1106107"/>
              <a:gd name="connsiteX15" fmla="*/ 123318 w 3152633"/>
              <a:gd name="connsiteY15" fmla="*/ 739893 h 1106107"/>
              <a:gd name="connsiteX16" fmla="*/ 0 w 3152633"/>
              <a:gd name="connsiteY16" fmla="*/ 616575 h 1106107"/>
              <a:gd name="connsiteX17" fmla="*/ 0 w 3152633"/>
              <a:gd name="connsiteY17" fmla="*/ 616578 h 1106107"/>
              <a:gd name="connsiteX18" fmla="*/ 0 w 3152633"/>
              <a:gd name="connsiteY18" fmla="*/ 431604 h 1106107"/>
              <a:gd name="connsiteX19" fmla="*/ 0 w 3152633"/>
              <a:gd name="connsiteY19" fmla="*/ 431604 h 1106107"/>
              <a:gd name="connsiteX20" fmla="*/ 0 w 3152633"/>
              <a:gd name="connsiteY20" fmla="*/ 123318 h 110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52633" h="1106107">
                <a:moveTo>
                  <a:pt x="0" y="123318"/>
                </a:moveTo>
                <a:cubicBezTo>
                  <a:pt x="0" y="55211"/>
                  <a:pt x="55211" y="0"/>
                  <a:pt x="123318" y="0"/>
                </a:cubicBezTo>
                <a:lnTo>
                  <a:pt x="1839036" y="0"/>
                </a:lnTo>
                <a:lnTo>
                  <a:pt x="1839036" y="0"/>
                </a:lnTo>
                <a:lnTo>
                  <a:pt x="2627194" y="0"/>
                </a:lnTo>
                <a:lnTo>
                  <a:pt x="3029315" y="0"/>
                </a:lnTo>
                <a:cubicBezTo>
                  <a:pt x="3097422" y="0"/>
                  <a:pt x="3152633" y="55211"/>
                  <a:pt x="3152633" y="123318"/>
                </a:cubicBezTo>
                <a:lnTo>
                  <a:pt x="3152633" y="431604"/>
                </a:lnTo>
                <a:lnTo>
                  <a:pt x="3152633" y="431604"/>
                </a:lnTo>
                <a:lnTo>
                  <a:pt x="3152633" y="616578"/>
                </a:lnTo>
                <a:lnTo>
                  <a:pt x="3152633" y="616575"/>
                </a:lnTo>
                <a:cubicBezTo>
                  <a:pt x="3152633" y="684682"/>
                  <a:pt x="3097422" y="739893"/>
                  <a:pt x="3029315" y="739893"/>
                </a:cubicBezTo>
                <a:lnTo>
                  <a:pt x="2627194" y="739893"/>
                </a:lnTo>
                <a:lnTo>
                  <a:pt x="3135870" y="1106107"/>
                </a:lnTo>
                <a:lnTo>
                  <a:pt x="1839036" y="739893"/>
                </a:lnTo>
                <a:lnTo>
                  <a:pt x="123318" y="739893"/>
                </a:lnTo>
                <a:cubicBezTo>
                  <a:pt x="55211" y="739893"/>
                  <a:pt x="0" y="684682"/>
                  <a:pt x="0" y="616575"/>
                </a:cubicBezTo>
                <a:lnTo>
                  <a:pt x="0" y="616578"/>
                </a:lnTo>
                <a:lnTo>
                  <a:pt x="0" y="431604"/>
                </a:lnTo>
                <a:lnTo>
                  <a:pt x="0" y="431604"/>
                </a:lnTo>
                <a:lnTo>
                  <a:pt x="0" y="123318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地図でしらべましょう</a:t>
            </a:r>
            <a:endParaRPr kumimoji="1" lang="en-US" altLang="ja-JP" sz="2400" dirty="0" smtClean="0"/>
          </a:p>
          <a:p>
            <a:pPr algn="ctr"/>
            <a:endParaRPr kumimoji="1" lang="ja-JP" altLang="en-US" sz="2800" dirty="0"/>
          </a:p>
        </p:txBody>
      </p:sp>
      <p:sp>
        <p:nvSpPr>
          <p:cNvPr id="3" name="角丸四角形吹き出し 2"/>
          <p:cNvSpPr/>
          <p:nvPr/>
        </p:nvSpPr>
        <p:spPr>
          <a:xfrm>
            <a:off x="5210563" y="4324654"/>
            <a:ext cx="1336520" cy="726698"/>
          </a:xfrm>
          <a:prstGeom prst="wedgeRoundRectCallout">
            <a:avLst>
              <a:gd name="adj1" fmla="val -38890"/>
              <a:gd name="adj2" fmla="val -27380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　</a:t>
            </a:r>
            <a:r>
              <a:rPr kumimoji="1" lang="ja-JP" altLang="en-US" b="1" dirty="0" smtClean="0"/>
              <a:t>わき水</a:t>
            </a:r>
            <a:endParaRPr kumimoji="1" lang="en-US" altLang="ja-JP" b="1" dirty="0" smtClean="0"/>
          </a:p>
          <a:p>
            <a:pPr algn="ctr"/>
            <a:r>
              <a:rPr lang="ja-JP" altLang="en-US" b="1" dirty="0" smtClean="0"/>
              <a:t>（</a:t>
            </a:r>
            <a:r>
              <a:rPr lang="ja-JP" altLang="en-US" b="1" dirty="0"/>
              <a:t>ゆう</a:t>
            </a:r>
            <a:r>
              <a:rPr lang="ja-JP" altLang="en-US" b="1" dirty="0" smtClean="0"/>
              <a:t>水</a:t>
            </a:r>
            <a:r>
              <a:rPr lang="ja-JP" altLang="en-US" b="1" dirty="0"/>
              <a:t>）</a:t>
            </a:r>
            <a:endParaRPr kumimoji="1" lang="ja-JP" altLang="en-US" b="1" dirty="0"/>
          </a:p>
        </p:txBody>
      </p:sp>
      <p:sp>
        <p:nvSpPr>
          <p:cNvPr id="10" name="円/楕円 9"/>
          <p:cNvSpPr/>
          <p:nvPr/>
        </p:nvSpPr>
        <p:spPr>
          <a:xfrm>
            <a:off x="5404513" y="4444008"/>
            <a:ext cx="163774" cy="197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866185" y="1415036"/>
            <a:ext cx="873455" cy="409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地図</a:t>
            </a:r>
            <a:r>
              <a:rPr kumimoji="1" lang="en-US" altLang="ja-JP" b="1" dirty="0" smtClean="0"/>
              <a:t>2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951720" y="6488840"/>
            <a:ext cx="2044661" cy="23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900" dirty="0" smtClean="0"/>
              <a:t>出典：板橋区</a:t>
            </a:r>
            <a:r>
              <a:rPr lang="ja-JP" altLang="en-US" sz="900" dirty="0"/>
              <a:t>都市景観</a:t>
            </a:r>
            <a:r>
              <a:rPr lang="ja-JP" altLang="en-US" sz="900" dirty="0" smtClean="0"/>
              <a:t>マスタープラン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193495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601200" y="190510"/>
            <a:ext cx="10986448" cy="1201003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5" name="角丸四角形 4"/>
          <p:cNvSpPr/>
          <p:nvPr/>
        </p:nvSpPr>
        <p:spPr>
          <a:xfrm>
            <a:off x="178766" y="1539026"/>
            <a:ext cx="3491147" cy="4776717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252000" algn="just"/>
            <a:r>
              <a:rPr lang="ja-JP" altLang="en-US" sz="2400" dirty="0" smtClean="0"/>
              <a:t>それはこの地図</a:t>
            </a:r>
            <a:r>
              <a:rPr lang="en-US" altLang="ja-JP" sz="2400" dirty="0" smtClean="0"/>
              <a:t>3</a:t>
            </a:r>
            <a:r>
              <a:rPr lang="ja-JP" altLang="en-US" sz="2400" dirty="0" smtClean="0"/>
              <a:t>の</a:t>
            </a:r>
            <a:endParaRPr lang="en-US" altLang="ja-JP" sz="2400" dirty="0" smtClean="0"/>
          </a:p>
          <a:p>
            <a:pPr algn="just"/>
            <a:r>
              <a:rPr lang="ja-JP" altLang="en-US" sz="2400" dirty="0" smtClean="0"/>
              <a:t>どこだと思いますか？</a:t>
            </a:r>
            <a:endParaRPr lang="en-US" altLang="ja-JP" sz="2400" dirty="0" smtClean="0"/>
          </a:p>
          <a:p>
            <a:pPr algn="just"/>
            <a:r>
              <a:rPr lang="ja-JP" altLang="en-US" sz="2400" dirty="0" smtClean="0"/>
              <a:t>崖線（写真の①～③）、</a:t>
            </a:r>
            <a:endParaRPr lang="en-US" altLang="ja-JP" sz="2400" dirty="0" smtClean="0"/>
          </a:p>
          <a:p>
            <a:pPr algn="just"/>
            <a:r>
              <a:rPr lang="ja-JP" altLang="en-US" sz="2400" dirty="0" smtClean="0"/>
              <a:t>わき水（写真</a:t>
            </a:r>
            <a:r>
              <a:rPr lang="en-US" altLang="ja-JP" sz="2400" dirty="0" smtClean="0"/>
              <a:t>A</a:t>
            </a:r>
            <a:r>
              <a:rPr lang="ja-JP" altLang="en-US" sz="2400" dirty="0" smtClean="0"/>
              <a:t>～</a:t>
            </a:r>
            <a:r>
              <a:rPr lang="en-US" altLang="ja-JP" sz="2400" dirty="0" smtClean="0"/>
              <a:t>F)</a:t>
            </a:r>
            <a:r>
              <a:rPr lang="ja-JP" altLang="en-US" sz="2400" dirty="0" smtClean="0"/>
              <a:t>を</a:t>
            </a:r>
            <a:endParaRPr lang="en-US" altLang="ja-JP" sz="2400" dirty="0" smtClean="0"/>
          </a:p>
          <a:p>
            <a:pPr algn="just"/>
            <a:r>
              <a:rPr lang="ja-JP" altLang="en-US" sz="2400" dirty="0" smtClean="0"/>
              <a:t>見つけて、ワークシート</a:t>
            </a:r>
            <a:r>
              <a:rPr lang="ja-JP" altLang="en-US" sz="2400" dirty="0"/>
              <a:t>の地図</a:t>
            </a:r>
            <a:r>
              <a:rPr lang="en-US" altLang="ja-JP" sz="2400" dirty="0"/>
              <a:t>3</a:t>
            </a:r>
            <a:r>
              <a:rPr lang="ja-JP" altLang="en-US" sz="2400" dirty="0" smtClean="0"/>
              <a:t>に色をぬりましょう。</a:t>
            </a:r>
            <a:endParaRPr lang="en-US" altLang="ja-JP" sz="2400" dirty="0" smtClean="0"/>
          </a:p>
          <a:p>
            <a:pPr algn="just"/>
            <a:endParaRPr lang="en-US" altLang="ja-JP" sz="900" dirty="0" smtClean="0"/>
          </a:p>
          <a:p>
            <a:pPr indent="324000" algn="just"/>
            <a:r>
              <a:rPr kumimoji="1" lang="ja-JP" altLang="en-US" sz="2400" dirty="0" smtClean="0"/>
              <a:t>また、地図１から、</a:t>
            </a:r>
            <a:endParaRPr kumimoji="1" lang="en-US" altLang="ja-JP" sz="2400" dirty="0" smtClean="0"/>
          </a:p>
          <a:p>
            <a:pPr algn="just"/>
            <a:r>
              <a:rPr kumimoji="1" lang="ja-JP" altLang="en-US" sz="2400" dirty="0" smtClean="0"/>
              <a:t>そこはどういう地形に</a:t>
            </a:r>
            <a:endParaRPr kumimoji="1" lang="en-US" altLang="ja-JP" sz="2400" dirty="0" smtClean="0"/>
          </a:p>
          <a:p>
            <a:pPr algn="just"/>
            <a:r>
              <a:rPr kumimoji="1" lang="ja-JP" altLang="en-US" sz="2400" dirty="0" smtClean="0"/>
              <a:t>なっていると考えられ</a:t>
            </a:r>
            <a:endParaRPr kumimoji="1" lang="en-US" altLang="ja-JP" sz="2400" dirty="0" smtClean="0"/>
          </a:p>
          <a:p>
            <a:pPr algn="just"/>
            <a:r>
              <a:rPr kumimoji="1" lang="ja-JP" altLang="en-US" sz="2400" dirty="0" smtClean="0"/>
              <a:t>ますか</a:t>
            </a:r>
            <a:r>
              <a:rPr kumimoji="1" lang="ja-JP" altLang="en-US" sz="2400" dirty="0"/>
              <a:t>？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2206581" y="448626"/>
            <a:ext cx="7778838" cy="62898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森と似ているところはありますか？</a:t>
            </a:r>
            <a:endParaRPr kumimoji="1" lang="ja-JP" altLang="en-US" sz="4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758" y="1539026"/>
            <a:ext cx="7968163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900000" y="270458"/>
            <a:ext cx="10393200" cy="11762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/>
            <a:r>
              <a:rPr kumimoji="1" lang="ja-JP" altLang="en-US" sz="3600" dirty="0" smtClean="0"/>
              <a:t>がけに緑がつながっているところを</a:t>
            </a:r>
            <a:endParaRPr kumimoji="1" lang="en-US" altLang="ja-JP" sz="3600" dirty="0" smtClean="0"/>
          </a:p>
          <a:p>
            <a:pPr algn="ctr"/>
            <a:r>
              <a:rPr kumimoji="1" lang="ja-JP" altLang="en-US" sz="3600" dirty="0" smtClean="0"/>
              <a:t>‘がいせん’（崖線）といいます。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 rot="10800000" flipV="1">
            <a:off x="5654640" y="6386367"/>
            <a:ext cx="114276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③清水坂</a:t>
            </a:r>
            <a:endParaRPr kumimoji="1" lang="ja-JP" altLang="en-US" sz="16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40242" y="4123410"/>
            <a:ext cx="157795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①中台の崖線</a:t>
            </a:r>
            <a:endParaRPr kumimoji="1" lang="ja-JP" altLang="en-US" sz="16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287077" y="4265109"/>
            <a:ext cx="166137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②西台の崖線</a:t>
            </a:r>
            <a:endParaRPr kumimoji="1" lang="ja-JP" altLang="en-US" sz="1600" b="1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855" y="1654316"/>
            <a:ext cx="3889585" cy="246909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42" y="1633391"/>
            <a:ext cx="3810330" cy="235935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l="61500" t="39995" r="16375" b="30435"/>
          <a:stretch/>
        </p:blipFill>
        <p:spPr>
          <a:xfrm>
            <a:off x="4747859" y="4326067"/>
            <a:ext cx="2697480" cy="202692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074447" y="6494090"/>
            <a:ext cx="306574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900" dirty="0" smtClean="0"/>
              <a:t>出典：板橋区</a:t>
            </a:r>
            <a:r>
              <a:rPr lang="ja-JP" altLang="en-US" sz="900" dirty="0"/>
              <a:t>都市景観</a:t>
            </a:r>
            <a:r>
              <a:rPr lang="ja-JP" altLang="en-US" sz="900" dirty="0" smtClean="0"/>
              <a:t>マスタープラン、板橋観光協会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30011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小波 6"/>
          <p:cNvSpPr/>
          <p:nvPr/>
        </p:nvSpPr>
        <p:spPr>
          <a:xfrm>
            <a:off x="461494" y="213021"/>
            <a:ext cx="11269012" cy="1073776"/>
          </a:xfrm>
          <a:prstGeom prst="doubleWave">
            <a:avLst>
              <a:gd name="adj1" fmla="val 5908"/>
              <a:gd name="adj2" fmla="val 1144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3600" dirty="0" smtClean="0">
                <a:solidFill>
                  <a:schemeClr val="tx1"/>
                </a:solidFill>
              </a:rPr>
              <a:t>水のわきだしのことを、‘わき水’（‘ゆう水’）といいます。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766169" y="4278195"/>
            <a:ext cx="4103464" cy="18818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288000" tIns="432000" rIns="0" bIns="0" rtlCol="0" anchor="ctr" anchorCtr="0">
            <a:noAutofit/>
          </a:bodyPr>
          <a:lstStyle/>
          <a:p>
            <a:pPr algn="ctr"/>
            <a:endParaRPr kumimoji="1" lang="en-US" altLang="ja-JP" sz="2800" b="1" dirty="0" smtClean="0"/>
          </a:p>
          <a:p>
            <a:pPr algn="ctr"/>
            <a:endParaRPr lang="en-US" altLang="ja-JP" sz="2800" b="1" dirty="0"/>
          </a:p>
          <a:p>
            <a:pPr algn="ctr"/>
            <a:endParaRPr kumimoji="1" lang="en-US" altLang="ja-JP" sz="2800" b="1" dirty="0" smtClean="0"/>
          </a:p>
          <a:p>
            <a:r>
              <a:rPr kumimoji="1" lang="ja-JP" altLang="en-US" sz="2800" dirty="0" smtClean="0"/>
              <a:t>地図１、２、３を比べて</a:t>
            </a:r>
            <a:r>
              <a:rPr lang="ja-JP" altLang="en-US" sz="2800" dirty="0" smtClean="0"/>
              <a:t>、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崖線とわき水の位置に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どういう関係があると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考えられますか？</a:t>
            </a:r>
            <a:endParaRPr kumimoji="1" lang="en-US" altLang="ja-JP" sz="2800" dirty="0" smtClean="0"/>
          </a:p>
          <a:p>
            <a:pPr algn="ctr"/>
            <a:endParaRPr lang="en-US" altLang="ja-JP" sz="2800" b="1" dirty="0"/>
          </a:p>
          <a:p>
            <a:pPr algn="ctr"/>
            <a:endParaRPr kumimoji="1" lang="en-US" altLang="ja-JP" sz="2800" b="1" dirty="0" smtClean="0"/>
          </a:p>
          <a:p>
            <a:pPr algn="ctr"/>
            <a:endParaRPr lang="en-US" altLang="ja-JP" sz="2800" b="1" dirty="0" smtClean="0"/>
          </a:p>
          <a:p>
            <a:pPr algn="ctr"/>
            <a:endParaRPr lang="en-US" altLang="ja-JP" sz="2800" b="1" dirty="0" smtClean="0">
              <a:solidFill>
                <a:schemeClr val="accent2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396279" y="3170630"/>
            <a:ext cx="209944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/>
              <a:t>D </a:t>
            </a:r>
            <a:r>
              <a:rPr lang="ja-JP" altLang="en-US" sz="1600" b="1" dirty="0" smtClean="0"/>
              <a:t>みつぎ公園池の</a:t>
            </a:r>
            <a:endParaRPr lang="en-US" altLang="ja-JP" sz="1600" b="1" dirty="0" smtClean="0"/>
          </a:p>
          <a:p>
            <a:pPr algn="ctr"/>
            <a:r>
              <a:rPr lang="ja-JP" altLang="en-US" sz="1600" b="1" dirty="0" smtClean="0"/>
              <a:t>わき水</a:t>
            </a:r>
            <a:endParaRPr kumimoji="1" lang="ja-JP" altLang="en-US" sz="16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57050" y="6003641"/>
            <a:ext cx="268860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E </a:t>
            </a:r>
            <a:r>
              <a:rPr kumimoji="1" lang="ja-JP" altLang="en-US" sz="1600" b="1" dirty="0" smtClean="0"/>
              <a:t>赤塚ため池公園のトンボ池</a:t>
            </a:r>
            <a:endParaRPr kumimoji="1" lang="ja-JP" altLang="en-US" sz="16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90704" y="3280400"/>
            <a:ext cx="239635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 smtClean="0"/>
              <a:t>C </a:t>
            </a:r>
            <a:r>
              <a:rPr kumimoji="1" lang="ja-JP" altLang="en-US" sz="1600" b="1" dirty="0" smtClean="0"/>
              <a:t>あずさわ公園のわき水</a:t>
            </a:r>
            <a:endParaRPr kumimoji="1" lang="ja-JP" altLang="en-US" sz="16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764024" y="6058580"/>
            <a:ext cx="136395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/>
              <a:t>F </a:t>
            </a:r>
            <a:r>
              <a:rPr kumimoji="1" lang="ja-JP" altLang="en-US" sz="1600" b="1" dirty="0" smtClean="0"/>
              <a:t>不動の池</a:t>
            </a:r>
            <a:endParaRPr kumimoji="1" lang="ja-JP" altLang="en-US" sz="16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15097" y="3293740"/>
            <a:ext cx="209944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A</a:t>
            </a:r>
            <a:r>
              <a:rPr kumimoji="1" lang="ja-JP" altLang="en-US" sz="1600" b="1" dirty="0" smtClean="0"/>
              <a:t> 城山公園のわき水</a:t>
            </a:r>
            <a:endParaRPr kumimoji="1" lang="ja-JP" altLang="en-US" sz="16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64024" y="6554974"/>
            <a:ext cx="2336081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900" dirty="0" smtClean="0"/>
              <a:t>出典：板橋区ホームページ、板橋観光協会　</a:t>
            </a:r>
            <a:endParaRPr kumimoji="1" lang="ja-JP" altLang="en-US" sz="9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01559" y="3280400"/>
            <a:ext cx="235549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/>
              <a:t>B </a:t>
            </a:r>
            <a:r>
              <a:rPr lang="ja-JP" altLang="en-US" sz="1600" b="1" dirty="0" smtClean="0"/>
              <a:t>み</a:t>
            </a:r>
            <a:r>
              <a:rPr lang="ja-JP" altLang="en-US" sz="1600" b="1" dirty="0"/>
              <a:t>たらしの池のわき水</a:t>
            </a:r>
            <a:endParaRPr kumimoji="1" lang="ja-JP" altLang="en-US" sz="1600" b="1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409" y="1471885"/>
            <a:ext cx="2206943" cy="165825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806" y="1327319"/>
            <a:ext cx="2633700" cy="176799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050" y="4126918"/>
            <a:ext cx="2645893" cy="1713124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184" y="1473635"/>
            <a:ext cx="2036240" cy="162167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488" y="1471885"/>
            <a:ext cx="1560711" cy="1767993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6806" y="4126918"/>
            <a:ext cx="2418310" cy="17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形吹き出し 4"/>
          <p:cNvSpPr/>
          <p:nvPr/>
        </p:nvSpPr>
        <p:spPr>
          <a:xfrm>
            <a:off x="656822" y="91249"/>
            <a:ext cx="11421447" cy="1325427"/>
          </a:xfrm>
          <a:prstGeom prst="wedgeEllipseCallout">
            <a:avLst>
              <a:gd name="adj1" fmla="val -19280"/>
              <a:gd name="adj2" fmla="val 429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/>
              <a:t>3</a:t>
            </a:r>
            <a:r>
              <a:rPr lang="ja-JP" altLang="en-US" sz="3200" dirty="0" smtClean="0"/>
              <a:t>種類の地面の、水のしみこみ方と流れ方、</a:t>
            </a:r>
            <a:endParaRPr lang="en-US" altLang="ja-JP" sz="3200" dirty="0" smtClean="0"/>
          </a:p>
          <a:p>
            <a:pPr algn="ctr"/>
            <a:r>
              <a:rPr lang="ja-JP" altLang="en-US" sz="3200" dirty="0" smtClean="0"/>
              <a:t>それらの水の量も実験して比べて</a:t>
            </a:r>
            <a:r>
              <a:rPr kumimoji="1" lang="ja-JP" altLang="en-US" sz="3200" dirty="0" smtClean="0"/>
              <a:t>みましょう！</a:t>
            </a:r>
            <a:endParaRPr kumimoji="1" lang="ja-JP" altLang="en-US" sz="3200" dirty="0"/>
          </a:p>
        </p:txBody>
      </p:sp>
      <p:sp>
        <p:nvSpPr>
          <p:cNvPr id="6" name="フローチャート: 順次アクセス記憶 5"/>
          <p:cNvSpPr/>
          <p:nvPr/>
        </p:nvSpPr>
        <p:spPr>
          <a:xfrm>
            <a:off x="513644" y="91249"/>
            <a:ext cx="1583140" cy="1120463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実験</a:t>
            </a:r>
            <a:endParaRPr kumimoji="1" lang="ja-JP" altLang="en-US" sz="2800" dirty="0"/>
          </a:p>
        </p:txBody>
      </p:sp>
      <p:sp>
        <p:nvSpPr>
          <p:cNvPr id="12" name="角丸四角形吹き出し 11"/>
          <p:cNvSpPr/>
          <p:nvPr/>
        </p:nvSpPr>
        <p:spPr>
          <a:xfrm>
            <a:off x="2454951" y="1650176"/>
            <a:ext cx="9462960" cy="963564"/>
          </a:xfrm>
          <a:prstGeom prst="wedgeRoundRectCallout">
            <a:avLst>
              <a:gd name="adj1" fmla="val -5906"/>
              <a:gd name="adj2" fmla="val 4605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/>
              <a:t>2L</a:t>
            </a:r>
            <a:r>
              <a:rPr kumimoji="1" lang="ja-JP" altLang="en-US" sz="2800" dirty="0" smtClean="0"/>
              <a:t>ペットボトルの上半分をカットして、</a:t>
            </a:r>
            <a:r>
              <a:rPr kumimoji="1" lang="en-US" altLang="ja-JP" sz="2800" dirty="0" smtClean="0"/>
              <a:t>3</a:t>
            </a:r>
            <a:r>
              <a:rPr kumimoji="1" lang="ja-JP" altLang="en-US" sz="2800" dirty="0" smtClean="0"/>
              <a:t>種類の地面を見立て、</a:t>
            </a:r>
            <a:endParaRPr kumimoji="1" lang="en-US" altLang="ja-JP" sz="2800" dirty="0" smtClean="0"/>
          </a:p>
          <a:p>
            <a:pPr algn="ctr"/>
            <a:r>
              <a:rPr kumimoji="1" lang="ja-JP" altLang="en-US" sz="2800" dirty="0" smtClean="0"/>
              <a:t>それぞれに同じ量（</a:t>
            </a:r>
            <a:r>
              <a:rPr kumimoji="1" lang="en-US" altLang="ja-JP" sz="2800" dirty="0" smtClean="0"/>
              <a:t>100mL)</a:t>
            </a:r>
            <a:r>
              <a:rPr kumimoji="1" lang="ja-JP" altLang="en-US" sz="2800" dirty="0" smtClean="0"/>
              <a:t>の水をゆっくりかけます</a:t>
            </a:r>
            <a:endParaRPr kumimoji="1" lang="ja-JP" altLang="en-US" sz="2800" dirty="0"/>
          </a:p>
        </p:txBody>
      </p:sp>
      <p:sp>
        <p:nvSpPr>
          <p:cNvPr id="19" name="角丸四角形吹き出し 18"/>
          <p:cNvSpPr/>
          <p:nvPr/>
        </p:nvSpPr>
        <p:spPr>
          <a:xfrm>
            <a:off x="167425" y="1017432"/>
            <a:ext cx="2099257" cy="996980"/>
          </a:xfrm>
          <a:prstGeom prst="wedgeRoundRectCallout">
            <a:avLst>
              <a:gd name="adj1" fmla="val 49756"/>
              <a:gd name="adj2" fmla="val 440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000" b="1" dirty="0" smtClean="0"/>
              <a:t>予想してから</a:t>
            </a:r>
            <a:endParaRPr lang="en-US" altLang="ja-JP" sz="2000" b="1" dirty="0" smtClean="0"/>
          </a:p>
          <a:p>
            <a:r>
              <a:rPr lang="ja-JP" altLang="en-US" sz="2000" b="1" dirty="0" smtClean="0"/>
              <a:t>実験しましょう！</a:t>
            </a:r>
            <a:endParaRPr kumimoji="1" lang="ja-JP" altLang="en-US" sz="20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00785" y="2895136"/>
            <a:ext cx="233928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/>
              <a:t>（</a:t>
            </a:r>
            <a:r>
              <a:rPr lang="ja-JP" altLang="en-US" sz="1600" b="1" dirty="0" smtClean="0"/>
              <a:t>ア）アスファルトの</a:t>
            </a:r>
            <a:r>
              <a:rPr lang="ja-JP" altLang="en-US" sz="1600" b="1" dirty="0"/>
              <a:t>地面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 rot="10800000" flipV="1">
            <a:off x="6024503" y="2895136"/>
            <a:ext cx="258736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 smtClean="0"/>
              <a:t>（イ）小石交じりの礫の地面</a:t>
            </a:r>
            <a:endParaRPr kumimoji="1" lang="ja-JP" altLang="en-US" sz="16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974234" y="2907003"/>
            <a:ext cx="29833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1600" b="1" dirty="0" smtClean="0"/>
              <a:t>（ウ）落ち葉や根が混ざった地面</a:t>
            </a:r>
            <a:endParaRPr kumimoji="1" lang="ja-JP" altLang="en-US" sz="16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9622" y="2294971"/>
            <a:ext cx="1994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 smtClean="0"/>
              <a:t>アスファルトに</a:t>
            </a:r>
            <a:endParaRPr kumimoji="1" lang="en-US" altLang="ja-JP" b="1" dirty="0" smtClean="0"/>
          </a:p>
          <a:p>
            <a:pPr algn="just"/>
            <a:r>
              <a:rPr kumimoji="1" lang="ja-JP" altLang="en-US" b="1" dirty="0" smtClean="0"/>
              <a:t>見立てるためには</a:t>
            </a:r>
            <a:endParaRPr kumimoji="1" lang="en-US" altLang="ja-JP" b="1" dirty="0" smtClean="0"/>
          </a:p>
          <a:p>
            <a:pPr algn="just"/>
            <a:r>
              <a:rPr kumimoji="1" lang="ja-JP" altLang="en-US" b="1" dirty="0" smtClean="0"/>
              <a:t>プラスチックシート</a:t>
            </a:r>
            <a:endParaRPr kumimoji="1" lang="en-US" altLang="ja-JP" b="1" dirty="0" smtClean="0"/>
          </a:p>
          <a:p>
            <a:pPr algn="just"/>
            <a:r>
              <a:rPr kumimoji="1" lang="ja-JP" altLang="en-US" b="1" dirty="0" smtClean="0"/>
              <a:t>をかぶせます。</a:t>
            </a:r>
            <a:endParaRPr kumimoji="1" lang="ja-JP" altLang="en-US" b="1" dirty="0"/>
          </a:p>
        </p:txBody>
      </p:sp>
      <p:sp>
        <p:nvSpPr>
          <p:cNvPr id="21" name="角丸四角形吹き出し 20"/>
          <p:cNvSpPr/>
          <p:nvPr/>
        </p:nvSpPr>
        <p:spPr>
          <a:xfrm>
            <a:off x="2900785" y="5454414"/>
            <a:ext cx="1980308" cy="659541"/>
          </a:xfrm>
          <a:prstGeom prst="wedgeRoundRectCallout">
            <a:avLst>
              <a:gd name="adj1" fmla="val 81647"/>
              <a:gd name="adj2" fmla="val 1937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流れ出た水の量</a:t>
            </a:r>
            <a:endParaRPr kumimoji="1" lang="ja-JP" altLang="en-US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9622" y="6224240"/>
            <a:ext cx="190728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 smtClean="0"/>
              <a:t>噴霧器と実験台</a:t>
            </a:r>
            <a:endParaRPr kumimoji="1" lang="ja-JP" altLang="en-US" sz="1600" b="1" dirty="0"/>
          </a:p>
        </p:txBody>
      </p:sp>
      <p:sp>
        <p:nvSpPr>
          <p:cNvPr id="7" name="角丸四角形吹き出し 6"/>
          <p:cNvSpPr/>
          <p:nvPr/>
        </p:nvSpPr>
        <p:spPr>
          <a:xfrm>
            <a:off x="167425" y="2238886"/>
            <a:ext cx="2099257" cy="1322571"/>
          </a:xfrm>
          <a:prstGeom prst="wedgeRoundRectCallout">
            <a:avLst>
              <a:gd name="adj1" fmla="val 73100"/>
              <a:gd name="adj2" fmla="val 1039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88192" y="6474097"/>
            <a:ext cx="2796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b="1" dirty="0" smtClean="0"/>
              <a:t>ア　　　　　　イ　　　　　　ウ</a:t>
            </a:r>
            <a:endParaRPr kumimoji="1" lang="ja-JP" altLang="en-US" sz="16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8" y="4088179"/>
            <a:ext cx="2017951" cy="188992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978" y="3406961"/>
            <a:ext cx="3231160" cy="151803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392" y="3394768"/>
            <a:ext cx="3005588" cy="153022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234" y="3414834"/>
            <a:ext cx="3042168" cy="152413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061" y="5049554"/>
            <a:ext cx="3426249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844" y="3171207"/>
            <a:ext cx="3901778" cy="237155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577" y="3171207"/>
            <a:ext cx="3950550" cy="2359356"/>
          </a:xfrm>
          <a:prstGeom prst="rect">
            <a:avLst/>
          </a:prstGeom>
        </p:spPr>
      </p:pic>
      <p:sp>
        <p:nvSpPr>
          <p:cNvPr id="5" name="角丸四角形吹き出し 4"/>
          <p:cNvSpPr/>
          <p:nvPr/>
        </p:nvSpPr>
        <p:spPr>
          <a:xfrm>
            <a:off x="505415" y="217315"/>
            <a:ext cx="11181169" cy="1056068"/>
          </a:xfrm>
          <a:prstGeom prst="wedgeRoundRectCallout">
            <a:avLst>
              <a:gd name="adj1" fmla="val -19954"/>
              <a:gd name="adj2" fmla="val 4957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4000" dirty="0" smtClean="0"/>
              <a:t>雨がたくさんふったとき、その雨はどうなりますか？</a:t>
            </a:r>
            <a:endParaRPr kumimoji="1" lang="ja-JP" altLang="en-US" sz="4000" dirty="0"/>
          </a:p>
        </p:txBody>
      </p:sp>
      <p:sp>
        <p:nvSpPr>
          <p:cNvPr id="6" name="円形吹き出し 5"/>
          <p:cNvSpPr/>
          <p:nvPr/>
        </p:nvSpPr>
        <p:spPr>
          <a:xfrm>
            <a:off x="2002664" y="1468296"/>
            <a:ext cx="3026535" cy="1223493"/>
          </a:xfrm>
          <a:prstGeom prst="wedgeEllipseCallout">
            <a:avLst>
              <a:gd name="adj1" fmla="val -25342"/>
              <a:gd name="adj2" fmla="val 8369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/>
              <a:t>木や草の緑が</a:t>
            </a:r>
            <a:endParaRPr kumimoji="1" lang="en-US" altLang="ja-JP" sz="2800" dirty="0" smtClean="0"/>
          </a:p>
          <a:p>
            <a:pPr algn="ctr"/>
            <a:r>
              <a:rPr kumimoji="1" lang="ja-JP" altLang="en-US" sz="2800" dirty="0" smtClean="0"/>
              <a:t>多い場合は？</a:t>
            </a:r>
            <a:endParaRPr kumimoji="1" lang="ja-JP" altLang="en-US" sz="2800" dirty="0"/>
          </a:p>
        </p:txBody>
      </p:sp>
      <p:sp>
        <p:nvSpPr>
          <p:cNvPr id="7" name="角丸四角形吹き出し 6"/>
          <p:cNvSpPr/>
          <p:nvPr/>
        </p:nvSpPr>
        <p:spPr>
          <a:xfrm>
            <a:off x="6724844" y="1468296"/>
            <a:ext cx="3902298" cy="1352281"/>
          </a:xfrm>
          <a:prstGeom prst="wedgeRoundRectCallout">
            <a:avLst>
              <a:gd name="adj1" fmla="val -29298"/>
              <a:gd name="adj2" fmla="val 7461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/>
              <a:t>家がたくさん建ち、</a:t>
            </a:r>
            <a:endParaRPr kumimoji="1" lang="en-US" altLang="ja-JP" sz="2800" dirty="0" smtClean="0"/>
          </a:p>
          <a:p>
            <a:pPr algn="ctr"/>
            <a:r>
              <a:rPr kumimoji="1" lang="ja-JP" altLang="en-US" sz="2800" dirty="0" smtClean="0"/>
              <a:t>道路が舗装されると？</a:t>
            </a:r>
            <a:endParaRPr kumimoji="1" lang="ja-JP" altLang="en-US" sz="2800" dirty="0"/>
          </a:p>
        </p:txBody>
      </p:sp>
      <p:sp>
        <p:nvSpPr>
          <p:cNvPr id="2" name="下矢印 1"/>
          <p:cNvSpPr/>
          <p:nvPr/>
        </p:nvSpPr>
        <p:spPr>
          <a:xfrm>
            <a:off x="2041299" y="4742272"/>
            <a:ext cx="90153" cy="231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2413675" y="5021142"/>
            <a:ext cx="126931" cy="2414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2987904" y="5293928"/>
            <a:ext cx="64394" cy="115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 rot="1983401">
            <a:off x="8177494" y="4824552"/>
            <a:ext cx="365892" cy="67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763051">
            <a:off x="8461889" y="4588887"/>
            <a:ext cx="427688" cy="113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 rot="1703431">
            <a:off x="8795114" y="4362167"/>
            <a:ext cx="390689" cy="124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92887" y="5693885"/>
            <a:ext cx="407866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土に吸収されて地下水になる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24844" y="5693885"/>
            <a:ext cx="390229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>
                <a:solidFill>
                  <a:schemeClr val="tx1"/>
                </a:solidFill>
              </a:rPr>
              <a:t>直接川に流れて川があふれる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右矢印 15"/>
          <p:cNvSpPr/>
          <p:nvPr/>
        </p:nvSpPr>
        <p:spPr>
          <a:xfrm rot="1524344">
            <a:off x="3812808" y="4684460"/>
            <a:ext cx="254357" cy="115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形吹き出し 9"/>
          <p:cNvSpPr/>
          <p:nvPr/>
        </p:nvSpPr>
        <p:spPr>
          <a:xfrm>
            <a:off x="178820" y="4459316"/>
            <a:ext cx="1670410" cy="666475"/>
          </a:xfrm>
          <a:prstGeom prst="wedgeEllipseCallout">
            <a:avLst>
              <a:gd name="adj1" fmla="val 64643"/>
              <a:gd name="adj2" fmla="val 83694"/>
            </a:avLst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/>
              <a:t>地下水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0786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/>
          <a:srcRect t="7733"/>
          <a:stretch/>
        </p:blipFill>
        <p:spPr>
          <a:xfrm>
            <a:off x="627650" y="1965959"/>
            <a:ext cx="6029467" cy="4539437"/>
          </a:xfrm>
          <a:prstGeom prst="rect">
            <a:avLst/>
          </a:prstGeom>
        </p:spPr>
      </p:pic>
      <p:sp>
        <p:nvSpPr>
          <p:cNvPr id="3" name="角丸四角形吹き出し 2"/>
          <p:cNvSpPr/>
          <p:nvPr/>
        </p:nvSpPr>
        <p:spPr>
          <a:xfrm>
            <a:off x="193183" y="134318"/>
            <a:ext cx="11805634" cy="1619776"/>
          </a:xfrm>
          <a:prstGeom prst="wedgeRoundRectCallout">
            <a:avLst>
              <a:gd name="adj1" fmla="val -19908"/>
              <a:gd name="adj2" fmla="val 4971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 smtClean="0"/>
              <a:t>都市の水循環の摸式図</a:t>
            </a:r>
            <a:endParaRPr kumimoji="1" lang="en-US" altLang="ja-JP" sz="4000" dirty="0" smtClean="0"/>
          </a:p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川や</a:t>
            </a:r>
            <a:r>
              <a:rPr lang="ja-JP" altLang="en-US" sz="2800" dirty="0">
                <a:solidFill>
                  <a:schemeClr val="tx1"/>
                </a:solidFill>
              </a:rPr>
              <a:t>海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に直接流れる水と、崖線</a:t>
            </a:r>
            <a:r>
              <a:rPr lang="ja-JP" altLang="en-US" sz="2800" dirty="0" smtClean="0">
                <a:solidFill>
                  <a:schemeClr val="tx1"/>
                </a:solidFill>
              </a:rPr>
              <a:t>などの緑がある土に吸収されて、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わき水、池、地下水から川や海へながれる水があります。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37216" y="1985680"/>
            <a:ext cx="13678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/>
              <a:t>ふった雨</a:t>
            </a:r>
            <a:endParaRPr kumimoji="1" lang="ja-JP" altLang="en-US" sz="20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257536" y="2706930"/>
            <a:ext cx="10918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川や池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267770" y="3453975"/>
            <a:ext cx="10815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浄水場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075044" y="4205623"/>
            <a:ext cx="14670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b="1" dirty="0" smtClean="0"/>
              <a:t>生活に使用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075044" y="4957381"/>
            <a:ext cx="14670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下水処理場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007765" y="5725093"/>
            <a:ext cx="11259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川や海</a:t>
            </a:r>
            <a:endParaRPr kumimoji="1" lang="ja-JP" altLang="en-US" b="1" dirty="0"/>
          </a:p>
        </p:txBody>
      </p:sp>
      <p:sp>
        <p:nvSpPr>
          <p:cNvPr id="10" name="上矢印 9"/>
          <p:cNvSpPr/>
          <p:nvPr/>
        </p:nvSpPr>
        <p:spPr>
          <a:xfrm>
            <a:off x="9159016" y="2538337"/>
            <a:ext cx="823439" cy="3014223"/>
          </a:xfrm>
          <a:prstGeom prst="upArrow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2800" dirty="0" smtClean="0"/>
              <a:t>蒸発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47382" y="2715311"/>
            <a:ext cx="1194470" cy="36933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崖線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42457" y="3453975"/>
            <a:ext cx="139504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土に吸収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42000" y="4457611"/>
            <a:ext cx="9959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わき水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54202" y="4953803"/>
            <a:ext cx="10027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地下水</a:t>
            </a:r>
            <a:endParaRPr kumimoji="1" lang="ja-JP" altLang="en-US" b="1" dirty="0"/>
          </a:p>
        </p:txBody>
      </p:sp>
      <p:cxnSp>
        <p:nvCxnSpPr>
          <p:cNvPr id="16" name="直線矢印コネクタ 15"/>
          <p:cNvCxnSpPr>
            <a:stCxn id="4" idx="1"/>
            <a:endCxn id="11" idx="0"/>
          </p:cNvCxnSpPr>
          <p:nvPr/>
        </p:nvCxnSpPr>
        <p:spPr>
          <a:xfrm flipH="1">
            <a:off x="8244617" y="2185735"/>
            <a:ext cx="592599" cy="5295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11" idx="2"/>
            <a:endCxn id="12" idx="0"/>
          </p:cNvCxnSpPr>
          <p:nvPr/>
        </p:nvCxnSpPr>
        <p:spPr>
          <a:xfrm flipH="1">
            <a:off x="8239981" y="3084643"/>
            <a:ext cx="4636" cy="3693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12" idx="2"/>
            <a:endCxn id="13" idx="0"/>
          </p:cNvCxnSpPr>
          <p:nvPr/>
        </p:nvCxnSpPr>
        <p:spPr>
          <a:xfrm flipH="1">
            <a:off x="8239980" y="3823307"/>
            <a:ext cx="1" cy="6343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stCxn id="14" idx="2"/>
            <a:endCxn id="9" idx="1"/>
          </p:cNvCxnSpPr>
          <p:nvPr/>
        </p:nvCxnSpPr>
        <p:spPr>
          <a:xfrm>
            <a:off x="8255580" y="5323135"/>
            <a:ext cx="752185" cy="5866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stCxn id="4" idx="3"/>
            <a:endCxn id="5" idx="0"/>
          </p:cNvCxnSpPr>
          <p:nvPr/>
        </p:nvCxnSpPr>
        <p:spPr>
          <a:xfrm>
            <a:off x="10205113" y="2185735"/>
            <a:ext cx="598333" cy="5211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5" idx="2"/>
            <a:endCxn id="6" idx="0"/>
          </p:cNvCxnSpPr>
          <p:nvPr/>
        </p:nvCxnSpPr>
        <p:spPr>
          <a:xfrm>
            <a:off x="10803446" y="3076262"/>
            <a:ext cx="5117" cy="3777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stCxn id="6" idx="2"/>
            <a:endCxn id="7" idx="0"/>
          </p:cNvCxnSpPr>
          <p:nvPr/>
        </p:nvCxnSpPr>
        <p:spPr>
          <a:xfrm>
            <a:off x="10808563" y="3823307"/>
            <a:ext cx="1" cy="3823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stCxn id="7" idx="2"/>
            <a:endCxn id="8" idx="0"/>
          </p:cNvCxnSpPr>
          <p:nvPr/>
        </p:nvCxnSpPr>
        <p:spPr>
          <a:xfrm>
            <a:off x="10808564" y="4574955"/>
            <a:ext cx="0" cy="3824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>
            <a:stCxn id="8" idx="2"/>
            <a:endCxn id="9" idx="3"/>
          </p:cNvCxnSpPr>
          <p:nvPr/>
        </p:nvCxnSpPr>
        <p:spPr>
          <a:xfrm flipH="1">
            <a:off x="10133705" y="5326713"/>
            <a:ext cx="674859" cy="5830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円/楕円 40"/>
          <p:cNvSpPr/>
          <p:nvPr/>
        </p:nvSpPr>
        <p:spPr>
          <a:xfrm>
            <a:off x="6703412" y="2922901"/>
            <a:ext cx="663881" cy="1617402"/>
          </a:xfrm>
          <a:prstGeom prst="ellipse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none" rtlCol="0" anchor="ctr"/>
          <a:lstStyle/>
          <a:p>
            <a:pPr algn="ctr"/>
            <a:r>
              <a:rPr kumimoji="1" lang="ja-JP" altLang="en-US" sz="2400" dirty="0" smtClean="0"/>
              <a:t>ゆっくり</a:t>
            </a:r>
            <a:endParaRPr kumimoji="1" lang="ja-JP" altLang="en-US" sz="2400" dirty="0"/>
          </a:p>
        </p:txBody>
      </p:sp>
      <p:sp>
        <p:nvSpPr>
          <p:cNvPr id="24" name="円形吹き出し 23"/>
          <p:cNvSpPr/>
          <p:nvPr/>
        </p:nvSpPr>
        <p:spPr>
          <a:xfrm>
            <a:off x="1184859" y="3700734"/>
            <a:ext cx="1098537" cy="619038"/>
          </a:xfrm>
          <a:prstGeom prst="wedgeEllipseCallout">
            <a:avLst>
              <a:gd name="adj1" fmla="val -54636"/>
              <a:gd name="adj2" fmla="val 435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/>
              <a:t>崖線</a:t>
            </a:r>
            <a:endParaRPr kumimoji="1" lang="ja-JP" altLang="en-US" sz="2800" dirty="0"/>
          </a:p>
        </p:txBody>
      </p:sp>
      <p:sp>
        <p:nvSpPr>
          <p:cNvPr id="25" name="円形吹き出し 24"/>
          <p:cNvSpPr/>
          <p:nvPr/>
        </p:nvSpPr>
        <p:spPr>
          <a:xfrm>
            <a:off x="1478476" y="4684221"/>
            <a:ext cx="1496735" cy="868339"/>
          </a:xfrm>
          <a:prstGeom prst="wedgeEllipseCallout">
            <a:avLst>
              <a:gd name="adj1" fmla="val 34267"/>
              <a:gd name="adj2" fmla="val 7504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ja-JP" altLang="en-US" sz="2800" dirty="0" smtClean="0"/>
              <a:t>わき水</a:t>
            </a:r>
            <a:endParaRPr kumimoji="1" lang="ja-JP" altLang="en-US" sz="2800" dirty="0"/>
          </a:p>
        </p:txBody>
      </p:sp>
      <p:sp>
        <p:nvSpPr>
          <p:cNvPr id="27" name="円/楕円 26"/>
          <p:cNvSpPr/>
          <p:nvPr/>
        </p:nvSpPr>
        <p:spPr>
          <a:xfrm>
            <a:off x="2141729" y="5909759"/>
            <a:ext cx="2124398" cy="58389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地下水</a:t>
            </a:r>
            <a:endParaRPr kumimoji="1" lang="ja-JP" altLang="en-US" sz="2800" dirty="0"/>
          </a:p>
        </p:txBody>
      </p:sp>
      <p:sp>
        <p:nvSpPr>
          <p:cNvPr id="15" name="円/楕円 14"/>
          <p:cNvSpPr/>
          <p:nvPr/>
        </p:nvSpPr>
        <p:spPr>
          <a:xfrm>
            <a:off x="3092181" y="5367896"/>
            <a:ext cx="1102804" cy="54186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/>
              <a:t>池</a:t>
            </a:r>
            <a:endParaRPr kumimoji="1" lang="ja-JP" altLang="en-US" sz="2800" dirty="0"/>
          </a:p>
        </p:txBody>
      </p:sp>
      <p:sp>
        <p:nvSpPr>
          <p:cNvPr id="17" name="円/楕円 16"/>
          <p:cNvSpPr/>
          <p:nvPr/>
        </p:nvSpPr>
        <p:spPr>
          <a:xfrm>
            <a:off x="8562278" y="4561971"/>
            <a:ext cx="397193" cy="4644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池</a:t>
            </a:r>
            <a:endParaRPr kumimoji="1" lang="ja-JP" altLang="en-US" b="1" dirty="0"/>
          </a:p>
        </p:txBody>
      </p:sp>
      <p:grpSp>
        <p:nvGrpSpPr>
          <p:cNvPr id="39" name="グループ化 38"/>
          <p:cNvGrpSpPr/>
          <p:nvPr/>
        </p:nvGrpSpPr>
        <p:grpSpPr>
          <a:xfrm>
            <a:off x="6686722" y="5827592"/>
            <a:ext cx="2075638" cy="612648"/>
            <a:chOff x="6669118" y="5922639"/>
            <a:chExt cx="2075638" cy="612648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6686265" y="5982130"/>
              <a:ext cx="2041344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 smtClean="0"/>
                <a:t>※</a:t>
              </a:r>
              <a:r>
                <a:rPr kumimoji="1" lang="ja-JP" altLang="en-US" sz="1400" b="1" dirty="0" smtClean="0"/>
                <a:t>滞留時間：</a:t>
              </a:r>
              <a:r>
                <a:rPr kumimoji="1" lang="en-US" altLang="ja-JP" sz="1400" b="1" dirty="0" smtClean="0"/>
                <a:t>1</a:t>
              </a:r>
              <a:r>
                <a:rPr kumimoji="1" lang="ja-JP" altLang="en-US" sz="1400" b="1" dirty="0" smtClean="0"/>
                <a:t>年～</a:t>
              </a:r>
              <a:r>
                <a:rPr kumimoji="1" lang="en-US" altLang="ja-JP" sz="1400" b="1" dirty="0" smtClean="0"/>
                <a:t>30</a:t>
              </a:r>
              <a:r>
                <a:rPr kumimoji="1" lang="ja-JP" altLang="en-US" sz="1400" b="1" dirty="0" smtClean="0"/>
                <a:t>年</a:t>
              </a:r>
              <a:endParaRPr kumimoji="1" lang="en-US" altLang="ja-JP" sz="1400" b="1" dirty="0" smtClean="0"/>
            </a:p>
            <a:p>
              <a:pPr algn="ctr"/>
              <a:r>
                <a:rPr kumimoji="1" lang="ja-JP" altLang="en-US" sz="1400" b="1" dirty="0" smtClean="0"/>
                <a:t>流速：平均</a:t>
              </a:r>
              <a:r>
                <a:rPr kumimoji="1" lang="en-US" altLang="ja-JP" sz="1400" b="1" dirty="0" smtClean="0"/>
                <a:t>1m/1</a:t>
              </a:r>
              <a:r>
                <a:rPr kumimoji="1" lang="ja-JP" altLang="en-US" sz="1400" b="1" dirty="0" smtClean="0"/>
                <a:t>日</a:t>
              </a:r>
              <a:endParaRPr kumimoji="1" lang="ja-JP" altLang="en-US" sz="1400" b="1" dirty="0"/>
            </a:p>
          </p:txBody>
        </p:sp>
        <p:sp>
          <p:nvSpPr>
            <p:cNvPr id="38" name="角丸四角形吹き出し 37"/>
            <p:cNvSpPr/>
            <p:nvPr/>
          </p:nvSpPr>
          <p:spPr>
            <a:xfrm>
              <a:off x="6669118" y="5922639"/>
              <a:ext cx="2075638" cy="612648"/>
            </a:xfrm>
            <a:prstGeom prst="wedgeRoundRectCallout">
              <a:avLst>
                <a:gd name="adj1" fmla="val 22422"/>
                <a:gd name="adj2" fmla="val -117941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00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角丸四角形 72"/>
          <p:cNvSpPr/>
          <p:nvPr/>
        </p:nvSpPr>
        <p:spPr>
          <a:xfrm>
            <a:off x="263615" y="156780"/>
            <a:ext cx="11664769" cy="159264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32000" algn="just"/>
            <a:r>
              <a:rPr kumimoji="1" lang="ja-JP" altLang="en-US" sz="3200" dirty="0" smtClean="0">
                <a:solidFill>
                  <a:schemeClr val="tx1"/>
                </a:solidFill>
              </a:rPr>
              <a:t>「地球の表面は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70</a:t>
            </a:r>
            <a:r>
              <a:rPr kumimoji="1" lang="ja-JP" altLang="en-US" sz="3200" dirty="0" smtClean="0">
                <a:solidFill>
                  <a:schemeClr val="tx1"/>
                </a:solidFill>
              </a:rPr>
              <a:t>％が海で、日本では雨がたくさん降るから、</a:t>
            </a:r>
            <a:endParaRPr kumimoji="1" lang="en-US" altLang="ja-JP" sz="3200" dirty="0" smtClean="0">
              <a:solidFill>
                <a:schemeClr val="tx1"/>
              </a:solidFill>
            </a:endParaRPr>
          </a:p>
          <a:p>
            <a:pPr marL="432000" algn="just"/>
            <a:r>
              <a:rPr kumimoji="1" lang="ja-JP" altLang="en-US" sz="3200" dirty="0" smtClean="0">
                <a:solidFill>
                  <a:schemeClr val="tx1"/>
                </a:solidFill>
              </a:rPr>
              <a:t>水はたくさんあるよ」と思っていませんか？</a:t>
            </a:r>
            <a:endParaRPr kumimoji="1" lang="en-US" altLang="ja-JP" sz="3200" dirty="0" smtClean="0">
              <a:solidFill>
                <a:schemeClr val="tx1"/>
              </a:solidFill>
            </a:endParaRPr>
          </a:p>
          <a:p>
            <a:pPr marL="432000" algn="just"/>
            <a:r>
              <a:rPr lang="ja-JP" altLang="en-US" sz="3200" dirty="0" smtClean="0">
                <a:solidFill>
                  <a:schemeClr val="tx1"/>
                </a:solidFill>
              </a:rPr>
              <a:t>果たして、生活に使える</a:t>
            </a:r>
            <a:r>
              <a:rPr lang="ja-JP" altLang="en-US" sz="3200" dirty="0">
                <a:solidFill>
                  <a:schemeClr val="tx1"/>
                </a:solidFill>
              </a:rPr>
              <a:t>水</a:t>
            </a:r>
            <a:r>
              <a:rPr lang="ja-JP" altLang="en-US" sz="3200" dirty="0" smtClean="0">
                <a:solidFill>
                  <a:schemeClr val="tx1"/>
                </a:solidFill>
              </a:rPr>
              <a:t>はどのくらいあるのでしょうか？</a:t>
            </a:r>
            <a:endParaRPr kumimoji="1" lang="ja-JP" altLang="en-US" sz="3200" dirty="0">
              <a:solidFill>
                <a:schemeClr val="tx1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836242" y="1933511"/>
            <a:ext cx="6519517" cy="4760471"/>
            <a:chOff x="263615" y="1933511"/>
            <a:chExt cx="6519517" cy="4760471"/>
          </a:xfrm>
        </p:grpSpPr>
        <p:sp>
          <p:nvSpPr>
            <p:cNvPr id="62" name="正方形/長方形 61"/>
            <p:cNvSpPr/>
            <p:nvPr/>
          </p:nvSpPr>
          <p:spPr>
            <a:xfrm flipH="1">
              <a:off x="6404848" y="4546395"/>
              <a:ext cx="60093" cy="139499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" name="グループ化 1"/>
            <p:cNvGrpSpPr/>
            <p:nvPr/>
          </p:nvGrpSpPr>
          <p:grpSpPr>
            <a:xfrm>
              <a:off x="263615" y="1933511"/>
              <a:ext cx="6519517" cy="4760471"/>
              <a:chOff x="263615" y="1933511"/>
              <a:chExt cx="6519517" cy="4760471"/>
            </a:xfrm>
          </p:grpSpPr>
          <p:sp>
            <p:nvSpPr>
              <p:cNvPr id="10" name="正方形/長方形 9"/>
              <p:cNvSpPr/>
              <p:nvPr/>
            </p:nvSpPr>
            <p:spPr>
              <a:xfrm rot="16200000">
                <a:off x="2545867" y="627321"/>
                <a:ext cx="2612885" cy="52252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 b="1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2043275" y="2299959"/>
                <a:ext cx="1625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b="1" dirty="0" smtClean="0"/>
                  <a:t>海　　　水　</a:t>
                </a:r>
                <a:r>
                  <a:rPr kumimoji="1" lang="ja-JP" altLang="en-US" sz="2000" b="1" dirty="0" smtClean="0"/>
                  <a:t>　</a:t>
                </a:r>
                <a:endParaRPr kumimoji="1" lang="ja-JP" altLang="en-US" sz="2000" b="1" dirty="0"/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>
                <a:off x="1239677" y="4546397"/>
                <a:ext cx="3235354" cy="13957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/>
              <p:cNvSpPr/>
              <p:nvPr/>
            </p:nvSpPr>
            <p:spPr>
              <a:xfrm>
                <a:off x="4475031" y="4546397"/>
                <a:ext cx="1929816" cy="139497"/>
              </a:xfrm>
              <a:prstGeom prst="rect">
                <a:avLst/>
              </a:prstGeom>
              <a:solidFill>
                <a:schemeClr val="accent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角丸四角形吹き出し 62"/>
              <p:cNvSpPr/>
              <p:nvPr/>
            </p:nvSpPr>
            <p:spPr>
              <a:xfrm>
                <a:off x="263615" y="2066341"/>
                <a:ext cx="976062" cy="928902"/>
              </a:xfrm>
              <a:prstGeom prst="wedgeRoundRectCallout">
                <a:avLst>
                  <a:gd name="adj1" fmla="val 45973"/>
                  <a:gd name="adj2" fmla="val 67852"/>
                  <a:gd name="adj3" fmla="val 16667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2400" b="1" dirty="0" smtClean="0"/>
                  <a:t>海</a:t>
                </a:r>
                <a:r>
                  <a:rPr kumimoji="1" lang="ja-JP" altLang="en-US" sz="2400" b="1" dirty="0" smtClean="0"/>
                  <a:t>水</a:t>
                </a:r>
                <a:endParaRPr kumimoji="1" lang="en-US" altLang="ja-JP" sz="2400" b="1" dirty="0" smtClean="0"/>
              </a:p>
              <a:p>
                <a:pPr algn="ctr"/>
                <a:r>
                  <a:rPr lang="ja-JP" altLang="en-US" sz="2000" b="1" dirty="0" smtClean="0"/>
                  <a:t>（</a:t>
                </a:r>
                <a:r>
                  <a:rPr lang="en-US" altLang="ja-JP" sz="2000" b="1" dirty="0" smtClean="0"/>
                  <a:t>97.5%</a:t>
                </a:r>
                <a:r>
                  <a:rPr kumimoji="1" lang="ja-JP" altLang="en-US" sz="2000" b="1" dirty="0" smtClean="0"/>
                  <a:t>）</a:t>
                </a:r>
                <a:endParaRPr kumimoji="1" lang="ja-JP" altLang="en-US" sz="2000" b="1" dirty="0"/>
              </a:p>
            </p:txBody>
          </p:sp>
          <p:sp>
            <p:nvSpPr>
              <p:cNvPr id="64" name="テキスト ボックス 63"/>
              <p:cNvSpPr txBox="1"/>
              <p:nvPr/>
            </p:nvSpPr>
            <p:spPr>
              <a:xfrm>
                <a:off x="5205457" y="5074931"/>
                <a:ext cx="1577675" cy="83099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b="1" dirty="0" smtClean="0"/>
                  <a:t>川・湖の水</a:t>
                </a:r>
                <a:endParaRPr lang="en-US" altLang="ja-JP" sz="2400" b="1" dirty="0" smtClean="0"/>
              </a:p>
              <a:p>
                <a:pPr algn="ctr"/>
                <a:r>
                  <a:rPr lang="en-US" altLang="ja-JP" sz="2400" dirty="0" smtClean="0"/>
                  <a:t>0.008%</a:t>
                </a:r>
                <a:endParaRPr kumimoji="1" lang="ja-JP" altLang="en-US" sz="2400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 flipH="1">
                <a:off x="3277679" y="5070254"/>
                <a:ext cx="1771991" cy="46634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b="1" dirty="0" smtClean="0"/>
                  <a:t>地下水 </a:t>
                </a:r>
                <a:r>
                  <a:rPr lang="en-US" altLang="ja-JP" sz="2400" dirty="0" smtClean="0"/>
                  <a:t>0.8%</a:t>
                </a:r>
                <a:endParaRPr kumimoji="1" lang="ja-JP" altLang="en-US" sz="2400" dirty="0"/>
              </a:p>
            </p:txBody>
          </p:sp>
          <p:sp>
            <p:nvSpPr>
              <p:cNvPr id="66" name="テキスト ボックス 65"/>
              <p:cNvSpPr txBox="1"/>
              <p:nvPr/>
            </p:nvSpPr>
            <p:spPr>
              <a:xfrm>
                <a:off x="1382013" y="5070254"/>
                <a:ext cx="1739879" cy="67710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ja-JP" altLang="en-US" sz="2000" b="1" dirty="0" smtClean="0"/>
                  <a:t>極地などの氷</a:t>
                </a:r>
                <a:endParaRPr kumimoji="1" lang="en-US" altLang="ja-JP" sz="2000" b="1" dirty="0" smtClean="0"/>
              </a:p>
              <a:p>
                <a:r>
                  <a:rPr lang="ja-JP" altLang="en-US" dirty="0" smtClean="0"/>
                  <a:t>（</a:t>
                </a:r>
                <a:r>
                  <a:rPr lang="en-US" altLang="ja-JP" dirty="0" smtClean="0"/>
                  <a:t>1.7</a:t>
                </a:r>
                <a:r>
                  <a:rPr lang="en-US" altLang="ja-JP" sz="1600" dirty="0" smtClean="0"/>
                  <a:t>%</a:t>
                </a:r>
                <a:r>
                  <a:rPr lang="ja-JP" altLang="en-US" sz="1600" dirty="0" smtClean="0"/>
                  <a:t>）</a:t>
                </a:r>
                <a:endParaRPr kumimoji="1" lang="ja-JP" altLang="en-US" sz="1600" dirty="0"/>
              </a:p>
            </p:txBody>
          </p:sp>
          <p:sp>
            <p:nvSpPr>
              <p:cNvPr id="67" name="上矢印 66"/>
              <p:cNvSpPr/>
              <p:nvPr/>
            </p:nvSpPr>
            <p:spPr>
              <a:xfrm>
                <a:off x="6404847" y="4718241"/>
                <a:ext cx="60094" cy="317486"/>
              </a:xfrm>
              <a:prstGeom prst="upArrow">
                <a:avLst/>
              </a:prstGeom>
              <a:solidFill>
                <a:schemeClr val="tx1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上矢印 67"/>
              <p:cNvSpPr/>
              <p:nvPr/>
            </p:nvSpPr>
            <p:spPr>
              <a:xfrm>
                <a:off x="4710040" y="4725170"/>
                <a:ext cx="106659" cy="34500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上矢印 68"/>
              <p:cNvSpPr/>
              <p:nvPr/>
            </p:nvSpPr>
            <p:spPr>
              <a:xfrm>
                <a:off x="1914831" y="4685895"/>
                <a:ext cx="153523" cy="384359"/>
              </a:xfrm>
              <a:prstGeom prst="up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円形吹き出し 69"/>
              <p:cNvSpPr/>
              <p:nvPr/>
            </p:nvSpPr>
            <p:spPr>
              <a:xfrm>
                <a:off x="4111331" y="2701745"/>
                <a:ext cx="2657215" cy="1076415"/>
              </a:xfrm>
              <a:prstGeom prst="wedgeEllipseCallout">
                <a:avLst>
                  <a:gd name="adj1" fmla="val 37382"/>
                  <a:gd name="adj2" fmla="val 119819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kumimoji="1" lang="ja-JP" altLang="en-US" sz="2000" b="1" dirty="0" smtClean="0">
                    <a:solidFill>
                      <a:schemeClr val="tx1"/>
                    </a:solidFill>
                  </a:rPr>
                  <a:t>使いやすい水は</a:t>
                </a:r>
                <a:endParaRPr kumimoji="1" lang="en-US" altLang="ja-JP" sz="2000" b="1" dirty="0" smtClean="0">
                  <a:solidFill>
                    <a:schemeClr val="tx1"/>
                  </a:solidFill>
                </a:endParaRPr>
              </a:p>
              <a:p>
                <a:pPr marL="72000" algn="ctr"/>
                <a:r>
                  <a:rPr kumimoji="1" lang="ja-JP" altLang="en-US" sz="2000" b="1" dirty="0" smtClean="0">
                    <a:solidFill>
                      <a:schemeClr val="tx1"/>
                    </a:solidFill>
                  </a:rPr>
                  <a:t>ほんのわずかです！</a:t>
                </a:r>
                <a:endParaRPr kumimoji="1" lang="ja-JP" alt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円形吹き出し 71"/>
              <p:cNvSpPr/>
              <p:nvPr/>
            </p:nvSpPr>
            <p:spPr>
              <a:xfrm>
                <a:off x="3668764" y="5999880"/>
                <a:ext cx="2624624" cy="694102"/>
              </a:xfrm>
              <a:prstGeom prst="wedgeEllipseCallout">
                <a:avLst>
                  <a:gd name="adj1" fmla="val -33537"/>
                  <a:gd name="adj2" fmla="val -102345"/>
                </a:avLst>
              </a:prstGeom>
              <a:noFill/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b="1" dirty="0"/>
                  <a:t>地下水</a:t>
                </a:r>
                <a:r>
                  <a:rPr lang="ja-JP" altLang="en-US" b="1" dirty="0" smtClean="0"/>
                  <a:t>も大事</a:t>
                </a:r>
                <a:r>
                  <a:rPr lang="ja-JP" altLang="en-US" b="1" dirty="0"/>
                  <a:t>ですね！</a:t>
                </a:r>
                <a:endParaRPr lang="en-US" altLang="ja-JP" b="1" dirty="0"/>
              </a:p>
            </p:txBody>
          </p:sp>
          <p:sp>
            <p:nvSpPr>
              <p:cNvPr id="26" name="角丸四角形吹き出し 25"/>
              <p:cNvSpPr/>
              <p:nvPr/>
            </p:nvSpPr>
            <p:spPr>
              <a:xfrm>
                <a:off x="263615" y="4820145"/>
                <a:ext cx="976062" cy="928902"/>
              </a:xfrm>
              <a:prstGeom prst="wedgeRoundRectCallout">
                <a:avLst>
                  <a:gd name="adj1" fmla="val 46071"/>
                  <a:gd name="adj2" fmla="val -68787"/>
                  <a:gd name="adj3" fmla="val 16667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r>
                  <a:rPr kumimoji="1" lang="ja-JP" altLang="en-US" sz="2400" b="1" dirty="0" smtClean="0"/>
                  <a:t>淡水</a:t>
                </a:r>
                <a:endParaRPr kumimoji="1" lang="en-US" altLang="ja-JP" sz="2400" b="1" dirty="0" smtClean="0"/>
              </a:p>
              <a:p>
                <a:pPr algn="ctr"/>
                <a:r>
                  <a:rPr lang="ja-JP" altLang="en-US" sz="2000" b="1" dirty="0" smtClean="0"/>
                  <a:t>（</a:t>
                </a:r>
                <a:r>
                  <a:rPr lang="en-US" altLang="ja-JP" sz="2000" b="1" dirty="0"/>
                  <a:t>2</a:t>
                </a:r>
                <a:r>
                  <a:rPr lang="en-US" altLang="ja-JP" sz="2000" b="1" dirty="0" smtClean="0"/>
                  <a:t>.5%</a:t>
                </a:r>
                <a:r>
                  <a:rPr kumimoji="1" lang="ja-JP" altLang="en-US" sz="2000" b="1" dirty="0" smtClean="0"/>
                  <a:t>）</a:t>
                </a:r>
                <a:endParaRPr kumimoji="1" lang="ja-JP" altLang="en-US" sz="20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57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634</Words>
  <Application>Microsoft Office PowerPoint</Application>
  <PresentationFormat>ワイド画面</PresentationFormat>
  <Paragraphs>123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村松 しづ子</dc:creator>
  <cp:lastModifiedBy>萩原 瑞恵</cp:lastModifiedBy>
  <cp:revision>230</cp:revision>
  <cp:lastPrinted>2018-12-30T09:55:20Z</cp:lastPrinted>
  <dcterms:created xsi:type="dcterms:W3CDTF">2018-08-06T04:07:33Z</dcterms:created>
  <dcterms:modified xsi:type="dcterms:W3CDTF">2020-06-26T08:15:59Z</dcterms:modified>
</cp:coreProperties>
</file>