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0" r:id="rId3"/>
    <p:sldId id="282" r:id="rId4"/>
    <p:sldId id="257" r:id="rId5"/>
    <p:sldId id="274" r:id="rId6"/>
    <p:sldId id="275" r:id="rId7"/>
    <p:sldId id="268" r:id="rId8"/>
    <p:sldId id="259" r:id="rId9"/>
    <p:sldId id="258" r:id="rId10"/>
    <p:sldId id="279" r:id="rId11"/>
    <p:sldId id="261" r:id="rId12"/>
    <p:sldId id="262" r:id="rId13"/>
    <p:sldId id="270" r:id="rId14"/>
    <p:sldId id="263" r:id="rId15"/>
    <p:sldId id="277" r:id="rId16"/>
    <p:sldId id="276" r:id="rId17"/>
    <p:sldId id="278" r:id="rId18"/>
    <p:sldId id="271" r:id="rId19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2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1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1F032-BE9F-4979-8FA3-50A8F71437A2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F494F-C5DB-462D-9A6C-7D479153DE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7272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1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98A55-9F5D-46DB-B98E-2EA0B27EECCC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DBA81-67C4-4FFA-862E-1D0B81978F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06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DBA81-67C4-4FFA-862E-1D0B81978F7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183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40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90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84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485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72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26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041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883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36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62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0029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23B23-80D7-4894-BD4B-F15415A44409}" type="datetimeFigureOut">
              <a:rPr kumimoji="1" lang="ja-JP" altLang="en-US" smtClean="0"/>
              <a:t>2020/7/17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0C6A0-0578-469F-A2FE-7C4DBE1C78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661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12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jpeg"/><Relationship Id="rId5" Type="http://schemas.openxmlformats.org/officeDocument/2006/relationships/image" Target="../media/image6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57211" y="450248"/>
            <a:ext cx="7914934" cy="2214678"/>
          </a:xfrm>
        </p:spPr>
        <p:txBody>
          <a:bodyPr>
            <a:normAutofit fontScale="90000"/>
          </a:bodyPr>
          <a:lstStyle/>
          <a:p>
            <a:r>
              <a:rPr kumimoji="1" lang="en-US" altLang="ja-JP" sz="53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kumimoji="1" lang="en-US" altLang="ja-JP" sz="53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kumimoji="1" lang="en-US" altLang="ja-JP" sz="53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kumimoji="1" lang="en-US" altLang="ja-JP" sz="53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altLang="ja-JP" sz="53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en-US" altLang="ja-JP" sz="53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kumimoji="1" lang="ja-JP" altLang="en-US" sz="53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木綿（コットン）</a:t>
            </a:r>
            <a:r>
              <a:rPr kumimoji="1" lang="ja-JP" alt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のことを知って</a:t>
            </a:r>
            <a:r>
              <a:rPr kumimoji="1" lang="en-US" altLang="ja-JP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kumimoji="1" lang="en-US" altLang="ja-JP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kumimoji="1" lang="ja-JP" alt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生活に役立てよう！</a:t>
            </a:r>
            <a:r>
              <a:rPr kumimoji="1" lang="en-US" altLang="ja-JP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kumimoji="1" lang="en-US" altLang="ja-JP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kumimoji="1" lang="ja-JP" alt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01327" y="2616127"/>
            <a:ext cx="7118112" cy="4022533"/>
          </a:xfrm>
          <a:ln w="28575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kumimoji="1" lang="ja-JP" altLang="en-US" sz="4000" dirty="0" smtClean="0"/>
              <a:t>〇木綿の歴史を知ろう！</a:t>
            </a:r>
            <a:endParaRPr lang="en-US" altLang="ja-JP" sz="4000" dirty="0" smtClean="0"/>
          </a:p>
          <a:p>
            <a:pPr algn="l"/>
            <a:r>
              <a:rPr kumimoji="1" lang="ja-JP" altLang="en-US" sz="4000" dirty="0" smtClean="0"/>
              <a:t>〇木綿と化せん綿の</a:t>
            </a:r>
            <a:r>
              <a:rPr lang="ja-JP" altLang="en-US" sz="4000" dirty="0"/>
              <a:t>作り方や、</a:t>
            </a:r>
            <a:endParaRPr kumimoji="1" lang="en-US" altLang="ja-JP" sz="4000" dirty="0" smtClean="0"/>
          </a:p>
          <a:p>
            <a:pPr marL="504000" algn="l"/>
            <a:r>
              <a:rPr kumimoji="1" lang="ja-JP" altLang="en-US" sz="4000" dirty="0" smtClean="0"/>
              <a:t>性質の違い、</a:t>
            </a:r>
            <a:r>
              <a:rPr lang="ja-JP" altLang="en-US" sz="4000" dirty="0"/>
              <a:t>廃棄物</a:t>
            </a:r>
            <a:r>
              <a:rPr lang="ja-JP" altLang="en-US" sz="4000" dirty="0" smtClean="0"/>
              <a:t>処理</a:t>
            </a:r>
            <a:r>
              <a:rPr lang="ja-JP" altLang="en-US" sz="4000" dirty="0"/>
              <a:t>から</a:t>
            </a:r>
            <a:endParaRPr kumimoji="1" lang="en-US" altLang="ja-JP" sz="4000" dirty="0" smtClean="0"/>
          </a:p>
          <a:p>
            <a:pPr marL="504000" algn="l"/>
            <a:r>
              <a:rPr kumimoji="1" lang="ja-JP" altLang="en-US" sz="4000" dirty="0" smtClean="0"/>
              <a:t>エコを考えよう！</a:t>
            </a:r>
            <a:endParaRPr kumimoji="1" lang="en-US" altLang="ja-JP" sz="4000" dirty="0" smtClean="0"/>
          </a:p>
          <a:p>
            <a:pPr algn="l"/>
            <a:r>
              <a:rPr lang="ja-JP" altLang="en-US" sz="4000" dirty="0" smtClean="0"/>
              <a:t>〇木綿を生活に</a:t>
            </a:r>
            <a:r>
              <a:rPr lang="ja-JP" altLang="en-US" sz="4000" dirty="0"/>
              <a:t>役立てる方法を</a:t>
            </a:r>
            <a:endParaRPr lang="en-US" altLang="ja-JP" sz="4000" dirty="0" smtClean="0"/>
          </a:p>
          <a:p>
            <a:pPr marL="504000" algn="l"/>
            <a:r>
              <a:rPr lang="ja-JP" altLang="en-US" sz="4000" dirty="0" smtClean="0"/>
              <a:t>学ぼう！</a:t>
            </a:r>
            <a:endParaRPr lang="en-US" altLang="ja-JP" sz="4000" dirty="0" smtClean="0"/>
          </a:p>
          <a:p>
            <a:endParaRPr lang="en-US" altLang="ja-JP" sz="4000" dirty="0"/>
          </a:p>
          <a:p>
            <a:endParaRPr kumimoji="1" lang="ja-JP" altLang="en-US" sz="4000" dirty="0"/>
          </a:p>
        </p:txBody>
      </p:sp>
      <p:sp>
        <p:nvSpPr>
          <p:cNvPr id="4" name="雲 3"/>
          <p:cNvSpPr/>
          <p:nvPr/>
        </p:nvSpPr>
        <p:spPr>
          <a:xfrm>
            <a:off x="329278" y="537883"/>
            <a:ext cx="11570801" cy="1828800"/>
          </a:xfrm>
          <a:prstGeom prst="cloud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9277" y="194658"/>
            <a:ext cx="2962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環境教育プログラム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3560" y="3402106"/>
            <a:ext cx="3826519" cy="260067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9661710" y="6515549"/>
            <a:ext cx="25521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dirty="0" smtClean="0"/>
              <a:t>出典：板橋区環境教育テキスト未来へ１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19383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 1"/>
          <p:cNvSpPr/>
          <p:nvPr/>
        </p:nvSpPr>
        <p:spPr>
          <a:xfrm>
            <a:off x="390659" y="35582"/>
            <a:ext cx="11410682" cy="122349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/>
              <a:t>木綿の糸はどうやって作るの？</a:t>
            </a:r>
            <a:endParaRPr kumimoji="1" lang="en-US" altLang="ja-JP" sz="40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586" y="1648529"/>
            <a:ext cx="1640890" cy="151451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619" t="13520" r="28299" b="24884"/>
          <a:stretch/>
        </p:blipFill>
        <p:spPr>
          <a:xfrm rot="16200000">
            <a:off x="5840571" y="1256430"/>
            <a:ext cx="1674254" cy="235534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458296" y="3694947"/>
            <a:ext cx="1865761" cy="24040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99572" y="3587775"/>
            <a:ext cx="1956252" cy="302653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894898" y="3455290"/>
            <a:ext cx="2095185" cy="316069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6" y="1443325"/>
            <a:ext cx="2245660" cy="170825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12" t="25164" r="13147" b="21878"/>
          <a:stretch/>
        </p:blipFill>
        <p:spPr>
          <a:xfrm>
            <a:off x="8575842" y="1442434"/>
            <a:ext cx="2656023" cy="1828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テキスト ボックス 9"/>
          <p:cNvSpPr txBox="1"/>
          <p:nvPr/>
        </p:nvSpPr>
        <p:spPr>
          <a:xfrm>
            <a:off x="933820" y="3202967"/>
            <a:ext cx="417655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米国・中国・インド・パキスタン・ウズベキスタンの</a:t>
            </a:r>
            <a:r>
              <a:rPr kumimoji="1" lang="en-US" altLang="ja-JP" sz="1600" b="1" dirty="0" smtClean="0"/>
              <a:t>5</a:t>
            </a:r>
            <a:r>
              <a:rPr kumimoji="1" lang="ja-JP" altLang="en-US" sz="1600" b="1" dirty="0" smtClean="0"/>
              <a:t>か国で世界の</a:t>
            </a:r>
            <a:r>
              <a:rPr kumimoji="1" lang="en-US" altLang="ja-JP" sz="1600" b="1" dirty="0" smtClean="0"/>
              <a:t>70</a:t>
            </a:r>
            <a:r>
              <a:rPr kumimoji="1" lang="ja-JP" altLang="en-US" sz="1600" b="1" dirty="0" smtClean="0"/>
              <a:t>％の生産量。</a:t>
            </a:r>
            <a:endParaRPr kumimoji="1" lang="ja-JP" altLang="en-US" sz="16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15568" y="3303428"/>
            <a:ext cx="252425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産地によって色も違います</a:t>
            </a:r>
            <a:endParaRPr kumimoji="1" lang="ja-JP" altLang="en-US" sz="16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89148" y="5983944"/>
            <a:ext cx="240405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ゴミなどを取り除く工程</a:t>
            </a:r>
            <a:endParaRPr kumimoji="1" lang="ja-JP" alt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85634" y="4816700"/>
            <a:ext cx="122349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軽く撚りをかける行程</a:t>
            </a:r>
            <a:endParaRPr kumimoji="1" lang="ja-JP" altLang="en-US" sz="16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590178" y="6153221"/>
            <a:ext cx="22651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軽く撚りをかける機械</a:t>
            </a:r>
            <a:endParaRPr kumimoji="1" lang="ja-JP" altLang="en-US" sz="16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744755" y="6153221"/>
            <a:ext cx="239547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粗く撚りをかけられた糸</a:t>
            </a:r>
            <a:endParaRPr kumimoji="1" lang="ja-JP" altLang="en-US" sz="1600" b="1" dirty="0"/>
          </a:p>
        </p:txBody>
      </p:sp>
      <p:sp>
        <p:nvSpPr>
          <p:cNvPr id="18" name="右矢印 17"/>
          <p:cNvSpPr/>
          <p:nvPr/>
        </p:nvSpPr>
        <p:spPr>
          <a:xfrm>
            <a:off x="3681085" y="5035639"/>
            <a:ext cx="417362" cy="14166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flipV="1">
            <a:off x="4956483" y="2439027"/>
            <a:ext cx="452643" cy="1637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>
            <a:off x="7933386" y="2439027"/>
            <a:ext cx="465528" cy="16378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3641315" y="3592421"/>
            <a:ext cx="5327873" cy="6615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8698935" y="3326078"/>
            <a:ext cx="248711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日本に陸揚げされた原綿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2121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>
          <a:xfrm>
            <a:off x="193184" y="2320120"/>
            <a:ext cx="1382116" cy="996286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良いところ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70043" y="1540990"/>
            <a:ext cx="3872463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〇しわになりにくい　　　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〇乾きやすい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〇大量に作れる</a:t>
            </a:r>
            <a:endParaRPr lang="en-US" altLang="ja-JP" sz="3200" dirty="0" smtClean="0"/>
          </a:p>
          <a:p>
            <a:r>
              <a:rPr lang="ja-JP" altLang="en-US" sz="3200" dirty="0" smtClean="0"/>
              <a:t>〇引っ張る力に強い　</a:t>
            </a:r>
            <a:endParaRPr lang="en-US" altLang="ja-JP" sz="3200" dirty="0" smtClean="0"/>
          </a:p>
          <a:p>
            <a:r>
              <a:rPr lang="ja-JP" altLang="en-US" sz="3200" dirty="0" smtClean="0"/>
              <a:t>〇安く手に入る</a:t>
            </a:r>
            <a:r>
              <a:rPr kumimoji="1" lang="ja-JP" altLang="en-US" sz="3200" dirty="0" smtClean="0"/>
              <a:t>　　</a:t>
            </a:r>
            <a:endParaRPr kumimoji="1" lang="ja-JP" altLang="en-US" sz="3200" dirty="0"/>
          </a:p>
        </p:txBody>
      </p:sp>
      <p:sp>
        <p:nvSpPr>
          <p:cNvPr id="6" name="正方形/長方形 5"/>
          <p:cNvSpPr/>
          <p:nvPr/>
        </p:nvSpPr>
        <p:spPr>
          <a:xfrm>
            <a:off x="414162" y="4678248"/>
            <a:ext cx="940160" cy="1494396"/>
          </a:xfrm>
          <a:prstGeom prst="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悪いところ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70043" y="4148174"/>
            <a:ext cx="8641728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□水の吸収が悪い　　　　　　　　　　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□肌が弱いとアレルギーになりやすい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□ふとん</a:t>
            </a:r>
            <a:r>
              <a:rPr lang="ja-JP" altLang="en-US" sz="3200" dirty="0" err="1" smtClean="0"/>
              <a:t>わたに</a:t>
            </a:r>
            <a:r>
              <a:rPr lang="ja-JP" altLang="en-US" sz="3200" dirty="0" smtClean="0"/>
              <a:t>使った後リサイクルができない　</a:t>
            </a:r>
            <a:endParaRPr lang="en-US" altLang="ja-JP" sz="3200" dirty="0" smtClean="0"/>
          </a:p>
          <a:p>
            <a:r>
              <a:rPr kumimoji="1" lang="ja-JP" altLang="en-US" sz="3200" dirty="0" smtClean="0"/>
              <a:t>□土に埋めても腐らないので、ごみがなくならない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□生物が間違って食べると、消化しない</a:t>
            </a:r>
            <a:endParaRPr kumimoji="1" lang="ja-JP" altLang="en-US" sz="32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365" y="1329912"/>
            <a:ext cx="4751844" cy="2765623"/>
          </a:xfrm>
          <a:prstGeom prst="rect">
            <a:avLst/>
          </a:prstGeom>
        </p:spPr>
      </p:pic>
      <p:sp>
        <p:nvSpPr>
          <p:cNvPr id="11" name="四角形吹き出し 10"/>
          <p:cNvSpPr/>
          <p:nvPr/>
        </p:nvSpPr>
        <p:spPr>
          <a:xfrm>
            <a:off x="6710724" y="3907516"/>
            <a:ext cx="5369125" cy="481315"/>
          </a:xfrm>
          <a:prstGeom prst="wedgeRectCallout">
            <a:avLst>
              <a:gd name="adj1" fmla="val 884"/>
              <a:gd name="adj2" fmla="val -4757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/>
              <a:t>座礁した鯨のお腹から出てきたロープ</a:t>
            </a:r>
            <a:endParaRPr kumimoji="1" lang="ja-JP" altLang="en-US" sz="2400" b="1" dirty="0"/>
          </a:p>
        </p:txBody>
      </p:sp>
      <p:sp>
        <p:nvSpPr>
          <p:cNvPr id="2" name="雲 1"/>
          <p:cNvSpPr/>
          <p:nvPr/>
        </p:nvSpPr>
        <p:spPr>
          <a:xfrm>
            <a:off x="193184" y="0"/>
            <a:ext cx="11732654" cy="1633962"/>
          </a:xfrm>
          <a:prstGeom prst="cloud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/>
              <a:t>化せん綿</a:t>
            </a:r>
            <a:r>
              <a:rPr kumimoji="1" lang="ja-JP" altLang="en-US" sz="4000" dirty="0" smtClean="0"/>
              <a:t>（ポリエステル）の</a:t>
            </a:r>
            <a:endParaRPr kumimoji="1" lang="en-US" altLang="ja-JP" sz="4000" dirty="0" smtClean="0"/>
          </a:p>
          <a:p>
            <a:pPr algn="ctr"/>
            <a:r>
              <a:rPr kumimoji="1" lang="ja-JP" altLang="en-US" sz="4000" dirty="0" smtClean="0"/>
              <a:t>良いところ、悪いところ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7177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円/楕円 2"/>
          <p:cNvSpPr/>
          <p:nvPr/>
        </p:nvSpPr>
        <p:spPr>
          <a:xfrm>
            <a:off x="133957" y="2342178"/>
            <a:ext cx="1309582" cy="1296537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良いところ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93949" y="1616982"/>
            <a:ext cx="10543376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〇汗をよく吸い取る　　　　　</a:t>
            </a:r>
            <a:endParaRPr kumimoji="1" lang="en-US" altLang="ja-JP" sz="3200" dirty="0" smtClean="0"/>
          </a:p>
          <a:p>
            <a:r>
              <a:rPr kumimoji="1" lang="ja-JP" altLang="en-US" sz="3200" dirty="0" smtClean="0"/>
              <a:t>〇肌に優しくアレルギーになりにくい</a:t>
            </a:r>
            <a:endParaRPr kumimoji="1" lang="en-US" altLang="ja-JP" sz="3200" dirty="0" smtClean="0"/>
          </a:p>
          <a:p>
            <a:r>
              <a:rPr lang="ja-JP" altLang="en-US" sz="3200" dirty="0"/>
              <a:t>◎農薬や化学肥料などを使っていない（有機綿の場合）</a:t>
            </a:r>
          </a:p>
          <a:p>
            <a:r>
              <a:rPr lang="ja-JP" altLang="en-US" sz="3200" dirty="0"/>
              <a:t>◎リユースやリサイクルしやすい。</a:t>
            </a:r>
            <a:endParaRPr lang="en-US" altLang="ja-JP" sz="3200" dirty="0"/>
          </a:p>
          <a:p>
            <a:pPr indent="-457200"/>
            <a:r>
              <a:rPr lang="ja-JP" altLang="en-US" sz="3200" dirty="0" smtClean="0"/>
              <a:t>◎廃棄するとき、埋めると微生物</a:t>
            </a:r>
            <a:r>
              <a:rPr lang="ja-JP" altLang="en-US" sz="3200" dirty="0"/>
              <a:t>が食べて</a:t>
            </a:r>
            <a:r>
              <a:rPr lang="ja-JP" altLang="en-US" sz="3200" dirty="0" smtClean="0"/>
              <a:t>くれる。</a:t>
            </a:r>
            <a:endParaRPr lang="en-US" altLang="ja-JP" sz="3200" dirty="0"/>
          </a:p>
        </p:txBody>
      </p:sp>
      <p:sp>
        <p:nvSpPr>
          <p:cNvPr id="5" name="正方形/長方形 4"/>
          <p:cNvSpPr/>
          <p:nvPr/>
        </p:nvSpPr>
        <p:spPr>
          <a:xfrm>
            <a:off x="317870" y="4734080"/>
            <a:ext cx="941756" cy="146662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悪いところ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93949" y="4436344"/>
            <a:ext cx="10543376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□しわになり安い　　　　　　</a:t>
            </a:r>
            <a:endParaRPr lang="en-US" altLang="ja-JP" sz="3200" dirty="0"/>
          </a:p>
          <a:p>
            <a:r>
              <a:rPr kumimoji="1" lang="ja-JP" altLang="en-US" sz="3200" dirty="0" smtClean="0"/>
              <a:t>□乾きにくい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□引く力に</a:t>
            </a:r>
            <a:r>
              <a:rPr lang="ja-JP" altLang="en-US" sz="3200" dirty="0"/>
              <a:t>弱</a:t>
            </a:r>
            <a:r>
              <a:rPr lang="ja-JP" altLang="en-US" sz="3200" dirty="0" smtClean="0"/>
              <a:t>い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□育てるのに手間がかかり、ほとんど外国から輸入している</a:t>
            </a:r>
            <a:r>
              <a:rPr lang="ja-JP" altLang="en-US" sz="3200" dirty="0"/>
              <a:t>　</a:t>
            </a:r>
            <a:r>
              <a:rPr lang="ja-JP" altLang="en-US" sz="3200" dirty="0" smtClean="0"/>
              <a:t>　</a:t>
            </a:r>
            <a:endParaRPr kumimoji="1" lang="ja-JP" altLang="en-US" sz="3200" dirty="0"/>
          </a:p>
        </p:txBody>
      </p:sp>
      <p:sp>
        <p:nvSpPr>
          <p:cNvPr id="7" name="雲 6"/>
          <p:cNvSpPr/>
          <p:nvPr/>
        </p:nvSpPr>
        <p:spPr>
          <a:xfrm>
            <a:off x="541261" y="79081"/>
            <a:ext cx="11109478" cy="127308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11388" y="343898"/>
            <a:ext cx="8638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b="1" dirty="0">
                <a:ln w="12700">
                  <a:noFill/>
                  <a:prstDash val="solid"/>
                </a:ln>
              </a:rPr>
              <a:t>木綿（コットン）の良い</a:t>
            </a:r>
            <a:r>
              <a:rPr lang="ja-JP" altLang="en-US" sz="4000" b="1" dirty="0" smtClean="0">
                <a:ln w="12700">
                  <a:noFill/>
                  <a:prstDash val="solid"/>
                </a:ln>
              </a:rPr>
              <a:t>ところ、悪い</a:t>
            </a:r>
            <a:r>
              <a:rPr lang="ja-JP" altLang="en-US" sz="4000" b="1" dirty="0">
                <a:ln w="12700">
                  <a:noFill/>
                  <a:prstDash val="solid"/>
                </a:ln>
              </a:rPr>
              <a:t>ところ</a:t>
            </a:r>
          </a:p>
        </p:txBody>
      </p:sp>
    </p:spTree>
    <p:extLst>
      <p:ext uri="{BB962C8B-B14F-4D97-AF65-F5344CB8AC3E}">
        <p14:creationId xmlns:p14="http://schemas.microsoft.com/office/powerpoint/2010/main" val="25044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 1"/>
          <p:cNvSpPr/>
          <p:nvPr/>
        </p:nvSpPr>
        <p:spPr>
          <a:xfrm>
            <a:off x="510653" y="257032"/>
            <a:ext cx="11170694" cy="1988676"/>
          </a:xfrm>
          <a:prstGeom prst="cloud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　</a:t>
            </a:r>
            <a:r>
              <a:rPr kumimoji="1" lang="ja-JP" altLang="en-US" sz="4000" dirty="0" smtClean="0"/>
              <a:t>化せん綿（ポリエステル）は主に</a:t>
            </a:r>
            <a:endParaRPr kumimoji="1" lang="en-US" altLang="ja-JP" sz="4000" dirty="0" smtClean="0"/>
          </a:p>
          <a:p>
            <a:pPr algn="ctr"/>
            <a:r>
              <a:rPr kumimoji="1" lang="ja-JP" altLang="en-US" sz="4000" dirty="0" smtClean="0"/>
              <a:t>何に使われている？</a:t>
            </a:r>
            <a:endParaRPr kumimoji="1" lang="ja-JP" altLang="en-US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60396" y="2538484"/>
            <a:ext cx="867120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/>
              <a:t>手芸用</a:t>
            </a:r>
            <a:r>
              <a:rPr kumimoji="1" lang="ja-JP" altLang="en-US" sz="3200" b="1" dirty="0" err="1" smtClean="0"/>
              <a:t>わた</a:t>
            </a:r>
            <a:r>
              <a:rPr kumimoji="1" lang="ja-JP" altLang="en-US" sz="3200" b="1" dirty="0" smtClean="0"/>
              <a:t>、ス</a:t>
            </a:r>
            <a:r>
              <a:rPr lang="ja-JP" altLang="en-US" sz="3200" b="1" dirty="0" smtClean="0"/>
              <a:t>ポーツシャツ　　</a:t>
            </a:r>
            <a:endParaRPr lang="en-US" altLang="ja-JP" sz="3200" b="1" dirty="0" smtClean="0"/>
          </a:p>
          <a:p>
            <a:pPr algn="ctr"/>
            <a:r>
              <a:rPr kumimoji="1" lang="ja-JP" altLang="en-US" sz="3200" b="1" dirty="0" smtClean="0"/>
              <a:t>ワイシャツ（木綿との混紡）、ロープ</a:t>
            </a:r>
            <a:endParaRPr kumimoji="1" lang="ja-JP" altLang="en-US" sz="3200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686" t="7562" r="16418" b="12438"/>
          <a:stretch/>
        </p:blipFill>
        <p:spPr>
          <a:xfrm>
            <a:off x="7751655" y="4072754"/>
            <a:ext cx="2518014" cy="232195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1946" y="3908478"/>
            <a:ext cx="2088107" cy="251619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878" y="4029319"/>
            <a:ext cx="2274466" cy="24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2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 1"/>
          <p:cNvSpPr/>
          <p:nvPr/>
        </p:nvSpPr>
        <p:spPr>
          <a:xfrm>
            <a:off x="304499" y="219113"/>
            <a:ext cx="11583002" cy="1637731"/>
          </a:xfrm>
          <a:prstGeom prst="cloud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720000" algn="ctr"/>
            <a:r>
              <a:rPr kumimoji="1" lang="ja-JP" altLang="en-US" sz="4000" dirty="0" smtClean="0"/>
              <a:t>木綿（コットン）は主に何に使われている？</a:t>
            </a:r>
            <a:endParaRPr kumimoji="1" lang="ja-JP" altLang="en-US" sz="4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31058" y="2164827"/>
            <a:ext cx="10729883" cy="126188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/>
              <a:t>下着、</a:t>
            </a:r>
            <a:r>
              <a:rPr lang="ja-JP" altLang="en-US" sz="3600" b="1" dirty="0" smtClean="0"/>
              <a:t>Ｔシャツ、</a:t>
            </a:r>
            <a:r>
              <a:rPr kumimoji="1" lang="ja-JP" altLang="en-US" sz="3600" b="1" dirty="0" smtClean="0"/>
              <a:t>タオル、ふとん</a:t>
            </a:r>
            <a:r>
              <a:rPr kumimoji="1" lang="ja-JP" altLang="en-US" sz="3600" b="1" dirty="0" err="1" smtClean="0"/>
              <a:t>わた</a:t>
            </a:r>
            <a:r>
              <a:rPr kumimoji="1" lang="ja-JP" altLang="en-US" sz="3600" b="1" dirty="0" smtClean="0"/>
              <a:t>　　　</a:t>
            </a:r>
            <a:endParaRPr kumimoji="1" lang="en-US" altLang="ja-JP" sz="3600" b="1" dirty="0" smtClean="0"/>
          </a:p>
          <a:p>
            <a:pPr algn="ctr"/>
            <a:r>
              <a:rPr lang="ja-JP" altLang="en-US" sz="3600" b="1" dirty="0" smtClean="0"/>
              <a:t>ベビー用品</a:t>
            </a:r>
            <a:r>
              <a:rPr lang="ja-JP" altLang="en-US" sz="3600" b="1" dirty="0"/>
              <a:t>、</a:t>
            </a:r>
            <a:r>
              <a:rPr lang="ja-JP" altLang="en-US" sz="3600" b="1" dirty="0" smtClean="0"/>
              <a:t>化粧用</a:t>
            </a:r>
            <a:r>
              <a:rPr lang="ja-JP" altLang="en-US" sz="4000" dirty="0" smtClean="0"/>
              <a:t>コットン</a:t>
            </a:r>
            <a:r>
              <a:rPr lang="ja-JP" altLang="en-US" sz="4000" dirty="0"/>
              <a:t>、</a:t>
            </a:r>
            <a:r>
              <a:rPr lang="ja-JP" altLang="en-US" sz="4000" dirty="0" smtClean="0"/>
              <a:t>ハンカチ</a:t>
            </a:r>
            <a:endParaRPr kumimoji="1" lang="ja-JP" altLang="en-US" sz="40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1017603" y="3734694"/>
            <a:ext cx="10156792" cy="2031135"/>
            <a:chOff x="733631" y="3985215"/>
            <a:chExt cx="10156792" cy="2031135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7315" y="4684089"/>
              <a:ext cx="2515336" cy="1332261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4691" y="4248537"/>
              <a:ext cx="2729556" cy="1767813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5719" y="4518765"/>
              <a:ext cx="1764704" cy="1497585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3631" y="3985215"/>
              <a:ext cx="2117992" cy="2031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84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雲 17"/>
          <p:cNvSpPr/>
          <p:nvPr/>
        </p:nvSpPr>
        <p:spPr>
          <a:xfrm>
            <a:off x="902812" y="318056"/>
            <a:ext cx="10641873" cy="1718338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720000" algn="ctr"/>
            <a:r>
              <a:rPr kumimoji="1" lang="ja-JP" altLang="en-US" sz="4400" dirty="0" smtClean="0"/>
              <a:t>種入り綿から種をとり、糸を作ろう！</a:t>
            </a:r>
            <a:endParaRPr kumimoji="1" lang="ja-JP" altLang="en-US" sz="44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91703" y="2246239"/>
            <a:ext cx="11464090" cy="3404256"/>
            <a:chOff x="1123688" y="2246239"/>
            <a:chExt cx="11464090" cy="3404256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3688" y="2585137"/>
              <a:ext cx="1626433" cy="1852683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1300" y="2322690"/>
              <a:ext cx="2130537" cy="2212619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4941" y="2405169"/>
              <a:ext cx="3345254" cy="2103229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1123688" y="4819498"/>
              <a:ext cx="1626433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 smtClean="0"/>
                <a:t>種入り綿</a:t>
              </a:r>
              <a:endParaRPr kumimoji="1" lang="ja-JP" altLang="en-US" sz="2400" b="1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681300" y="4819498"/>
              <a:ext cx="2130538" cy="83099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 smtClean="0"/>
                <a:t>種取り器で</a:t>
              </a:r>
              <a:endParaRPr kumimoji="1" lang="en-US" altLang="ja-JP" sz="2400" b="1" dirty="0" smtClean="0"/>
            </a:p>
            <a:p>
              <a:pPr algn="ctr"/>
              <a:r>
                <a:rPr kumimoji="1" lang="ja-JP" altLang="en-US" sz="2400" b="1" dirty="0" smtClean="0"/>
                <a:t>種を取ります</a:t>
              </a:r>
              <a:endParaRPr kumimoji="1" lang="ja-JP" altLang="en-US" sz="2400" b="1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454240" y="4819497"/>
              <a:ext cx="2452479" cy="83099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 smtClean="0"/>
                <a:t>よじりながら</a:t>
              </a:r>
              <a:endParaRPr kumimoji="1" lang="en-US" altLang="ja-JP" sz="2400" b="1" dirty="0" smtClean="0"/>
            </a:p>
            <a:p>
              <a:pPr algn="ctr"/>
              <a:r>
                <a:rPr kumimoji="1" lang="ja-JP" altLang="en-US" sz="2400" b="1" dirty="0" smtClean="0"/>
                <a:t>糸にしていきます</a:t>
              </a:r>
              <a:endParaRPr kumimoji="1" lang="ja-JP" altLang="en-US" sz="2400" b="1" dirty="0"/>
            </a:p>
          </p:txBody>
        </p:sp>
        <p:sp>
          <p:nvSpPr>
            <p:cNvPr id="22" name="左矢印 21"/>
            <p:cNvSpPr/>
            <p:nvPr/>
          </p:nvSpPr>
          <p:spPr>
            <a:xfrm rot="10800000">
              <a:off x="3043645" y="3232853"/>
              <a:ext cx="341702" cy="245659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00896" y="2246239"/>
              <a:ext cx="1339403" cy="2365522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9553415" y="4819498"/>
              <a:ext cx="3034363" cy="83099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5</a:t>
              </a:r>
              <a:r>
                <a:rPr kumimoji="1" lang="ja-JP" altLang="en-US" sz="2400" b="1" dirty="0" smtClean="0"/>
                <a:t>円玉</a:t>
              </a:r>
              <a:r>
                <a:rPr kumimoji="1" lang="en-US" altLang="ja-JP" sz="2400" b="1" dirty="0" smtClean="0"/>
                <a:t>3</a:t>
              </a:r>
              <a:r>
                <a:rPr kumimoji="1" lang="ja-JP" altLang="en-US" sz="2400" b="1" dirty="0" smtClean="0"/>
                <a:t>個と編み棒で</a:t>
              </a:r>
              <a:endParaRPr kumimoji="1" lang="en-US" altLang="ja-JP" sz="2400" b="1" dirty="0" smtClean="0"/>
            </a:p>
            <a:p>
              <a:pPr algn="ctr"/>
              <a:r>
                <a:rPr kumimoji="1" lang="ja-JP" altLang="en-US" sz="2400" b="1" dirty="0" smtClean="0"/>
                <a:t>糸</a:t>
              </a:r>
              <a:r>
                <a:rPr kumimoji="1" lang="ja-JP" altLang="en-US" sz="2400" b="1" dirty="0" err="1" smtClean="0"/>
                <a:t>くり</a:t>
              </a:r>
              <a:r>
                <a:rPr kumimoji="1" lang="ja-JP" altLang="en-US" sz="2400" b="1" dirty="0" smtClean="0"/>
                <a:t>器ができます</a:t>
              </a:r>
              <a:endParaRPr kumimoji="1" lang="ja-JP" altLang="en-US" sz="2400" b="1" dirty="0"/>
            </a:p>
          </p:txBody>
        </p:sp>
        <p:sp>
          <p:nvSpPr>
            <p:cNvPr id="15" name="左矢印 14"/>
            <p:cNvSpPr/>
            <p:nvPr/>
          </p:nvSpPr>
          <p:spPr>
            <a:xfrm rot="10800000">
              <a:off x="6112538" y="3232854"/>
              <a:ext cx="341702" cy="245659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1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 1"/>
          <p:cNvSpPr/>
          <p:nvPr/>
        </p:nvSpPr>
        <p:spPr>
          <a:xfrm>
            <a:off x="274642" y="122830"/>
            <a:ext cx="11642716" cy="1527471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720000" algn="ctr"/>
            <a:r>
              <a:rPr kumimoji="1" lang="ja-JP" altLang="en-US" sz="3600" dirty="0" smtClean="0"/>
              <a:t>木綿と化せん綿の違いを知ってエコを考え、</a:t>
            </a:r>
            <a:endParaRPr kumimoji="1" lang="en-US" altLang="ja-JP" sz="3600" dirty="0" smtClean="0"/>
          </a:p>
          <a:p>
            <a:pPr marL="720000" algn="ctr"/>
            <a:r>
              <a:rPr kumimoji="1" lang="ja-JP" altLang="en-US" sz="3600" dirty="0" smtClean="0"/>
              <a:t>木綿を生活に役立てよう！</a:t>
            </a:r>
            <a:endParaRPr kumimoji="1" lang="ja-JP" altLang="en-US" sz="3600" dirty="0"/>
          </a:p>
        </p:txBody>
      </p:sp>
      <p:sp>
        <p:nvSpPr>
          <p:cNvPr id="4" name="円/楕円 3"/>
          <p:cNvSpPr/>
          <p:nvPr/>
        </p:nvSpPr>
        <p:spPr>
          <a:xfrm>
            <a:off x="833731" y="1846225"/>
            <a:ext cx="10524538" cy="735611"/>
          </a:xfrm>
          <a:prstGeom prst="ellips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みんなで考え、話し合いましょう！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2763" y="2777760"/>
            <a:ext cx="10986474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（例）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・ポリエステルのレジ袋を使わず、木綿のエコ</a:t>
            </a:r>
            <a:r>
              <a:rPr lang="ja-JP" altLang="en-US" sz="2800" dirty="0"/>
              <a:t>バッグ</a:t>
            </a:r>
            <a:r>
              <a:rPr lang="ja-JP" altLang="en-US" sz="2800" dirty="0" smtClean="0"/>
              <a:t>を使う。</a:t>
            </a:r>
            <a:endParaRPr lang="en-US" altLang="ja-JP" sz="2800" dirty="0" smtClean="0"/>
          </a:p>
          <a:p>
            <a:r>
              <a:rPr lang="ja-JP" altLang="en-US" sz="2800" dirty="0"/>
              <a:t>・肌に優しい素材のため、肌着は、木綿の物を選ぶ。</a:t>
            </a:r>
            <a:endParaRPr lang="en-US" altLang="ja-JP" sz="2800" dirty="0"/>
          </a:p>
          <a:p>
            <a:r>
              <a:rPr lang="ja-JP" altLang="en-US" sz="2800" dirty="0"/>
              <a:t>・木綿は丈夫で、古くなっても使えるため</a:t>
            </a:r>
            <a:r>
              <a:rPr lang="ja-JP" altLang="en-US" sz="2800" dirty="0" smtClean="0"/>
              <a:t>、最後</a:t>
            </a:r>
            <a:r>
              <a:rPr lang="ja-JP" altLang="en-US" sz="2800" dirty="0"/>
              <a:t>まで無駄なく利用できる</a:t>
            </a:r>
            <a:r>
              <a:rPr lang="ja-JP" altLang="en-US" sz="2800" dirty="0" smtClean="0"/>
              <a:t>。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・使用しなくなった木綿の服は裂き織りにしたり、草履に編んだりして使う。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・最近はお稽古ごとに木綿の着物が流行っている。</a:t>
            </a:r>
            <a:endParaRPr lang="en-US" altLang="ja-JP" sz="2800" dirty="0" smtClean="0"/>
          </a:p>
          <a:p>
            <a:pPr marL="216000"/>
            <a:r>
              <a:rPr lang="ja-JP" altLang="en-US" sz="2800" dirty="0" smtClean="0"/>
              <a:t>（安い、洗濯可能、季節に関係なく着られるなどの理由から）</a:t>
            </a:r>
            <a:endParaRPr lang="en-US" altLang="ja-JP" sz="2800" dirty="0" smtClean="0"/>
          </a:p>
          <a:p>
            <a:r>
              <a:rPr lang="ja-JP" altLang="en-US" sz="2800" dirty="0" smtClean="0"/>
              <a:t>・木綿は栽培が大変なので大切に使う</a:t>
            </a: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301082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雲 2"/>
          <p:cNvSpPr/>
          <p:nvPr/>
        </p:nvSpPr>
        <p:spPr>
          <a:xfrm>
            <a:off x="128312" y="43999"/>
            <a:ext cx="11939192" cy="1361126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/>
              <a:t>（参考）木綿の種をまいて育てるとどうなるでしょう！</a:t>
            </a:r>
            <a:endParaRPr kumimoji="1" lang="ja-JP" altLang="en-US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5388" y="1761565"/>
            <a:ext cx="1720050" cy="139800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6"/>
          <a:stretch/>
        </p:blipFill>
        <p:spPr>
          <a:xfrm rot="16200000">
            <a:off x="4018021" y="1507709"/>
            <a:ext cx="1578290" cy="204033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99093" y="1733385"/>
            <a:ext cx="1578291" cy="161922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42306" y="4533243"/>
            <a:ext cx="1564708" cy="159418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720691" y="1672341"/>
            <a:ext cx="1601317" cy="179189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86048" y="4522030"/>
            <a:ext cx="1638046" cy="167815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46259" y="4767896"/>
            <a:ext cx="2196850" cy="174522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69"/>
          <a:stretch/>
        </p:blipFill>
        <p:spPr>
          <a:xfrm rot="16200000">
            <a:off x="2007830" y="4517149"/>
            <a:ext cx="1613084" cy="16543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961581" y="3279255"/>
            <a:ext cx="2534283" cy="338554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水につけて綿を取った種</a:t>
            </a:r>
            <a:endParaRPr kumimoji="1" lang="ja-JP" altLang="en-US" sz="16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44267" y="3252263"/>
            <a:ext cx="2325797" cy="584775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肥料を入れた土に</a:t>
            </a:r>
            <a:endParaRPr kumimoji="1" lang="en-US" altLang="ja-JP" sz="1600" b="1" dirty="0" smtClean="0"/>
          </a:p>
          <a:p>
            <a:pPr algn="ctr"/>
            <a:r>
              <a:rPr kumimoji="1" lang="ja-JP" altLang="en-US" sz="1600" b="1" dirty="0" smtClean="0"/>
              <a:t>種をまき</a:t>
            </a:r>
            <a:r>
              <a:rPr kumimoji="1" lang="en-US" altLang="ja-JP" sz="1600" b="1" dirty="0" smtClean="0"/>
              <a:t>1</a:t>
            </a:r>
            <a:r>
              <a:rPr kumimoji="1" lang="ja-JP" altLang="en-US" sz="1600" b="1" dirty="0" smtClean="0"/>
              <a:t>ｃｍ土をかける</a:t>
            </a:r>
            <a:endParaRPr kumimoji="1" lang="ja-JP" altLang="en-US" sz="16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83179" y="3397032"/>
            <a:ext cx="1443784" cy="307777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 smtClean="0"/>
              <a:t>双葉が出ました</a:t>
            </a:r>
            <a:endParaRPr kumimoji="1" lang="ja-JP" altLang="en-US" sz="14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801154" y="3368948"/>
            <a:ext cx="1429554" cy="338554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b="1" dirty="0" smtClean="0"/>
              <a:t>本葉が出</a:t>
            </a:r>
            <a:r>
              <a:rPr kumimoji="1" lang="ja-JP" altLang="en-US" sz="1600" b="1" dirty="0" smtClean="0"/>
              <a:t>ました</a:t>
            </a:r>
            <a:endParaRPr kumimoji="1" lang="ja-JP" altLang="en-US" sz="16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64390" y="6257696"/>
            <a:ext cx="1481359" cy="307778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 smtClean="0"/>
              <a:t>花が咲きました</a:t>
            </a:r>
            <a:endParaRPr kumimoji="1" lang="ja-JP" altLang="en-US" sz="1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33502" y="6242308"/>
            <a:ext cx="1588249" cy="338554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 smtClean="0"/>
              <a:t>実がつ</a:t>
            </a:r>
            <a:r>
              <a:rPr kumimoji="1" lang="ja-JP" altLang="en-US" sz="1600" b="1" dirty="0" smtClean="0"/>
              <a:t>きました</a:t>
            </a:r>
            <a:endParaRPr kumimoji="1" lang="ja-JP" altLang="en-US" sz="16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873066" y="6239608"/>
            <a:ext cx="1855217" cy="338554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綿がはじけました</a:t>
            </a:r>
            <a:endParaRPr kumimoji="1" lang="ja-JP" altLang="en-US" sz="1600" b="1" dirty="0"/>
          </a:p>
        </p:txBody>
      </p:sp>
      <p:sp>
        <p:nvSpPr>
          <p:cNvPr id="20" name="角丸四角形吹き出し 19"/>
          <p:cNvSpPr/>
          <p:nvPr/>
        </p:nvSpPr>
        <p:spPr>
          <a:xfrm>
            <a:off x="9382995" y="468875"/>
            <a:ext cx="2181548" cy="1059471"/>
          </a:xfrm>
          <a:prstGeom prst="wedgeRoundRectCallout">
            <a:avLst>
              <a:gd name="adj1" fmla="val 49935"/>
              <a:gd name="adj2" fmla="val 8621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000" b="1" dirty="0" smtClean="0"/>
              <a:t>学校の花壇や</a:t>
            </a:r>
            <a:endParaRPr kumimoji="1" lang="en-US" altLang="ja-JP" sz="2000" b="1" dirty="0" smtClean="0"/>
          </a:p>
          <a:p>
            <a:pPr algn="ctr"/>
            <a:r>
              <a:rPr kumimoji="1" lang="ja-JP" altLang="en-US" sz="2000" b="1" dirty="0" smtClean="0"/>
              <a:t>家のベランダで</a:t>
            </a:r>
            <a:endParaRPr kumimoji="1" lang="en-US" altLang="ja-JP" sz="2000" b="1" dirty="0" smtClean="0"/>
          </a:p>
          <a:p>
            <a:pPr algn="ctr"/>
            <a:r>
              <a:rPr kumimoji="1" lang="ja-JP" altLang="en-US" sz="2000" b="1" dirty="0" smtClean="0"/>
              <a:t>育ててみましょう！</a:t>
            </a:r>
            <a:endParaRPr kumimoji="1" lang="ja-JP" altLang="en-US" sz="2000" b="1" dirty="0"/>
          </a:p>
        </p:txBody>
      </p:sp>
      <p:sp>
        <p:nvSpPr>
          <p:cNvPr id="21" name="右矢印 20"/>
          <p:cNvSpPr/>
          <p:nvPr/>
        </p:nvSpPr>
        <p:spPr>
          <a:xfrm>
            <a:off x="3268761" y="2448241"/>
            <a:ext cx="436818" cy="21538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>
            <a:off x="5898478" y="2460597"/>
            <a:ext cx="398732" cy="21538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>
            <a:off x="8144349" y="2460598"/>
            <a:ext cx="336270" cy="2153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下矢印 23"/>
          <p:cNvSpPr/>
          <p:nvPr/>
        </p:nvSpPr>
        <p:spPr>
          <a:xfrm>
            <a:off x="10417298" y="3792779"/>
            <a:ext cx="310149" cy="4264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左矢印 24"/>
          <p:cNvSpPr/>
          <p:nvPr/>
        </p:nvSpPr>
        <p:spPr>
          <a:xfrm>
            <a:off x="8184940" y="5238747"/>
            <a:ext cx="255086" cy="24881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左矢印 25"/>
          <p:cNvSpPr/>
          <p:nvPr/>
        </p:nvSpPr>
        <p:spPr>
          <a:xfrm>
            <a:off x="5885471" y="5239036"/>
            <a:ext cx="391245" cy="23201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左矢印 26"/>
          <p:cNvSpPr/>
          <p:nvPr/>
        </p:nvSpPr>
        <p:spPr>
          <a:xfrm>
            <a:off x="3711917" y="5247147"/>
            <a:ext cx="448393" cy="23201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805548" y="1389635"/>
            <a:ext cx="122341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5</a:t>
            </a:r>
            <a:r>
              <a:rPr kumimoji="1" lang="ja-JP" altLang="en-US" dirty="0" smtClean="0"/>
              <a:t>月～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 flipH="1">
            <a:off x="7383294" y="1405125"/>
            <a:ext cx="18583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6</a:t>
            </a:r>
            <a:r>
              <a:rPr kumimoji="1" lang="ja-JP" altLang="en-US" dirty="0" smtClean="0"/>
              <a:t>月おわりころ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829204" y="4168425"/>
            <a:ext cx="13734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7</a:t>
            </a:r>
            <a:r>
              <a:rPr kumimoji="1" lang="ja-JP" altLang="en-US" dirty="0" smtClean="0"/>
              <a:t>月はじめ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535281" y="4165572"/>
            <a:ext cx="130591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8</a:t>
            </a:r>
            <a:r>
              <a:rPr kumimoji="1" lang="ja-JP" altLang="en-US" dirty="0" smtClean="0"/>
              <a:t>月～</a:t>
            </a:r>
            <a:r>
              <a:rPr kumimoji="1" lang="en-US" altLang="ja-JP" dirty="0" smtClean="0"/>
              <a:t>9</a:t>
            </a:r>
            <a:r>
              <a:rPr kumimoji="1" lang="ja-JP" altLang="en-US" dirty="0" smtClean="0"/>
              <a:t>月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612581" y="4161700"/>
            <a:ext cx="9341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9</a:t>
            </a:r>
            <a:r>
              <a:rPr kumimoji="1" lang="ja-JP" altLang="en-US" dirty="0" smtClean="0"/>
              <a:t>月ころ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211199" y="4161537"/>
            <a:ext cx="12090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月ころ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562080" y="1989269"/>
            <a:ext cx="1481138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この時期、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根腐れしない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ように水やりは</a:t>
            </a:r>
            <a:endParaRPr kumimoji="1" lang="en-US" altLang="ja-JP" sz="1600" b="1" dirty="0" smtClean="0"/>
          </a:p>
          <a:p>
            <a:r>
              <a:rPr kumimoji="1" lang="ja-JP" altLang="en-US" sz="1600" b="1" dirty="0" smtClean="0"/>
              <a:t>控えめに！</a:t>
            </a:r>
            <a:endParaRPr kumimoji="1" lang="ja-JP" altLang="en-US" sz="1600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0506575" y="4809513"/>
            <a:ext cx="159214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丈が伸びてきたので支えをしてあげましょう！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4597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222304" y="4460316"/>
            <a:ext cx="5873695" cy="21048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2"/>
          <p:cNvSpPr/>
          <p:nvPr/>
        </p:nvSpPr>
        <p:spPr>
          <a:xfrm>
            <a:off x="283336" y="255881"/>
            <a:ext cx="2511379" cy="83251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ワークシート</a:t>
            </a:r>
            <a:endParaRPr kumimoji="1" lang="ja-JP" altLang="en-US" sz="2800" dirty="0"/>
          </a:p>
        </p:txBody>
      </p:sp>
      <p:sp>
        <p:nvSpPr>
          <p:cNvPr id="4" name="雲 3"/>
          <p:cNvSpPr/>
          <p:nvPr/>
        </p:nvSpPr>
        <p:spPr>
          <a:xfrm>
            <a:off x="2627290" y="0"/>
            <a:ext cx="9314502" cy="134427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720000" algn="ctr"/>
            <a:r>
              <a:rPr kumimoji="1" lang="ja-JP" altLang="en-US" sz="3200" dirty="0" smtClean="0"/>
              <a:t>木綿のことを知って生活に役立てよう！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06018" y="1078172"/>
            <a:ext cx="473577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　　　</a:t>
            </a:r>
            <a:r>
              <a:rPr kumimoji="1" lang="ja-JP" altLang="en-US" sz="2000" b="1" dirty="0" smtClean="0"/>
              <a:t>年　　　組・名前</a:t>
            </a:r>
            <a:endParaRPr kumimoji="1" lang="ja-JP" altLang="en-US" sz="20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2305" y="1491298"/>
            <a:ext cx="3431067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木綿は化せん綿と比べて自然環境に優しいと言われますが、なぜだと思いますか？</a:t>
            </a:r>
            <a:endParaRPr kumimoji="1" lang="ja-JP" altLang="en-US" sz="20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2306" y="2710825"/>
            <a:ext cx="281673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木綿を私たちの生活に役立てるにはどうしたらよいでしょうか？</a:t>
            </a:r>
            <a:endParaRPr kumimoji="1" lang="ja-JP" altLang="en-US" sz="2000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3653372" y="1496907"/>
            <a:ext cx="8288420" cy="10508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3653372" y="2664994"/>
            <a:ext cx="8288420" cy="111659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5704" y="4005108"/>
            <a:ext cx="3877488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班で話し合ったことを書きましょう。</a:t>
            </a:r>
            <a:endParaRPr kumimoji="1" lang="ja-JP" altLang="en-US" sz="2000" b="1" dirty="0"/>
          </a:p>
        </p:txBody>
      </p:sp>
      <p:sp>
        <p:nvSpPr>
          <p:cNvPr id="11" name="角丸四角形吹き出し 10"/>
          <p:cNvSpPr/>
          <p:nvPr/>
        </p:nvSpPr>
        <p:spPr>
          <a:xfrm>
            <a:off x="219283" y="3928386"/>
            <a:ext cx="4070330" cy="531929"/>
          </a:xfrm>
          <a:prstGeom prst="wedgeRoundRectCallout">
            <a:avLst>
              <a:gd name="adj1" fmla="val 47312"/>
              <a:gd name="adj2" fmla="val 1037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吹き出し 12"/>
          <p:cNvSpPr/>
          <p:nvPr/>
        </p:nvSpPr>
        <p:spPr>
          <a:xfrm>
            <a:off x="6234627" y="3928385"/>
            <a:ext cx="4375102" cy="536563"/>
          </a:xfrm>
          <a:prstGeom prst="wedgeRoundRectCallout">
            <a:avLst>
              <a:gd name="adj1" fmla="val -8652"/>
              <a:gd name="adj2" fmla="val 85046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 smtClean="0"/>
              <a:t>分かったことや感想を書きましょう。</a:t>
            </a:r>
            <a:endParaRPr kumimoji="1" lang="ja-JP" altLang="en-US" sz="2000" b="1" dirty="0"/>
          </a:p>
        </p:txBody>
      </p:sp>
      <p:sp>
        <p:nvSpPr>
          <p:cNvPr id="14" name="雲 13"/>
          <p:cNvSpPr/>
          <p:nvPr/>
        </p:nvSpPr>
        <p:spPr>
          <a:xfrm>
            <a:off x="6234626" y="4460317"/>
            <a:ext cx="5570688" cy="224957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93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4373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日本における木綿の歴史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6681" y="1361872"/>
            <a:ext cx="11478638" cy="5136205"/>
          </a:xfrm>
        </p:spPr>
        <p:txBody>
          <a:bodyPr>
            <a:normAutofit lnSpcReduction="10000"/>
          </a:bodyPr>
          <a:lstStyle/>
          <a:p>
            <a:pPr algn="just"/>
            <a:r>
              <a:rPr kumimoji="1" lang="ja-JP" altLang="en-US" dirty="0" smtClean="0"/>
              <a:t>日本へは平安時代初めの７９９年現在の愛知県に漂着した崑崙人（現在のインド）によって栽培が開始されたとされている。この後、綿は明や朝鮮からの輸入に頼ることになり、長い間高級品で</a:t>
            </a:r>
            <a:r>
              <a:rPr lang="ja-JP" altLang="en-US" dirty="0" smtClean="0"/>
              <a:t>あった。</a:t>
            </a:r>
            <a:endParaRPr lang="en-US" altLang="ja-JP" dirty="0" smtClean="0"/>
          </a:p>
          <a:p>
            <a:pPr algn="just"/>
            <a:r>
              <a:rPr kumimoji="1" lang="ja-JP" altLang="en-US" dirty="0"/>
              <a:t>戦国</a:t>
            </a:r>
            <a:r>
              <a:rPr kumimoji="1" lang="ja-JP" altLang="en-US" dirty="0" smtClean="0"/>
              <a:t>時代後期からは全国的に綿布の使用が普及し、愛知県などで綿花の栽培も始まり、江戸時代に入ると急速に栽培が拡大。特に大阪近郊に綿花の大生産地帯が形成され、生産が盛んになった。</a:t>
            </a:r>
            <a:endParaRPr kumimoji="1" lang="en-US" altLang="ja-JP" dirty="0" smtClean="0"/>
          </a:p>
          <a:p>
            <a:pPr algn="just"/>
            <a:r>
              <a:rPr kumimoji="1" lang="ja-JP" altLang="en-US" dirty="0" smtClean="0"/>
              <a:t>明治以降、政府の政策により綿布の生産が強化され、１９３０年代には綿布の輸出量が世界一となる。ただし、安い原料が日本に入るようになり、日本の綿花栽培は衰退する。第二次世界大戦後も安価なアジア産の綿布に押され、生産量は減少している。個人やグループ単位での生産はあるが、統計上の国内自給率は０％となっている。しかし、現在では東日本大震災の津波による塩害耕作地などで、農業復興事業として、企業複合体の「東北コットンプロジェクト」の栽培などがあ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389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35395" y="3182861"/>
            <a:ext cx="6219768" cy="325910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kumimoji="1" lang="ja-JP" altLang="en-US" sz="2400" dirty="0" smtClean="0"/>
              <a:t>２０１１年３月１１の東日本大震災の地震、津波、原発事故の後、福島県の農作物は放射線の被害を受けました。</a:t>
            </a:r>
            <a:endParaRPr kumimoji="1" lang="en-US" altLang="ja-JP" sz="2400" dirty="0" smtClean="0"/>
          </a:p>
          <a:p>
            <a:pPr algn="just"/>
            <a:r>
              <a:rPr lang="ja-JP" altLang="en-US" sz="2400" dirty="0"/>
              <a:t>福島県で</a:t>
            </a:r>
            <a:r>
              <a:rPr lang="ja-JP" altLang="en-US" sz="2400" dirty="0" smtClean="0"/>
              <a:t>は塩害や放射線の影響がほとんどないと言われている「綿花」を復興のために全国のボランティアの協力で作り始めました。</a:t>
            </a:r>
            <a:endParaRPr lang="en-US" altLang="ja-JP" sz="2400" dirty="0" smtClean="0"/>
          </a:p>
          <a:p>
            <a:pPr algn="just"/>
            <a:r>
              <a:rPr kumimoji="1" lang="ja-JP" altLang="en-US" sz="2400" dirty="0" smtClean="0"/>
              <a:t>板橋区でもＮＰＯ法人などの団体が福島県からコットンの種をもらい、区内の学校や赤塚公園の花壇や、家の畑、ベランダなどで育てる活動をしています。</a:t>
            </a:r>
            <a:endParaRPr lang="en-US" altLang="ja-JP" sz="2400" dirty="0" smtClean="0"/>
          </a:p>
        </p:txBody>
      </p:sp>
      <p:sp>
        <p:nvSpPr>
          <p:cNvPr id="5" name="雲 4"/>
          <p:cNvSpPr/>
          <p:nvPr/>
        </p:nvSpPr>
        <p:spPr>
          <a:xfrm>
            <a:off x="275161" y="144469"/>
            <a:ext cx="11641678" cy="1605098"/>
          </a:xfrm>
          <a:prstGeom prst="cloud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4400" dirty="0" smtClean="0"/>
              <a:t>　　</a:t>
            </a:r>
            <a:r>
              <a:rPr kumimoji="1" lang="ja-JP" altLang="en-US" sz="4000" b="1" dirty="0" smtClean="0"/>
              <a:t>今の日本で木綿</a:t>
            </a:r>
            <a:r>
              <a:rPr lang="ja-JP" altLang="en-US" sz="4000" b="1" dirty="0" smtClean="0"/>
              <a:t>は作られているの？</a:t>
            </a:r>
            <a:endParaRPr kumimoji="1" lang="ja-JP" altLang="en-US" sz="40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30083" y="1852832"/>
            <a:ext cx="9531833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日本ではほぼ１００％輸入して</a:t>
            </a:r>
            <a:r>
              <a:rPr lang="ja-JP" altLang="en-US" sz="2800" dirty="0" smtClean="0"/>
              <a:t>います</a:t>
            </a:r>
            <a:endParaRPr kumimoji="1" lang="en-US" altLang="ja-JP" sz="2800" b="1" dirty="0" smtClean="0"/>
          </a:p>
          <a:p>
            <a:pPr algn="ctr"/>
            <a:r>
              <a:rPr kumimoji="1" lang="ja-JP" altLang="en-US" sz="2800" b="1" dirty="0" smtClean="0"/>
              <a:t>しかし、日本で全く作っていないという訳ではありません！</a:t>
            </a:r>
            <a:endParaRPr kumimoji="1" lang="ja-JP" altLang="en-US" sz="2800" b="1" dirty="0"/>
          </a:p>
        </p:txBody>
      </p:sp>
      <p:pic>
        <p:nvPicPr>
          <p:cNvPr id="1026" name="Picture 2" descr="C:\Users\T09708341\Desktop\環境教育プログラム部会\2019年\ee0a730458c1e464bab59c9bc8929478_1462143014-480x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2928" y="2910204"/>
            <a:ext cx="3595201" cy="38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7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 3"/>
          <p:cNvSpPr/>
          <p:nvPr/>
        </p:nvSpPr>
        <p:spPr>
          <a:xfrm>
            <a:off x="-4292" y="156374"/>
            <a:ext cx="12196292" cy="1605098"/>
          </a:xfrm>
          <a:prstGeom prst="cloud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4400" b="1" dirty="0" smtClean="0"/>
              <a:t>　　</a:t>
            </a:r>
            <a:r>
              <a:rPr kumimoji="1" lang="ja-JP" altLang="en-US" sz="4000" b="1" dirty="0" smtClean="0"/>
              <a:t>木綿と化せん綿　見た目ではどうちがう？</a:t>
            </a:r>
            <a:endParaRPr kumimoji="1" lang="ja-JP" altLang="en-US" sz="40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41" y="3469341"/>
            <a:ext cx="5359218" cy="328518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9"/>
          <a:stretch/>
        </p:blipFill>
        <p:spPr>
          <a:xfrm>
            <a:off x="6366621" y="3411449"/>
            <a:ext cx="5480563" cy="3343078"/>
          </a:xfrm>
          <a:prstGeom prst="rect">
            <a:avLst/>
          </a:prstGeom>
        </p:spPr>
      </p:pic>
      <p:sp>
        <p:nvSpPr>
          <p:cNvPr id="3" name="横巻き 2"/>
          <p:cNvSpPr/>
          <p:nvPr/>
        </p:nvSpPr>
        <p:spPr>
          <a:xfrm>
            <a:off x="278841" y="2082722"/>
            <a:ext cx="5692988" cy="1400143"/>
          </a:xfrm>
          <a:prstGeom prst="horizontalScroll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１のわた</a:t>
            </a:r>
            <a:endParaRPr kumimoji="1" lang="ja-JP" altLang="en-US" sz="3600" dirty="0"/>
          </a:p>
        </p:txBody>
      </p:sp>
      <p:sp>
        <p:nvSpPr>
          <p:cNvPr id="10" name="横巻き 9"/>
          <p:cNvSpPr/>
          <p:nvPr/>
        </p:nvSpPr>
        <p:spPr>
          <a:xfrm>
            <a:off x="6260408" y="2082722"/>
            <a:ext cx="5692988" cy="1400143"/>
          </a:xfrm>
          <a:prstGeom prst="horizontalScroll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ln w="0"/>
                <a:solidFill>
                  <a:srgbClr val="00B0F0"/>
                </a:solidFill>
              </a:rPr>
              <a:t>２のわた</a:t>
            </a:r>
            <a:endParaRPr kumimoji="1" lang="ja-JP" alt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12" name="フリーフォーム 11"/>
          <p:cNvSpPr/>
          <p:nvPr/>
        </p:nvSpPr>
        <p:spPr>
          <a:xfrm>
            <a:off x="4767020" y="1492484"/>
            <a:ext cx="4784235" cy="951495"/>
          </a:xfrm>
          <a:custGeom>
            <a:avLst/>
            <a:gdLst>
              <a:gd name="connsiteX0" fmla="*/ 2511217 w 4784235"/>
              <a:gd name="connsiteY0" fmla="*/ 325 h 951495"/>
              <a:gd name="connsiteX1" fmla="*/ 4784235 w 4784235"/>
              <a:gd name="connsiteY1" fmla="*/ 253508 h 951495"/>
              <a:gd name="connsiteX2" fmla="*/ 4775433 w 4784235"/>
              <a:gd name="connsiteY2" fmla="*/ 295123 h 951495"/>
              <a:gd name="connsiteX3" fmla="*/ 4775267 w 4784235"/>
              <a:gd name="connsiteY3" fmla="*/ 296641 h 951495"/>
              <a:gd name="connsiteX4" fmla="*/ 3456691 w 4784235"/>
              <a:gd name="connsiteY4" fmla="*/ 512368 h 951495"/>
              <a:gd name="connsiteX5" fmla="*/ 3451077 w 4784235"/>
              <a:gd name="connsiteY5" fmla="*/ 512589 h 951495"/>
              <a:gd name="connsiteX6" fmla="*/ 3869122 w 4784235"/>
              <a:gd name="connsiteY6" fmla="*/ 876967 h 951495"/>
              <a:gd name="connsiteX7" fmla="*/ 2584665 w 4784235"/>
              <a:gd name="connsiteY7" fmla="*/ 536788 h 951495"/>
              <a:gd name="connsiteX8" fmla="*/ 2548029 w 4784235"/>
              <a:gd name="connsiteY8" fmla="*/ 537417 h 951495"/>
              <a:gd name="connsiteX9" fmla="*/ 2043674 w 4784235"/>
              <a:gd name="connsiteY9" fmla="*/ 535135 h 951495"/>
              <a:gd name="connsiteX10" fmla="*/ 238416 w 4784235"/>
              <a:gd name="connsiteY10" fmla="*/ 951495 h 951495"/>
              <a:gd name="connsiteX11" fmla="*/ 1182529 w 4784235"/>
              <a:gd name="connsiteY11" fmla="*/ 501514 h 951495"/>
              <a:gd name="connsiteX12" fmla="*/ 0 w 4784235"/>
              <a:gd name="connsiteY12" fmla="*/ 288530 h 951495"/>
              <a:gd name="connsiteX13" fmla="*/ 3622 w 4784235"/>
              <a:gd name="connsiteY13" fmla="*/ 273421 h 951495"/>
              <a:gd name="connsiteX14" fmla="*/ 971 w 4784235"/>
              <a:gd name="connsiteY14" fmla="*/ 270444 h 951495"/>
              <a:gd name="connsiteX15" fmla="*/ 7011 w 4784235"/>
              <a:gd name="connsiteY15" fmla="*/ 259279 h 951495"/>
              <a:gd name="connsiteX16" fmla="*/ 9788 w 4784235"/>
              <a:gd name="connsiteY16" fmla="*/ 247693 h 951495"/>
              <a:gd name="connsiteX17" fmla="*/ 15079 w 4784235"/>
              <a:gd name="connsiteY17" fmla="*/ 244367 h 951495"/>
              <a:gd name="connsiteX18" fmla="*/ 25443 w 4784235"/>
              <a:gd name="connsiteY18" fmla="*/ 225209 h 951495"/>
              <a:gd name="connsiteX19" fmla="*/ 2023019 w 4784235"/>
              <a:gd name="connsiteY19" fmla="*/ 3189 h 951495"/>
              <a:gd name="connsiteX20" fmla="*/ 2511217 w 4784235"/>
              <a:gd name="connsiteY20" fmla="*/ 325 h 95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84235" h="951495">
                <a:moveTo>
                  <a:pt x="2511217" y="325"/>
                </a:moveTo>
                <a:cubicBezTo>
                  <a:pt x="3900926" y="7964"/>
                  <a:pt x="4724950" y="128289"/>
                  <a:pt x="4784235" y="253508"/>
                </a:cubicBezTo>
                <a:lnTo>
                  <a:pt x="4775433" y="295123"/>
                </a:lnTo>
                <a:lnTo>
                  <a:pt x="4775267" y="296641"/>
                </a:lnTo>
                <a:cubicBezTo>
                  <a:pt x="4702261" y="385786"/>
                  <a:pt x="4251735" y="471127"/>
                  <a:pt x="3456691" y="512368"/>
                </a:cubicBezTo>
                <a:lnTo>
                  <a:pt x="3451077" y="512589"/>
                </a:lnTo>
                <a:lnTo>
                  <a:pt x="3869122" y="876967"/>
                </a:lnTo>
                <a:lnTo>
                  <a:pt x="2584665" y="536788"/>
                </a:lnTo>
                <a:lnTo>
                  <a:pt x="2548029" y="537417"/>
                </a:lnTo>
                <a:lnTo>
                  <a:pt x="2043674" y="535135"/>
                </a:lnTo>
                <a:lnTo>
                  <a:pt x="238416" y="951495"/>
                </a:lnTo>
                <a:lnTo>
                  <a:pt x="1182529" y="501514"/>
                </a:lnTo>
                <a:cubicBezTo>
                  <a:pt x="407615" y="451104"/>
                  <a:pt x="35805" y="370312"/>
                  <a:pt x="0" y="288530"/>
                </a:cubicBezTo>
                <a:lnTo>
                  <a:pt x="3622" y="273421"/>
                </a:lnTo>
                <a:lnTo>
                  <a:pt x="971" y="270444"/>
                </a:lnTo>
                <a:lnTo>
                  <a:pt x="7011" y="259279"/>
                </a:lnTo>
                <a:lnTo>
                  <a:pt x="9788" y="247693"/>
                </a:lnTo>
                <a:lnTo>
                  <a:pt x="15079" y="244367"/>
                </a:lnTo>
                <a:lnTo>
                  <a:pt x="25443" y="225209"/>
                </a:lnTo>
                <a:cubicBezTo>
                  <a:pt x="158087" y="120412"/>
                  <a:pt x="820070" y="24064"/>
                  <a:pt x="2023019" y="3189"/>
                </a:cubicBezTo>
                <a:cubicBezTo>
                  <a:pt x="2184443" y="388"/>
                  <a:pt x="2348030" y="-572"/>
                  <a:pt x="2511217" y="325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ja-JP" altLang="en-US" sz="2800" b="1" dirty="0"/>
              <a:t>区別できますか？</a:t>
            </a:r>
          </a:p>
          <a:p>
            <a:pPr algn="ctr"/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2721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 1"/>
          <p:cNvSpPr/>
          <p:nvPr/>
        </p:nvSpPr>
        <p:spPr>
          <a:xfrm>
            <a:off x="369792" y="323944"/>
            <a:ext cx="11452413" cy="1282889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見ただけではわからないので触ってみよう！</a:t>
            </a:r>
            <a:endParaRPr kumimoji="1" lang="en-US" altLang="ja-JP" sz="2800" dirty="0" smtClean="0"/>
          </a:p>
          <a:p>
            <a:pPr algn="ctr"/>
            <a:r>
              <a:rPr kumimoji="1" lang="ja-JP" altLang="en-US" sz="2800" dirty="0" smtClean="0"/>
              <a:t>どんな感じがしましたか？</a:t>
            </a:r>
            <a:endParaRPr kumimoji="1" lang="ja-JP" altLang="en-US" sz="2800" dirty="0"/>
          </a:p>
        </p:txBody>
      </p:sp>
      <p:sp>
        <p:nvSpPr>
          <p:cNvPr id="3" name="横巻き 2"/>
          <p:cNvSpPr/>
          <p:nvPr/>
        </p:nvSpPr>
        <p:spPr>
          <a:xfrm>
            <a:off x="1371599" y="1549909"/>
            <a:ext cx="3766782" cy="586854"/>
          </a:xfrm>
          <a:prstGeom prst="horizontalScroll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１のわた</a:t>
            </a:r>
            <a:endParaRPr kumimoji="1" lang="ja-JP" altLang="en-US" sz="2800" dirty="0"/>
          </a:p>
        </p:txBody>
      </p:sp>
      <p:sp>
        <p:nvSpPr>
          <p:cNvPr id="4" name="横巻き 3"/>
          <p:cNvSpPr/>
          <p:nvPr/>
        </p:nvSpPr>
        <p:spPr>
          <a:xfrm>
            <a:off x="6936474" y="1511299"/>
            <a:ext cx="3493827" cy="586855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ln w="0"/>
                <a:solidFill>
                  <a:srgbClr val="00B0F0"/>
                </a:solidFill>
              </a:rPr>
              <a:t>２のわた</a:t>
            </a:r>
            <a:endParaRPr kumimoji="1" lang="ja-JP" altLang="en-US" sz="2800" dirty="0">
              <a:ln w="0"/>
              <a:solidFill>
                <a:srgbClr val="00B0F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08577" y="2136763"/>
            <a:ext cx="229282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冷たい感じ、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ざらざらしてい</a:t>
            </a:r>
            <a:r>
              <a:rPr lang="ja-JP" altLang="en-US" sz="2400" dirty="0"/>
              <a:t>る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10734" y="2136028"/>
            <a:ext cx="272955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温かい感じ、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ふわふわしてい</a:t>
            </a:r>
            <a:r>
              <a:rPr lang="ja-JP" altLang="en-US" sz="2400" dirty="0"/>
              <a:t>る</a:t>
            </a:r>
            <a:endParaRPr kumimoji="1" lang="ja-JP" altLang="en-US" sz="2400" dirty="0"/>
          </a:p>
        </p:txBody>
      </p:sp>
      <p:sp>
        <p:nvSpPr>
          <p:cNvPr id="7" name="雲 6"/>
          <p:cNvSpPr/>
          <p:nvPr/>
        </p:nvSpPr>
        <p:spPr>
          <a:xfrm>
            <a:off x="369792" y="3282665"/>
            <a:ext cx="11452413" cy="108613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手</a:t>
            </a:r>
            <a:r>
              <a:rPr kumimoji="1" lang="ja-JP" altLang="en-US" sz="2400" dirty="0" err="1" smtClean="0"/>
              <a:t>ざ</a:t>
            </a:r>
            <a:r>
              <a:rPr kumimoji="1" lang="ja-JP" altLang="en-US" sz="2400" dirty="0" smtClean="0"/>
              <a:t>わりだけでなく、水に浮かべる実験もしてみましょう！</a:t>
            </a:r>
            <a:endParaRPr kumimoji="1" lang="en-US" altLang="ja-JP" sz="2400" dirty="0" smtClean="0"/>
          </a:p>
          <a:p>
            <a:pPr algn="ctr"/>
            <a:r>
              <a:rPr kumimoji="1" lang="ja-JP" altLang="en-US" sz="2400" dirty="0" smtClean="0"/>
              <a:t>２つの</a:t>
            </a:r>
            <a:r>
              <a:rPr kumimoji="1" lang="ja-JP" altLang="en-US" sz="2400" dirty="0" err="1" smtClean="0"/>
              <a:t>わたを</a:t>
            </a:r>
            <a:r>
              <a:rPr kumimoji="1" lang="ja-JP" altLang="en-US" sz="2400" dirty="0" smtClean="0"/>
              <a:t>それぞれ水に入れてみましょう！</a:t>
            </a:r>
            <a:endParaRPr kumimoji="1" lang="ja-JP" altLang="en-US" sz="2400" dirty="0"/>
          </a:p>
        </p:txBody>
      </p:sp>
      <p:sp>
        <p:nvSpPr>
          <p:cNvPr id="8" name="横巻き 7"/>
          <p:cNvSpPr/>
          <p:nvPr/>
        </p:nvSpPr>
        <p:spPr>
          <a:xfrm>
            <a:off x="1403797" y="4368797"/>
            <a:ext cx="3734584" cy="735463"/>
          </a:xfrm>
          <a:prstGeom prst="horizontalScroll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１のわた</a:t>
            </a:r>
            <a:endParaRPr kumimoji="1" lang="ja-JP" altLang="en-US" sz="2800" dirty="0"/>
          </a:p>
        </p:txBody>
      </p:sp>
      <p:sp>
        <p:nvSpPr>
          <p:cNvPr id="9" name="横巻き 8"/>
          <p:cNvSpPr/>
          <p:nvPr/>
        </p:nvSpPr>
        <p:spPr>
          <a:xfrm>
            <a:off x="6936474" y="4368796"/>
            <a:ext cx="3493827" cy="735464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ln w="0"/>
                <a:solidFill>
                  <a:srgbClr val="00B0F0"/>
                </a:solidFill>
              </a:rPr>
              <a:t>２のわた</a:t>
            </a:r>
            <a:endParaRPr kumimoji="1" lang="ja-JP" altLang="en-US" sz="2800" dirty="0">
              <a:ln w="0"/>
              <a:solidFill>
                <a:srgbClr val="00B0F0"/>
              </a:solidFill>
            </a:endParaRPr>
          </a:p>
        </p:txBody>
      </p:sp>
      <p:sp>
        <p:nvSpPr>
          <p:cNvPr id="11" name="フローチャート: 手作業 10"/>
          <p:cNvSpPr/>
          <p:nvPr/>
        </p:nvSpPr>
        <p:spPr>
          <a:xfrm>
            <a:off x="1214651" y="5377218"/>
            <a:ext cx="982639" cy="1009934"/>
          </a:xfrm>
          <a:prstGeom prst="flowChartManualOperati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>
            <a:stCxn id="11" idx="1"/>
            <a:endCxn id="11" idx="3"/>
          </p:cNvCxnSpPr>
          <p:nvPr/>
        </p:nvCxnSpPr>
        <p:spPr>
          <a:xfrm>
            <a:off x="1312915" y="5882185"/>
            <a:ext cx="786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雲 13"/>
          <p:cNvSpPr/>
          <p:nvPr/>
        </p:nvSpPr>
        <p:spPr>
          <a:xfrm>
            <a:off x="1555844" y="5759355"/>
            <a:ext cx="223140" cy="177421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ローチャート: 手作業 14"/>
          <p:cNvSpPr/>
          <p:nvPr/>
        </p:nvSpPr>
        <p:spPr>
          <a:xfrm>
            <a:off x="6840940" y="5513696"/>
            <a:ext cx="955343" cy="914400"/>
          </a:xfrm>
          <a:prstGeom prst="flowChartManualOperation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>
            <a:stCxn id="15" idx="1"/>
          </p:cNvCxnSpPr>
          <p:nvPr/>
        </p:nvCxnSpPr>
        <p:spPr>
          <a:xfrm>
            <a:off x="6936474" y="5970896"/>
            <a:ext cx="805218" cy="6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雲 17"/>
          <p:cNvSpPr/>
          <p:nvPr/>
        </p:nvSpPr>
        <p:spPr>
          <a:xfrm>
            <a:off x="7189293" y="6175614"/>
            <a:ext cx="184244" cy="177422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389041" y="5627804"/>
            <a:ext cx="2904176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水に浮いていて沈まない</a:t>
            </a:r>
            <a:endParaRPr kumimoji="1" lang="en-US" altLang="ja-JP" sz="2000" b="1" dirty="0" smtClean="0"/>
          </a:p>
          <a:p>
            <a:r>
              <a:rPr lang="ja-JP" altLang="en-US" sz="2000" b="1" dirty="0" smtClean="0"/>
              <a:t>あまり水に濡れていない</a:t>
            </a:r>
            <a:endParaRPr kumimoji="1" lang="ja-JP" altLang="en-US" sz="200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946406" y="5582833"/>
            <a:ext cx="219388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b="1" dirty="0" smtClean="0"/>
              <a:t>水の中に沈んだ</a:t>
            </a:r>
            <a:endParaRPr kumimoji="1" lang="en-US" altLang="ja-JP" sz="2000" b="1" dirty="0" smtClean="0"/>
          </a:p>
          <a:p>
            <a:r>
              <a:rPr lang="ja-JP" altLang="en-US" sz="2000" b="1" dirty="0" smtClean="0"/>
              <a:t>水に濡れている</a:t>
            </a:r>
            <a:endParaRPr kumimoji="1" lang="ja-JP" altLang="en-US" sz="2000" b="1" dirty="0"/>
          </a:p>
        </p:txBody>
      </p:sp>
      <p:sp>
        <p:nvSpPr>
          <p:cNvPr id="22" name="円/楕円 21"/>
          <p:cNvSpPr/>
          <p:nvPr/>
        </p:nvSpPr>
        <p:spPr>
          <a:xfrm>
            <a:off x="193183" y="3378197"/>
            <a:ext cx="1210614" cy="1036473"/>
          </a:xfrm>
          <a:prstGeom prst="ellips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実験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6807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 1"/>
          <p:cNvSpPr/>
          <p:nvPr/>
        </p:nvSpPr>
        <p:spPr>
          <a:xfrm>
            <a:off x="709685" y="0"/>
            <a:ext cx="10481480" cy="2125014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/>
          </a:p>
        </p:txBody>
      </p:sp>
      <p:sp>
        <p:nvSpPr>
          <p:cNvPr id="3" name="横巻き 2"/>
          <p:cNvSpPr/>
          <p:nvPr/>
        </p:nvSpPr>
        <p:spPr>
          <a:xfrm>
            <a:off x="1008396" y="2144234"/>
            <a:ext cx="3742563" cy="721217"/>
          </a:xfrm>
          <a:prstGeom prst="horizontalScroll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１のわた</a:t>
            </a:r>
            <a:endParaRPr kumimoji="1" lang="ja-JP" altLang="en-US" sz="2800" dirty="0"/>
          </a:p>
        </p:txBody>
      </p:sp>
      <p:sp>
        <p:nvSpPr>
          <p:cNvPr id="5" name="横巻き 4"/>
          <p:cNvSpPr/>
          <p:nvPr/>
        </p:nvSpPr>
        <p:spPr>
          <a:xfrm>
            <a:off x="7451629" y="2125014"/>
            <a:ext cx="3226063" cy="721217"/>
          </a:xfrm>
          <a:prstGeom prst="horizontalScroll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rgbClr val="00B0F0"/>
                </a:solidFill>
              </a:rPr>
              <a:t>２のわた</a:t>
            </a:r>
            <a:endParaRPr kumimoji="1" lang="ja-JP" altLang="en-US" sz="2800" dirty="0">
              <a:solidFill>
                <a:srgbClr val="00B0F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9684" y="2948871"/>
            <a:ext cx="4339988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化せん綿</a:t>
            </a:r>
            <a:endParaRPr kumimoji="1"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　　　</a:t>
            </a:r>
            <a:r>
              <a:rPr kumimoji="1" lang="ja-JP" altLang="en-US" sz="3200" dirty="0" smtClean="0"/>
              <a:t>（ポリエステル）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38155" y="2948871"/>
            <a:ext cx="425301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　　木綿</a:t>
            </a:r>
            <a:endParaRPr kumimoji="1"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　　</a:t>
            </a:r>
            <a:r>
              <a:rPr kumimoji="1" lang="ja-JP" altLang="en-US" sz="3200" dirty="0" smtClean="0"/>
              <a:t>（コットン、わた）</a:t>
            </a:r>
            <a:endParaRPr kumimoji="1" lang="ja-JP" altLang="en-US" sz="3200" dirty="0"/>
          </a:p>
        </p:txBody>
      </p:sp>
      <p:sp>
        <p:nvSpPr>
          <p:cNvPr id="8" name="角丸四角形吹き出し 7"/>
          <p:cNvSpPr/>
          <p:nvPr/>
        </p:nvSpPr>
        <p:spPr>
          <a:xfrm>
            <a:off x="996286" y="4444459"/>
            <a:ext cx="3766782" cy="1828800"/>
          </a:xfrm>
          <a:prstGeom prst="wedgeRoundRectCallout">
            <a:avLst>
              <a:gd name="adj1" fmla="val 12138"/>
              <a:gd name="adj2" fmla="val -7332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冷たい感じ、</a:t>
            </a:r>
            <a:endParaRPr kumimoji="1" lang="en-US" altLang="ja-JP" sz="2800" dirty="0" smtClean="0"/>
          </a:p>
          <a:p>
            <a:pPr algn="ctr"/>
            <a:r>
              <a:rPr lang="ja-JP" altLang="en-US" sz="2800" dirty="0" smtClean="0"/>
              <a:t>水をあまり吸わない。</a:t>
            </a:r>
            <a:endParaRPr kumimoji="1" lang="ja-JP" altLang="en-US" sz="2800" dirty="0"/>
          </a:p>
        </p:txBody>
      </p:sp>
      <p:sp>
        <p:nvSpPr>
          <p:cNvPr id="9" name="角丸四角形吹き出し 8"/>
          <p:cNvSpPr/>
          <p:nvPr/>
        </p:nvSpPr>
        <p:spPr>
          <a:xfrm>
            <a:off x="7071414" y="4470117"/>
            <a:ext cx="3986492" cy="1803142"/>
          </a:xfrm>
          <a:prstGeom prst="wedgeRoundRectCallout">
            <a:avLst>
              <a:gd name="adj1" fmla="val -12512"/>
              <a:gd name="adj2" fmla="val -7755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ふわふわしている</a:t>
            </a:r>
            <a:endParaRPr kumimoji="1" lang="en-US" altLang="ja-JP" sz="2800" dirty="0" smtClean="0"/>
          </a:p>
          <a:p>
            <a:pPr algn="ctr"/>
            <a:r>
              <a:rPr lang="ja-JP" altLang="en-US" sz="2800" dirty="0" smtClean="0"/>
              <a:t>水を吸って、沈んだ。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17812" y="349041"/>
            <a:ext cx="9359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/>
              <a:t>触ってみたり、水に入れてみたりして</a:t>
            </a:r>
            <a:endParaRPr lang="en-US" altLang="ja-JP" sz="4000" dirty="0"/>
          </a:p>
          <a:p>
            <a:pPr algn="ctr"/>
            <a:r>
              <a:rPr lang="ja-JP" altLang="en-US" sz="4000" dirty="0"/>
              <a:t>１と２の</a:t>
            </a:r>
            <a:r>
              <a:rPr lang="ja-JP" altLang="en-US" sz="4000" dirty="0" err="1"/>
              <a:t>わたが</a:t>
            </a:r>
            <a:r>
              <a:rPr lang="ja-JP" altLang="en-US" sz="4000" dirty="0"/>
              <a:t>何かわかりましたか</a:t>
            </a:r>
            <a:r>
              <a:rPr lang="ja-JP" altLang="en-US" sz="4000" dirty="0" smtClean="0"/>
              <a:t>？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4185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24" y="2164711"/>
            <a:ext cx="2712955" cy="4334632"/>
          </a:xfrm>
          <a:prstGeom prst="rect">
            <a:avLst/>
          </a:prstGeom>
        </p:spPr>
      </p:pic>
      <p:sp>
        <p:nvSpPr>
          <p:cNvPr id="2" name="雲 1"/>
          <p:cNvSpPr/>
          <p:nvPr/>
        </p:nvSpPr>
        <p:spPr>
          <a:xfrm>
            <a:off x="231192" y="223934"/>
            <a:ext cx="11960807" cy="1727695"/>
          </a:xfrm>
          <a:prstGeom prst="cloud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 smtClean="0"/>
              <a:t>化せん綿（ポリエステル）は</a:t>
            </a:r>
            <a:endParaRPr kumimoji="1" lang="en-US" altLang="ja-JP" sz="4800" dirty="0" smtClean="0"/>
          </a:p>
          <a:p>
            <a:pPr algn="ctr"/>
            <a:r>
              <a:rPr kumimoji="1" lang="ja-JP" altLang="en-US" sz="4800" dirty="0" smtClean="0"/>
              <a:t>何からできているの？</a:t>
            </a:r>
            <a:endParaRPr kumimoji="1" lang="ja-JP" altLang="en-US" sz="480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5589951" y="2033170"/>
            <a:ext cx="6305533" cy="1483461"/>
            <a:chOff x="5292764" y="2031121"/>
            <a:chExt cx="6305533" cy="148346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5417872" y="2108989"/>
              <a:ext cx="60553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 smtClean="0"/>
                <a:t>石油</a:t>
              </a:r>
              <a:r>
                <a:rPr kumimoji="1" lang="ja-JP" altLang="en-US" sz="2400" dirty="0" smtClean="0"/>
                <a:t>の中にあるものからポリエステルというものを作ります。</a:t>
              </a:r>
              <a:endParaRPr kumimoji="1" lang="ja-JP" altLang="en-US" sz="2400" dirty="0"/>
            </a:p>
          </p:txBody>
        </p:sp>
        <p:sp>
          <p:nvSpPr>
            <p:cNvPr id="6" name="角丸四角形吹き出し 5"/>
            <p:cNvSpPr/>
            <p:nvPr/>
          </p:nvSpPr>
          <p:spPr>
            <a:xfrm>
              <a:off x="5292764" y="2031121"/>
              <a:ext cx="6305533" cy="1483461"/>
            </a:xfrm>
            <a:custGeom>
              <a:avLst/>
              <a:gdLst>
                <a:gd name="connsiteX0" fmla="*/ 0 w 6305533"/>
                <a:gd name="connsiteY0" fmla="*/ 195237 h 1171400"/>
                <a:gd name="connsiteX1" fmla="*/ 195237 w 6305533"/>
                <a:gd name="connsiteY1" fmla="*/ 0 h 1171400"/>
                <a:gd name="connsiteX2" fmla="*/ 1050922 w 6305533"/>
                <a:gd name="connsiteY2" fmla="*/ 0 h 1171400"/>
                <a:gd name="connsiteX3" fmla="*/ 1050922 w 6305533"/>
                <a:gd name="connsiteY3" fmla="*/ 0 h 1171400"/>
                <a:gd name="connsiteX4" fmla="*/ 2627305 w 6305533"/>
                <a:gd name="connsiteY4" fmla="*/ 0 h 1171400"/>
                <a:gd name="connsiteX5" fmla="*/ 6110296 w 6305533"/>
                <a:gd name="connsiteY5" fmla="*/ 0 h 1171400"/>
                <a:gd name="connsiteX6" fmla="*/ 6305533 w 6305533"/>
                <a:gd name="connsiteY6" fmla="*/ 195237 h 1171400"/>
                <a:gd name="connsiteX7" fmla="*/ 6305533 w 6305533"/>
                <a:gd name="connsiteY7" fmla="*/ 683317 h 1171400"/>
                <a:gd name="connsiteX8" fmla="*/ 6305533 w 6305533"/>
                <a:gd name="connsiteY8" fmla="*/ 683317 h 1171400"/>
                <a:gd name="connsiteX9" fmla="*/ 6305533 w 6305533"/>
                <a:gd name="connsiteY9" fmla="*/ 976167 h 1171400"/>
                <a:gd name="connsiteX10" fmla="*/ 6305533 w 6305533"/>
                <a:gd name="connsiteY10" fmla="*/ 976163 h 1171400"/>
                <a:gd name="connsiteX11" fmla="*/ 6110296 w 6305533"/>
                <a:gd name="connsiteY11" fmla="*/ 1171400 h 1171400"/>
                <a:gd name="connsiteX12" fmla="*/ 2627305 w 6305533"/>
                <a:gd name="connsiteY12" fmla="*/ 1171400 h 1171400"/>
                <a:gd name="connsiteX13" fmla="*/ 2274154 w 6305533"/>
                <a:gd name="connsiteY13" fmla="*/ 1483461 h 1171400"/>
                <a:gd name="connsiteX14" fmla="*/ 1050922 w 6305533"/>
                <a:gd name="connsiteY14" fmla="*/ 1171400 h 1171400"/>
                <a:gd name="connsiteX15" fmla="*/ 195237 w 6305533"/>
                <a:gd name="connsiteY15" fmla="*/ 1171400 h 1171400"/>
                <a:gd name="connsiteX16" fmla="*/ 0 w 6305533"/>
                <a:gd name="connsiteY16" fmla="*/ 976163 h 1171400"/>
                <a:gd name="connsiteX17" fmla="*/ 0 w 6305533"/>
                <a:gd name="connsiteY17" fmla="*/ 976167 h 1171400"/>
                <a:gd name="connsiteX18" fmla="*/ 0 w 6305533"/>
                <a:gd name="connsiteY18" fmla="*/ 683317 h 1171400"/>
                <a:gd name="connsiteX19" fmla="*/ 0 w 6305533"/>
                <a:gd name="connsiteY19" fmla="*/ 683317 h 1171400"/>
                <a:gd name="connsiteX20" fmla="*/ 0 w 6305533"/>
                <a:gd name="connsiteY20" fmla="*/ 195237 h 1171400"/>
                <a:gd name="connsiteX0" fmla="*/ 0 w 6305533"/>
                <a:gd name="connsiteY0" fmla="*/ 195237 h 1483461"/>
                <a:gd name="connsiteX1" fmla="*/ 195237 w 6305533"/>
                <a:gd name="connsiteY1" fmla="*/ 0 h 1483461"/>
                <a:gd name="connsiteX2" fmla="*/ 1050922 w 6305533"/>
                <a:gd name="connsiteY2" fmla="*/ 0 h 1483461"/>
                <a:gd name="connsiteX3" fmla="*/ 1050922 w 6305533"/>
                <a:gd name="connsiteY3" fmla="*/ 0 h 1483461"/>
                <a:gd name="connsiteX4" fmla="*/ 2627305 w 6305533"/>
                <a:gd name="connsiteY4" fmla="*/ 0 h 1483461"/>
                <a:gd name="connsiteX5" fmla="*/ 6110296 w 6305533"/>
                <a:gd name="connsiteY5" fmla="*/ 0 h 1483461"/>
                <a:gd name="connsiteX6" fmla="*/ 6305533 w 6305533"/>
                <a:gd name="connsiteY6" fmla="*/ 195237 h 1483461"/>
                <a:gd name="connsiteX7" fmla="*/ 6305533 w 6305533"/>
                <a:gd name="connsiteY7" fmla="*/ 683317 h 1483461"/>
                <a:gd name="connsiteX8" fmla="*/ 6305533 w 6305533"/>
                <a:gd name="connsiteY8" fmla="*/ 683317 h 1483461"/>
                <a:gd name="connsiteX9" fmla="*/ 6305533 w 6305533"/>
                <a:gd name="connsiteY9" fmla="*/ 976167 h 1483461"/>
                <a:gd name="connsiteX10" fmla="*/ 6305533 w 6305533"/>
                <a:gd name="connsiteY10" fmla="*/ 976163 h 1483461"/>
                <a:gd name="connsiteX11" fmla="*/ 6110296 w 6305533"/>
                <a:gd name="connsiteY11" fmla="*/ 1171400 h 1483461"/>
                <a:gd name="connsiteX12" fmla="*/ 1766693 w 6305533"/>
                <a:gd name="connsiteY12" fmla="*/ 1184847 h 1483461"/>
                <a:gd name="connsiteX13" fmla="*/ 2274154 w 6305533"/>
                <a:gd name="connsiteY13" fmla="*/ 1483461 h 1483461"/>
                <a:gd name="connsiteX14" fmla="*/ 1050922 w 6305533"/>
                <a:gd name="connsiteY14" fmla="*/ 1171400 h 1483461"/>
                <a:gd name="connsiteX15" fmla="*/ 195237 w 6305533"/>
                <a:gd name="connsiteY15" fmla="*/ 1171400 h 1483461"/>
                <a:gd name="connsiteX16" fmla="*/ 0 w 6305533"/>
                <a:gd name="connsiteY16" fmla="*/ 976163 h 1483461"/>
                <a:gd name="connsiteX17" fmla="*/ 0 w 6305533"/>
                <a:gd name="connsiteY17" fmla="*/ 976167 h 1483461"/>
                <a:gd name="connsiteX18" fmla="*/ 0 w 6305533"/>
                <a:gd name="connsiteY18" fmla="*/ 683317 h 1483461"/>
                <a:gd name="connsiteX19" fmla="*/ 0 w 6305533"/>
                <a:gd name="connsiteY19" fmla="*/ 683317 h 1483461"/>
                <a:gd name="connsiteX20" fmla="*/ 0 w 6305533"/>
                <a:gd name="connsiteY20" fmla="*/ 195237 h 148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05533" h="1483461">
                  <a:moveTo>
                    <a:pt x="0" y="195237"/>
                  </a:moveTo>
                  <a:cubicBezTo>
                    <a:pt x="0" y="87411"/>
                    <a:pt x="87411" y="0"/>
                    <a:pt x="195237" y="0"/>
                  </a:cubicBezTo>
                  <a:lnTo>
                    <a:pt x="1050922" y="0"/>
                  </a:lnTo>
                  <a:lnTo>
                    <a:pt x="1050922" y="0"/>
                  </a:lnTo>
                  <a:lnTo>
                    <a:pt x="2627305" y="0"/>
                  </a:lnTo>
                  <a:lnTo>
                    <a:pt x="6110296" y="0"/>
                  </a:lnTo>
                  <a:cubicBezTo>
                    <a:pt x="6218122" y="0"/>
                    <a:pt x="6305533" y="87411"/>
                    <a:pt x="6305533" y="195237"/>
                  </a:cubicBezTo>
                  <a:lnTo>
                    <a:pt x="6305533" y="683317"/>
                  </a:lnTo>
                  <a:lnTo>
                    <a:pt x="6305533" y="683317"/>
                  </a:lnTo>
                  <a:lnTo>
                    <a:pt x="6305533" y="976167"/>
                  </a:lnTo>
                  <a:lnTo>
                    <a:pt x="6305533" y="976163"/>
                  </a:lnTo>
                  <a:cubicBezTo>
                    <a:pt x="6305533" y="1083989"/>
                    <a:pt x="6218122" y="1171400"/>
                    <a:pt x="6110296" y="1171400"/>
                  </a:cubicBezTo>
                  <a:lnTo>
                    <a:pt x="1766693" y="1184847"/>
                  </a:lnTo>
                  <a:lnTo>
                    <a:pt x="2274154" y="1483461"/>
                  </a:lnTo>
                  <a:lnTo>
                    <a:pt x="1050922" y="1171400"/>
                  </a:lnTo>
                  <a:lnTo>
                    <a:pt x="195237" y="1171400"/>
                  </a:lnTo>
                  <a:cubicBezTo>
                    <a:pt x="87411" y="1171400"/>
                    <a:pt x="0" y="1083989"/>
                    <a:pt x="0" y="976163"/>
                  </a:cubicBezTo>
                  <a:lnTo>
                    <a:pt x="0" y="976167"/>
                  </a:lnTo>
                  <a:lnTo>
                    <a:pt x="0" y="683317"/>
                  </a:lnTo>
                  <a:lnTo>
                    <a:pt x="0" y="683317"/>
                  </a:lnTo>
                  <a:lnTo>
                    <a:pt x="0" y="195237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56"/>
          <a:stretch/>
        </p:blipFill>
        <p:spPr>
          <a:xfrm>
            <a:off x="1909938" y="1531981"/>
            <a:ext cx="573065" cy="872164"/>
          </a:xfrm>
          <a:prstGeom prst="rect">
            <a:avLst/>
          </a:prstGeom>
        </p:spPr>
      </p:pic>
      <p:sp>
        <p:nvSpPr>
          <p:cNvPr id="16" name="円形吹き出し 15"/>
          <p:cNvSpPr/>
          <p:nvPr/>
        </p:nvSpPr>
        <p:spPr>
          <a:xfrm>
            <a:off x="241900" y="4232350"/>
            <a:ext cx="2342816" cy="1962468"/>
          </a:xfrm>
          <a:prstGeom prst="wedgeEllipseCallout">
            <a:avLst>
              <a:gd name="adj1" fmla="val 88546"/>
              <a:gd name="adj2" fmla="val -49849"/>
            </a:avLst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501242" y="6268511"/>
            <a:ext cx="1520654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900" dirty="0" smtClean="0"/>
              <a:t>出典：日本化学繊維協会</a:t>
            </a:r>
            <a:endParaRPr kumimoji="1" lang="ja-JP" altLang="en-US" sz="9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0065" y="4736530"/>
            <a:ext cx="2106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石油製品</a:t>
            </a:r>
            <a:r>
              <a:rPr lang="ja-JP" altLang="en-US" sz="2800" dirty="0" smtClean="0"/>
              <a:t>の</a:t>
            </a:r>
            <a:endParaRPr lang="en-US" altLang="ja-JP" sz="2800" dirty="0" smtClean="0"/>
          </a:p>
          <a:p>
            <a:pPr algn="ctr"/>
            <a:r>
              <a:rPr lang="ja-JP" altLang="en-US" sz="2800" dirty="0" smtClean="0"/>
              <a:t>一つです</a:t>
            </a:r>
            <a:endParaRPr lang="ja-JP" altLang="en-US" sz="2800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465" y="3573311"/>
            <a:ext cx="4511431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2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524" y="4303267"/>
            <a:ext cx="3812995" cy="219044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285" y="1577887"/>
            <a:ext cx="3133616" cy="220084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41" y="2150437"/>
            <a:ext cx="3149213" cy="265921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669" y="2321704"/>
            <a:ext cx="2639797" cy="2316681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689450" y="5032891"/>
            <a:ext cx="2912393" cy="1501255"/>
          </a:xfrm>
          <a:prstGeom prst="wedgeRoundRectCallout">
            <a:avLst>
              <a:gd name="adj1" fmla="val 6455"/>
              <a:gd name="adj2" fmla="val -7944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/>
              <a:t>石油の中のナフサというものからポリエステルを作ります</a:t>
            </a:r>
            <a:endParaRPr kumimoji="1" lang="ja-JP" altLang="en-US" sz="2400" b="1" dirty="0"/>
          </a:p>
        </p:txBody>
      </p:sp>
      <p:sp>
        <p:nvSpPr>
          <p:cNvPr id="9" name="角丸四角形吹き出し 8"/>
          <p:cNvSpPr/>
          <p:nvPr/>
        </p:nvSpPr>
        <p:spPr>
          <a:xfrm>
            <a:off x="4349576" y="5259298"/>
            <a:ext cx="2350983" cy="914400"/>
          </a:xfrm>
          <a:prstGeom prst="wedgeRoundRectCallout">
            <a:avLst>
              <a:gd name="adj1" fmla="val -3100"/>
              <a:gd name="adj2" fmla="val -10182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/>
              <a:t>ポリエステルの</a:t>
            </a:r>
            <a:endParaRPr kumimoji="1" lang="en-US" altLang="ja-JP" sz="2400" b="1" dirty="0" smtClean="0"/>
          </a:p>
          <a:p>
            <a:pPr algn="ctr"/>
            <a:r>
              <a:rPr kumimoji="1" lang="ja-JP" altLang="en-US" sz="2400" b="1" dirty="0" smtClean="0"/>
              <a:t>チップ</a:t>
            </a:r>
            <a:endParaRPr kumimoji="1" lang="ja-JP" altLang="en-US" sz="2400" b="1" dirty="0"/>
          </a:p>
        </p:txBody>
      </p:sp>
      <p:sp>
        <p:nvSpPr>
          <p:cNvPr id="11" name="角丸四角形吹き出し 10"/>
          <p:cNvSpPr/>
          <p:nvPr/>
        </p:nvSpPr>
        <p:spPr>
          <a:xfrm>
            <a:off x="9458351" y="3488034"/>
            <a:ext cx="2644844" cy="832512"/>
          </a:xfrm>
          <a:prstGeom prst="wedgeRoundRectCallout">
            <a:avLst>
              <a:gd name="adj1" fmla="val 1538"/>
              <a:gd name="adj2" fmla="val 77037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/>
              <a:t>糸によりをかけて巻き取りま</a:t>
            </a:r>
            <a:r>
              <a:rPr lang="ja-JP" altLang="en-US" sz="2400" b="1" dirty="0" smtClean="0"/>
              <a:t>す</a:t>
            </a:r>
            <a:endParaRPr kumimoji="1" lang="ja-JP" altLang="en-US" sz="2400" b="1" dirty="0"/>
          </a:p>
        </p:txBody>
      </p:sp>
      <p:sp>
        <p:nvSpPr>
          <p:cNvPr id="12" name="右矢印 11"/>
          <p:cNvSpPr/>
          <p:nvPr/>
        </p:nvSpPr>
        <p:spPr>
          <a:xfrm rot="19856599">
            <a:off x="7178798" y="3700593"/>
            <a:ext cx="721316" cy="39141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下矢印 12"/>
          <p:cNvSpPr/>
          <p:nvPr/>
        </p:nvSpPr>
        <p:spPr>
          <a:xfrm>
            <a:off x="8679712" y="3821374"/>
            <a:ext cx="431537" cy="54591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35"/>
          <a:stretch/>
        </p:blipFill>
        <p:spPr>
          <a:xfrm>
            <a:off x="10780773" y="248024"/>
            <a:ext cx="1301087" cy="115428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0610912" y="6534146"/>
            <a:ext cx="1566259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900" dirty="0" smtClean="0"/>
              <a:t>出典：日本化学繊維協会</a:t>
            </a:r>
            <a:endParaRPr kumimoji="1" lang="ja-JP" altLang="en-US" sz="900" dirty="0"/>
          </a:p>
        </p:txBody>
      </p:sp>
      <p:sp>
        <p:nvSpPr>
          <p:cNvPr id="2" name="雲 1"/>
          <p:cNvSpPr/>
          <p:nvPr/>
        </p:nvSpPr>
        <p:spPr>
          <a:xfrm>
            <a:off x="432178" y="81886"/>
            <a:ext cx="10185780" cy="1731492"/>
          </a:xfrm>
          <a:prstGeom prst="cloud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 smtClean="0"/>
              <a:t>化せん綿は</a:t>
            </a:r>
            <a:endParaRPr kumimoji="1" lang="en-US" altLang="ja-JP" sz="4800" dirty="0" smtClean="0"/>
          </a:p>
          <a:p>
            <a:pPr algn="ctr"/>
            <a:r>
              <a:rPr kumimoji="1" lang="ja-JP" altLang="en-US" sz="4800" dirty="0" smtClean="0"/>
              <a:t>どうやってつくるの？</a:t>
            </a:r>
            <a:endParaRPr kumimoji="1" lang="ja-JP" altLang="en-US" sz="4800" dirty="0"/>
          </a:p>
        </p:txBody>
      </p:sp>
      <p:sp>
        <p:nvSpPr>
          <p:cNvPr id="10" name="角丸四角形吹き出し 9"/>
          <p:cNvSpPr/>
          <p:nvPr/>
        </p:nvSpPr>
        <p:spPr>
          <a:xfrm>
            <a:off x="6459438" y="1651249"/>
            <a:ext cx="2160039" cy="1758777"/>
          </a:xfrm>
          <a:prstGeom prst="wedgeRoundRectCallout">
            <a:avLst>
              <a:gd name="adj1" fmla="val 77334"/>
              <a:gd name="adj2" fmla="val -3882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/>
              <a:t>チップを</a:t>
            </a:r>
            <a:endParaRPr kumimoji="1" lang="en-US" altLang="ja-JP" sz="2400" b="1" dirty="0" smtClean="0"/>
          </a:p>
          <a:p>
            <a:pPr algn="ctr"/>
            <a:r>
              <a:rPr kumimoji="1" lang="ja-JP" altLang="en-US" sz="2400" b="1" dirty="0" smtClean="0"/>
              <a:t>熱で融かして</a:t>
            </a:r>
            <a:endParaRPr kumimoji="1" lang="en-US" altLang="ja-JP" sz="2400" b="1" dirty="0" smtClean="0"/>
          </a:p>
          <a:p>
            <a:pPr algn="ctr"/>
            <a:r>
              <a:rPr kumimoji="1" lang="ja-JP" altLang="en-US" sz="2400" b="1" dirty="0" smtClean="0"/>
              <a:t>細い穴から</a:t>
            </a:r>
            <a:endParaRPr kumimoji="1" lang="en-US" altLang="ja-JP" sz="2400" b="1" dirty="0" smtClean="0"/>
          </a:p>
          <a:p>
            <a:pPr algn="ctr"/>
            <a:r>
              <a:rPr kumimoji="1" lang="ja-JP" altLang="en-US" sz="2400" b="1" dirty="0" smtClean="0"/>
              <a:t>押し出します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9228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 1"/>
          <p:cNvSpPr/>
          <p:nvPr/>
        </p:nvSpPr>
        <p:spPr>
          <a:xfrm>
            <a:off x="173970" y="41666"/>
            <a:ext cx="11844060" cy="1822276"/>
          </a:xfrm>
          <a:prstGeom prst="cloud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 smtClean="0"/>
              <a:t>　　木綿は何からできていて、どうやってつくるの？</a:t>
            </a:r>
            <a:endParaRPr kumimoji="1" lang="ja-JP" altLang="en-US" sz="4800" dirty="0"/>
          </a:p>
        </p:txBody>
      </p:sp>
      <p:sp>
        <p:nvSpPr>
          <p:cNvPr id="7" name="角丸四角形吹き出し 6"/>
          <p:cNvSpPr/>
          <p:nvPr/>
        </p:nvSpPr>
        <p:spPr>
          <a:xfrm>
            <a:off x="814988" y="2026929"/>
            <a:ext cx="10439736" cy="1400793"/>
          </a:xfrm>
          <a:prstGeom prst="wedgeRoundRectCallout">
            <a:avLst>
              <a:gd name="adj1" fmla="val -177"/>
              <a:gd name="adj2" fmla="val 91660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sz="2400" dirty="0" smtClean="0"/>
          </a:p>
          <a:p>
            <a:pPr algn="ctr"/>
            <a:r>
              <a:rPr kumimoji="1" lang="ja-JP" altLang="en-US" sz="4400" dirty="0" smtClean="0"/>
              <a:t>綿花という“植物の実”で種から育てます。</a:t>
            </a:r>
            <a:endParaRPr kumimoji="1" lang="en-US" altLang="ja-JP" sz="4400" dirty="0" smtClean="0"/>
          </a:p>
          <a:p>
            <a:pPr algn="ctr"/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957" y="4406682"/>
            <a:ext cx="1293604" cy="138034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0393" y="3564891"/>
            <a:ext cx="3314484" cy="306392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210579" y="5937855"/>
            <a:ext cx="1934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/>
              <a:t>わたの種</a:t>
            </a:r>
            <a:endParaRPr kumimoji="1" lang="ja-JP" altLang="en-US" sz="2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317082" y="4586694"/>
            <a:ext cx="1446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わたの実</a:t>
            </a:r>
            <a:endParaRPr kumimoji="1" lang="en-US" altLang="ja-JP" sz="2400" b="1" dirty="0" smtClean="0"/>
          </a:p>
          <a:p>
            <a:r>
              <a:rPr kumimoji="1" lang="ja-JP" altLang="en-US" sz="2400" b="1" dirty="0" smtClean="0"/>
              <a:t>（コットン</a:t>
            </a:r>
            <a:endParaRPr kumimoji="1" lang="en-US" altLang="ja-JP" sz="2400" b="1" dirty="0" smtClean="0"/>
          </a:p>
          <a:p>
            <a:r>
              <a:rPr lang="ja-JP" altLang="en-US" sz="2400" b="1" dirty="0"/>
              <a:t>　</a:t>
            </a:r>
            <a:r>
              <a:rPr kumimoji="1" lang="ja-JP" altLang="en-US" sz="2400" b="1" dirty="0" smtClean="0"/>
              <a:t>ボール）</a:t>
            </a:r>
            <a:endParaRPr kumimoji="1" lang="ja-JP" altLang="en-US" sz="2400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56"/>
          <a:stretch/>
        </p:blipFill>
        <p:spPr>
          <a:xfrm>
            <a:off x="953892" y="1212790"/>
            <a:ext cx="573065" cy="87216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4255" y="4255848"/>
            <a:ext cx="2232443" cy="16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41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1965</TotalTime>
  <Words>1113</Words>
  <Application>Microsoft Office PowerPoint</Application>
  <PresentationFormat>ワイド画面</PresentationFormat>
  <Paragraphs>168</Paragraphs>
  <Slides>18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Office テーマ</vt:lpstr>
      <vt:lpstr>   木綿（コットン）のことを知って 生活に役立てよう！ </vt:lpstr>
      <vt:lpstr>日本における木綿の歴史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化学せんいとオーガニックコットン（コットン、わた）</dc:title>
  <dc:creator>村松しづ子</dc:creator>
  <cp:lastModifiedBy>萩原 瑞恵</cp:lastModifiedBy>
  <cp:revision>204</cp:revision>
  <cp:lastPrinted>2019-01-15T12:18:26Z</cp:lastPrinted>
  <dcterms:created xsi:type="dcterms:W3CDTF">2017-11-20T03:00:52Z</dcterms:created>
  <dcterms:modified xsi:type="dcterms:W3CDTF">2020-07-17T08:00:41Z</dcterms:modified>
</cp:coreProperties>
</file>