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1"/>
  </p:notesMasterIdLst>
  <p:sldIdLst>
    <p:sldId id="256" r:id="rId2"/>
    <p:sldId id="257" r:id="rId3"/>
    <p:sldId id="258" r:id="rId4"/>
    <p:sldId id="259" r:id="rId5"/>
    <p:sldId id="260" r:id="rId6"/>
    <p:sldId id="261" r:id="rId7"/>
    <p:sldId id="264" r:id="rId8"/>
    <p:sldId id="262" r:id="rId9"/>
    <p:sldId id="263" r:id="rId10"/>
  </p:sldIdLst>
  <p:sldSz cx="9144000" cy="5143500" type="screen16x9"/>
  <p:notesSz cx="6807200" cy="9939338"/>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43"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3" d="100"/>
          <a:sy n="93" d="100"/>
        </p:scale>
        <p:origin x="726" y="72"/>
      </p:cViewPr>
      <p:guideLst>
        <p:guide orient="horz" pos="1643"/>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0720" y="4721186"/>
            <a:ext cx="5445760" cy="4472702"/>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9951384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48144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5b41fbc927_0_0: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g5b41fbc927_0_0: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31779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5b41fbc927_0_7: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5b41fbc927_0_7: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481205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5b41fbc927_0_184: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5b41fbc927_0_184: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8614383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5b41fbc927_0_14: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5b41fbc927_0_14: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63133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5b41fbc927_0_26: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5b41fbc927_0_26: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43062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5bd5a923e8_0_161: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5bd5a923e8_0_161: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861905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5bed328189_0_1: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5bed328189_0_1: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87490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ja"/>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566150" y="2047375"/>
            <a:ext cx="7896600" cy="1664700"/>
          </a:xfrm>
          <a:prstGeom prst="rect">
            <a:avLst/>
          </a:prstGeom>
        </p:spPr>
        <p:txBody>
          <a:bodyPr spcFirstLastPara="1" wrap="square" lIns="91425" tIns="91425" rIns="91425" bIns="91425" anchor="b" anchorCtr="0">
            <a:noAutofit/>
          </a:bodyPr>
          <a:lstStyle/>
          <a:p>
            <a:pPr marL="0" lvl="0" indent="0" algn="ctr" rtl="0">
              <a:lnSpc>
                <a:spcPct val="150000"/>
              </a:lnSpc>
              <a:spcBef>
                <a:spcPts val="0"/>
              </a:spcBef>
              <a:spcAft>
                <a:spcPts val="0"/>
              </a:spcAft>
              <a:buNone/>
            </a:pPr>
            <a:r>
              <a:rPr lang="ja" sz="2400" dirty="0">
                <a:solidFill>
                  <a:srgbClr val="000000"/>
                </a:solidFill>
              </a:rPr>
              <a:t>令和</a:t>
            </a:r>
            <a:r>
              <a:rPr lang="en-US" altLang="ja-JP" sz="2400" dirty="0">
                <a:solidFill>
                  <a:srgbClr val="000000"/>
                </a:solidFill>
              </a:rPr>
              <a:t>2</a:t>
            </a:r>
            <a:r>
              <a:rPr lang="ja" sz="2400" dirty="0">
                <a:solidFill>
                  <a:srgbClr val="000000"/>
                </a:solidFill>
              </a:rPr>
              <a:t>年</a:t>
            </a:r>
            <a:r>
              <a:rPr lang="ja" sz="2400" b="0" dirty="0">
                <a:solidFill>
                  <a:srgbClr val="000000"/>
                </a:solidFill>
                <a:latin typeface="Arial"/>
                <a:ea typeface="Arial"/>
                <a:cs typeface="Arial"/>
                <a:sym typeface="Arial"/>
              </a:rPr>
              <a:t>度第</a:t>
            </a:r>
            <a:r>
              <a:rPr lang="en-US" altLang="ja-JP" sz="2400" dirty="0">
                <a:solidFill>
                  <a:srgbClr val="000000"/>
                </a:solidFill>
              </a:rPr>
              <a:t>2</a:t>
            </a:r>
            <a:r>
              <a:rPr lang="ja" sz="2400" b="0" dirty="0">
                <a:solidFill>
                  <a:srgbClr val="000000"/>
                </a:solidFill>
                <a:latin typeface="Arial"/>
                <a:ea typeface="Arial"/>
                <a:cs typeface="Arial"/>
                <a:sym typeface="Arial"/>
              </a:rPr>
              <a:t>回　板橋区地域自立支援協議会　</a:t>
            </a:r>
            <a:endParaRPr sz="2400" b="0" dirty="0">
              <a:solidFill>
                <a:srgbClr val="000000"/>
              </a:solidFill>
              <a:latin typeface="Arial"/>
              <a:ea typeface="Arial"/>
              <a:cs typeface="Arial"/>
              <a:sym typeface="Arial"/>
            </a:endParaRPr>
          </a:p>
          <a:p>
            <a:pPr marL="0" lvl="0" indent="0" algn="ctr" rtl="0">
              <a:lnSpc>
                <a:spcPct val="150000"/>
              </a:lnSpc>
              <a:spcBef>
                <a:spcPts val="0"/>
              </a:spcBef>
              <a:spcAft>
                <a:spcPts val="0"/>
              </a:spcAft>
              <a:buNone/>
            </a:pPr>
            <a:r>
              <a:rPr lang="ja" sz="2400" b="0" dirty="0">
                <a:solidFill>
                  <a:srgbClr val="000000"/>
                </a:solidFill>
                <a:latin typeface="Arial"/>
                <a:ea typeface="Arial"/>
                <a:cs typeface="Arial"/>
                <a:sym typeface="Arial"/>
              </a:rPr>
              <a:t>高次脳機能障がい部会　</a:t>
            </a:r>
            <a:endParaRPr sz="2400" b="0" dirty="0">
              <a:solidFill>
                <a:srgbClr val="000000"/>
              </a:solidFill>
              <a:latin typeface="Arial"/>
              <a:ea typeface="Arial"/>
              <a:cs typeface="Arial"/>
              <a:sym typeface="Arial"/>
            </a:endParaRPr>
          </a:p>
          <a:p>
            <a:pPr marL="0" lvl="0" indent="0" algn="ctr" rtl="0">
              <a:lnSpc>
                <a:spcPct val="150000"/>
              </a:lnSpc>
              <a:spcBef>
                <a:spcPts val="0"/>
              </a:spcBef>
              <a:spcAft>
                <a:spcPts val="0"/>
              </a:spcAft>
              <a:buNone/>
            </a:pPr>
            <a:r>
              <a:rPr lang="ja" sz="2400" b="0" dirty="0">
                <a:solidFill>
                  <a:srgbClr val="000000"/>
                </a:solidFill>
                <a:latin typeface="Arial"/>
                <a:ea typeface="Arial"/>
                <a:cs typeface="Arial"/>
                <a:sym typeface="Arial"/>
              </a:rPr>
              <a:t>区西北部高次脳機能障害普及支援事業（豊島病院）共催</a:t>
            </a:r>
            <a:endParaRPr sz="2400" b="0" dirty="0">
              <a:solidFill>
                <a:srgbClr val="000000"/>
              </a:solidFill>
              <a:latin typeface="Arial"/>
              <a:ea typeface="Arial"/>
              <a:cs typeface="Arial"/>
              <a:sym typeface="Arial"/>
            </a:endParaRPr>
          </a:p>
          <a:p>
            <a:pPr marL="0" lvl="0" indent="0" algn="ctr" rtl="0">
              <a:lnSpc>
                <a:spcPct val="150000"/>
              </a:lnSpc>
              <a:spcBef>
                <a:spcPts val="0"/>
              </a:spcBef>
              <a:spcAft>
                <a:spcPts val="0"/>
              </a:spcAft>
              <a:buNone/>
            </a:pPr>
            <a:r>
              <a:rPr lang="ja" sz="2400" b="0" dirty="0">
                <a:solidFill>
                  <a:srgbClr val="000000"/>
                </a:solidFill>
                <a:latin typeface="Arial"/>
                <a:ea typeface="Arial"/>
                <a:cs typeface="Arial"/>
                <a:sym typeface="Arial"/>
              </a:rPr>
              <a:t>アンケート結果</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JP" altLang="en-US" sz="2400" b="1" dirty="0"/>
              <a:t>アンケートについて</a:t>
            </a:r>
            <a:endParaRPr sz="2400" b="1" dirty="0"/>
          </a:p>
        </p:txBody>
      </p:sp>
      <p:sp>
        <p:nvSpPr>
          <p:cNvPr id="60" name="Google Shape;60;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800"/>
              </a:spcBef>
              <a:spcAft>
                <a:spcPts val="0"/>
              </a:spcAft>
              <a:buNone/>
            </a:pPr>
            <a:endParaRPr sz="2400" dirty="0">
              <a:solidFill>
                <a:srgbClr val="000000"/>
              </a:solidFill>
              <a:latin typeface="Arial"/>
              <a:ea typeface="Arial"/>
              <a:cs typeface="Arial"/>
              <a:sym typeface="Arial"/>
            </a:endParaRPr>
          </a:p>
          <a:p>
            <a:pPr marL="0" lvl="0" indent="0" algn="l" rtl="0">
              <a:spcBef>
                <a:spcPts val="800"/>
              </a:spcBef>
              <a:spcAft>
                <a:spcPts val="0"/>
              </a:spcAft>
              <a:buNone/>
            </a:pPr>
            <a:r>
              <a:rPr lang="ja" sz="2400" dirty="0">
                <a:solidFill>
                  <a:srgbClr val="000000"/>
                </a:solidFill>
                <a:latin typeface="Arial"/>
                <a:ea typeface="Arial"/>
                <a:cs typeface="Arial"/>
                <a:sym typeface="Arial"/>
              </a:rPr>
              <a:t>アンケート回答者数　　              </a:t>
            </a:r>
            <a:r>
              <a:rPr lang="en-US" altLang="ja-JP" sz="2400" dirty="0">
                <a:solidFill>
                  <a:srgbClr val="000000"/>
                </a:solidFill>
                <a:latin typeface="Arial"/>
                <a:ea typeface="Arial"/>
                <a:cs typeface="Arial"/>
                <a:sym typeface="Arial"/>
              </a:rPr>
              <a:t>52</a:t>
            </a:r>
            <a:r>
              <a:rPr lang="ja" sz="2400" dirty="0">
                <a:solidFill>
                  <a:srgbClr val="000000"/>
                </a:solidFill>
                <a:latin typeface="Arial"/>
                <a:ea typeface="Arial"/>
                <a:cs typeface="Arial"/>
                <a:sym typeface="Arial"/>
              </a:rPr>
              <a:t>名</a:t>
            </a:r>
            <a:endParaRPr sz="2400" dirty="0">
              <a:solidFill>
                <a:srgbClr val="000000"/>
              </a:solidFill>
              <a:latin typeface="Arial"/>
              <a:ea typeface="Arial"/>
              <a:cs typeface="Arial"/>
              <a:sym typeface="Arial"/>
            </a:endParaRPr>
          </a:p>
          <a:p>
            <a:pPr marL="0" lvl="0" indent="0" algn="l" rtl="0">
              <a:spcBef>
                <a:spcPts val="800"/>
              </a:spcBef>
              <a:spcAft>
                <a:spcPts val="0"/>
              </a:spcAft>
              <a:buNone/>
            </a:pPr>
            <a:r>
              <a:rPr lang="ja" sz="2400" dirty="0">
                <a:solidFill>
                  <a:srgbClr val="000000"/>
                </a:solidFill>
                <a:latin typeface="Arial"/>
                <a:ea typeface="Arial"/>
                <a:cs typeface="Arial"/>
                <a:sym typeface="Arial"/>
              </a:rPr>
              <a:t>　　　　　　　　　　　　　     </a:t>
            </a:r>
            <a:endParaRPr sz="2400" dirty="0">
              <a:solidFill>
                <a:srgbClr val="000000"/>
              </a:solidFill>
              <a:latin typeface="Arial"/>
              <a:ea typeface="Arial"/>
              <a:cs typeface="Arial"/>
              <a:sym typeface="Arial"/>
            </a:endParaRPr>
          </a:p>
          <a:p>
            <a:pPr marL="0" lvl="0" indent="0" algn="l" rtl="0">
              <a:spcBef>
                <a:spcPts val="800"/>
              </a:spcBef>
              <a:spcAft>
                <a:spcPts val="0"/>
              </a:spcAft>
              <a:buNone/>
            </a:pPr>
            <a:r>
              <a:rPr lang="ja" sz="2400" dirty="0">
                <a:solidFill>
                  <a:srgbClr val="000000"/>
                </a:solidFill>
                <a:latin typeface="Arial"/>
                <a:ea typeface="Arial"/>
                <a:cs typeface="Arial"/>
                <a:sym typeface="Arial"/>
              </a:rPr>
              <a:t>アンケート内容公開可能数　      </a:t>
            </a:r>
            <a:r>
              <a:rPr lang="ja" sz="2400" dirty="0">
                <a:solidFill>
                  <a:srgbClr val="000000"/>
                </a:solidFill>
              </a:rPr>
              <a:t>  </a:t>
            </a:r>
            <a:r>
              <a:rPr lang="en-US" altLang="ja-JP" sz="2400" dirty="0">
                <a:solidFill>
                  <a:srgbClr val="000000"/>
                </a:solidFill>
              </a:rPr>
              <a:t>51</a:t>
            </a:r>
            <a:r>
              <a:rPr lang="ja" sz="2400" dirty="0">
                <a:solidFill>
                  <a:srgbClr val="000000"/>
                </a:solidFill>
                <a:latin typeface="Arial"/>
                <a:ea typeface="Arial"/>
                <a:cs typeface="Arial"/>
                <a:sym typeface="Arial"/>
              </a:rPr>
              <a:t>名</a:t>
            </a:r>
            <a:endParaRPr sz="2400" dirty="0">
              <a:solidFill>
                <a:srgbClr val="000000"/>
              </a:solidFill>
            </a:endParaRPr>
          </a:p>
          <a:p>
            <a:pPr marL="0" lvl="0" indent="0" algn="l" rtl="0">
              <a:spcBef>
                <a:spcPts val="0"/>
              </a:spcBef>
              <a:spcAft>
                <a:spcPts val="1600"/>
              </a:spcAft>
              <a:buNone/>
            </a:pPr>
            <a:endParaRPr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5"/>
          <p:cNvSpPr txBox="1">
            <a:spLocks noGrp="1"/>
          </p:cNvSpPr>
          <p:nvPr>
            <p:ph type="title"/>
          </p:nvPr>
        </p:nvSpPr>
        <p:spPr>
          <a:xfrm>
            <a:off x="210600" y="147649"/>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sz="2400" b="1" dirty="0"/>
              <a:t>活動領域</a:t>
            </a:r>
            <a:endParaRPr sz="2400" b="1" dirty="0"/>
          </a:p>
        </p:txBody>
      </p:sp>
      <p:sp>
        <p:nvSpPr>
          <p:cNvPr id="66" name="Google Shape;66;p15"/>
          <p:cNvSpPr txBox="1">
            <a:spLocks noGrp="1"/>
          </p:cNvSpPr>
          <p:nvPr>
            <p:ph type="body" idx="1"/>
          </p:nvPr>
        </p:nvSpPr>
        <p:spPr>
          <a:xfrm>
            <a:off x="210600" y="3211225"/>
            <a:ext cx="8722800" cy="6645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US" altLang="ja-JP" sz="2400" dirty="0">
                <a:solidFill>
                  <a:srgbClr val="000000"/>
                </a:solidFill>
              </a:rPr>
              <a:t>5</a:t>
            </a:r>
            <a:r>
              <a:rPr lang="ja" sz="2400" dirty="0">
                <a:solidFill>
                  <a:srgbClr val="000000"/>
                </a:solidFill>
              </a:rPr>
              <a:t>割が医療保険領域の参加でした。</a:t>
            </a:r>
            <a:r>
              <a:rPr lang="ja-JP" altLang="en-US" sz="2400" dirty="0">
                <a:solidFill>
                  <a:srgbClr val="000000"/>
                </a:solidFill>
              </a:rPr>
              <a:t>また今回は障害福祉領域の方も多く参加されていました。</a:t>
            </a:r>
            <a:endParaRPr sz="2400" dirty="0">
              <a:solidFill>
                <a:srgbClr val="000000"/>
              </a:solidFill>
            </a:endParaRPr>
          </a:p>
          <a:p>
            <a:pPr marL="0" lvl="0" indent="0" rtl="0">
              <a:spcBef>
                <a:spcPts val="1600"/>
              </a:spcBef>
              <a:spcAft>
                <a:spcPts val="1600"/>
              </a:spcAft>
              <a:buNone/>
            </a:pPr>
            <a:r>
              <a:rPr lang="ja" sz="2400" dirty="0">
                <a:solidFill>
                  <a:srgbClr val="000000"/>
                </a:solidFill>
              </a:rPr>
              <a:t>高次脳機能障害の方を</a:t>
            </a:r>
            <a:r>
              <a:rPr lang="ja-JP" altLang="en-US" sz="2400" dirty="0">
                <a:solidFill>
                  <a:srgbClr val="000000"/>
                </a:solidFill>
              </a:rPr>
              <a:t>長い時間関わる方</a:t>
            </a:r>
            <a:r>
              <a:rPr lang="ja" sz="2400" dirty="0">
                <a:solidFill>
                  <a:srgbClr val="000000"/>
                </a:solidFill>
              </a:rPr>
              <a:t>の関心が高いようです</a:t>
            </a:r>
            <a:r>
              <a:rPr lang="ja-JP" altLang="en-US" sz="2400" dirty="0">
                <a:solidFill>
                  <a:srgbClr val="000000"/>
                </a:solidFill>
              </a:rPr>
              <a:t>。</a:t>
            </a:r>
            <a:endParaRPr sz="2400" dirty="0">
              <a:solidFill>
                <a:srgbClr val="000000"/>
              </a:solidFill>
            </a:endParaRPr>
          </a:p>
        </p:txBody>
      </p:sp>
      <p:pic>
        <p:nvPicPr>
          <p:cNvPr id="8" name="図 7">
            <a:extLst>
              <a:ext uri="{FF2B5EF4-FFF2-40B4-BE49-F238E27FC236}">
                <a16:creationId xmlns:a16="http://schemas.microsoft.com/office/drawing/2014/main" xmlns="" id="{BFF52BE6-604F-4D10-B6E9-D79532302895}"/>
              </a:ext>
            </a:extLst>
          </p:cNvPr>
          <p:cNvPicPr>
            <a:picLocks noChangeAspect="1"/>
          </p:cNvPicPr>
          <p:nvPr/>
        </p:nvPicPr>
        <p:blipFill rotWithShape="1">
          <a:blip r:embed="rId3"/>
          <a:srcRect l="33252" t="42060" r="29756" b="31057"/>
          <a:stretch/>
        </p:blipFill>
        <p:spPr>
          <a:xfrm>
            <a:off x="1561170" y="408333"/>
            <a:ext cx="6675476" cy="272887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6"/>
          <p:cNvSpPr txBox="1">
            <a:spLocks noGrp="1"/>
          </p:cNvSpPr>
          <p:nvPr>
            <p:ph type="title"/>
          </p:nvPr>
        </p:nvSpPr>
        <p:spPr>
          <a:xfrm>
            <a:off x="150710" y="76202"/>
            <a:ext cx="7688700" cy="53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sz="2400" b="1" dirty="0"/>
              <a:t>参加者職種</a:t>
            </a:r>
            <a:endParaRPr sz="2400" b="1" dirty="0"/>
          </a:p>
        </p:txBody>
      </p:sp>
      <p:sp>
        <p:nvSpPr>
          <p:cNvPr id="73" name="Google Shape;73;p16"/>
          <p:cNvSpPr txBox="1">
            <a:spLocks noGrp="1"/>
          </p:cNvSpPr>
          <p:nvPr>
            <p:ph type="body" idx="1"/>
          </p:nvPr>
        </p:nvSpPr>
        <p:spPr>
          <a:xfrm>
            <a:off x="202600" y="4102684"/>
            <a:ext cx="9144000" cy="11154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ja" dirty="0">
                <a:solidFill>
                  <a:srgbClr val="000000"/>
                </a:solidFill>
              </a:rPr>
              <a:t>前回と同様に作業療法士の参加が多いようでした。</a:t>
            </a:r>
            <a:endParaRPr dirty="0">
              <a:solidFill>
                <a:srgbClr val="000000"/>
              </a:solidFill>
            </a:endParaRPr>
          </a:p>
          <a:p>
            <a:pPr marL="0" lvl="0" indent="0" algn="ctr" rtl="0">
              <a:lnSpc>
                <a:spcPct val="100000"/>
              </a:lnSpc>
              <a:spcBef>
                <a:spcPts val="1600"/>
              </a:spcBef>
              <a:spcAft>
                <a:spcPts val="1600"/>
              </a:spcAft>
              <a:buNone/>
            </a:pPr>
            <a:r>
              <a:rPr lang="ja" dirty="0">
                <a:solidFill>
                  <a:srgbClr val="000000"/>
                </a:solidFill>
              </a:rPr>
              <a:t>作業療法士は高次脳機能障害者の</a:t>
            </a:r>
            <a:r>
              <a:rPr lang="ja-JP" altLang="en-US" dirty="0">
                <a:solidFill>
                  <a:srgbClr val="000000"/>
                </a:solidFill>
              </a:rPr>
              <a:t>復職支援</a:t>
            </a:r>
            <a:r>
              <a:rPr lang="ja" dirty="0">
                <a:solidFill>
                  <a:srgbClr val="000000"/>
                </a:solidFill>
              </a:rPr>
              <a:t>への関心が高いことがわかりました。</a:t>
            </a:r>
            <a:endParaRPr dirty="0">
              <a:solidFill>
                <a:srgbClr val="000000"/>
              </a:solidFill>
            </a:endParaRPr>
          </a:p>
        </p:txBody>
      </p:sp>
      <p:pic>
        <p:nvPicPr>
          <p:cNvPr id="6" name="図 5">
            <a:extLst>
              <a:ext uri="{FF2B5EF4-FFF2-40B4-BE49-F238E27FC236}">
                <a16:creationId xmlns:a16="http://schemas.microsoft.com/office/drawing/2014/main" xmlns="" id="{585FD969-1198-4CDC-9B6F-F478D9E2EDC5}"/>
              </a:ext>
            </a:extLst>
          </p:cNvPr>
          <p:cNvPicPr>
            <a:picLocks noChangeAspect="1"/>
          </p:cNvPicPr>
          <p:nvPr/>
        </p:nvPicPr>
        <p:blipFill rotWithShape="1">
          <a:blip r:embed="rId3"/>
          <a:srcRect l="24545" t="39164" r="28447" b="33231"/>
          <a:stretch/>
        </p:blipFill>
        <p:spPr>
          <a:xfrm>
            <a:off x="-12988" y="758341"/>
            <a:ext cx="8800149" cy="2906693"/>
          </a:xfrm>
          <a:prstGeom prst="rect">
            <a:avLst/>
          </a:prstGeom>
        </p:spPr>
      </p:pic>
      <p:pic>
        <p:nvPicPr>
          <p:cNvPr id="5" name="図 4">
            <a:extLst>
              <a:ext uri="{FF2B5EF4-FFF2-40B4-BE49-F238E27FC236}">
                <a16:creationId xmlns:a16="http://schemas.microsoft.com/office/drawing/2014/main" xmlns="" id="{140CC366-4D19-4BBB-91A0-41217CEDCAE6}"/>
              </a:ext>
            </a:extLst>
          </p:cNvPr>
          <p:cNvPicPr>
            <a:picLocks noChangeAspect="1"/>
          </p:cNvPicPr>
          <p:nvPr/>
        </p:nvPicPr>
        <p:blipFill rotWithShape="1">
          <a:blip r:embed="rId4"/>
          <a:srcRect l="53658" t="41626" r="27811" b="47968"/>
          <a:stretch/>
        </p:blipFill>
        <p:spPr>
          <a:xfrm>
            <a:off x="5464096" y="2962025"/>
            <a:ext cx="3531221" cy="11154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7"/>
          <p:cNvSpPr txBox="1">
            <a:spLocks noGrp="1"/>
          </p:cNvSpPr>
          <p:nvPr>
            <p:ph type="title"/>
          </p:nvPr>
        </p:nvSpPr>
        <p:spPr>
          <a:xfrm>
            <a:off x="181068" y="65316"/>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JP" altLang="en-US" sz="2400" b="1" i="0" dirty="0">
                <a:solidFill>
                  <a:srgbClr val="202124"/>
                </a:solidFill>
                <a:effectLst/>
                <a:latin typeface="Google Sans"/>
              </a:rPr>
              <a:t>事例紹介「多支援機関が関わり復職に至った事例」について</a:t>
            </a:r>
            <a:endParaRPr sz="3600" b="1" dirty="0"/>
          </a:p>
        </p:txBody>
      </p:sp>
      <p:sp>
        <p:nvSpPr>
          <p:cNvPr id="82" name="Google Shape;82;p17"/>
          <p:cNvSpPr txBox="1"/>
          <p:nvPr/>
        </p:nvSpPr>
        <p:spPr>
          <a:xfrm>
            <a:off x="115283" y="4263493"/>
            <a:ext cx="8657010" cy="1078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JP" altLang="en-US" sz="2400" dirty="0"/>
              <a:t>コロナ禍での多職種・他機関が関わった復職支援ということで</a:t>
            </a:r>
            <a:r>
              <a:rPr lang="ja" sz="2400" dirty="0"/>
              <a:t>、9割</a:t>
            </a:r>
            <a:r>
              <a:rPr lang="ja-JP" altLang="en-US" sz="2400" dirty="0"/>
              <a:t>程度</a:t>
            </a:r>
            <a:r>
              <a:rPr lang="ja" sz="2400" dirty="0"/>
              <a:t>の参加者に満足して頂ける内容となりました。</a:t>
            </a:r>
            <a:endParaRPr sz="2400" dirty="0"/>
          </a:p>
        </p:txBody>
      </p:sp>
      <p:pic>
        <p:nvPicPr>
          <p:cNvPr id="4" name="図 3">
            <a:extLst>
              <a:ext uri="{FF2B5EF4-FFF2-40B4-BE49-F238E27FC236}">
                <a16:creationId xmlns:a16="http://schemas.microsoft.com/office/drawing/2014/main" xmlns="" id="{9CEDBD0C-6AEC-448C-855A-928782C8DD25}"/>
              </a:ext>
            </a:extLst>
          </p:cNvPr>
          <p:cNvPicPr>
            <a:picLocks noChangeAspect="1"/>
          </p:cNvPicPr>
          <p:nvPr/>
        </p:nvPicPr>
        <p:blipFill rotWithShape="1">
          <a:blip r:embed="rId3"/>
          <a:srcRect l="32927" t="46396" r="35179" b="26865"/>
          <a:stretch/>
        </p:blipFill>
        <p:spPr>
          <a:xfrm>
            <a:off x="115283" y="791121"/>
            <a:ext cx="5668483" cy="2673191"/>
          </a:xfrm>
          <a:prstGeom prst="rect">
            <a:avLst/>
          </a:prstGeom>
        </p:spPr>
      </p:pic>
      <p:sp>
        <p:nvSpPr>
          <p:cNvPr id="81" name="Google Shape;81;p17"/>
          <p:cNvSpPr txBox="1">
            <a:spLocks noGrp="1"/>
          </p:cNvSpPr>
          <p:nvPr>
            <p:ph type="body" idx="1"/>
          </p:nvPr>
        </p:nvSpPr>
        <p:spPr>
          <a:xfrm>
            <a:off x="5426927" y="791121"/>
            <a:ext cx="3523785" cy="3386869"/>
          </a:xfrm>
          <a:prstGeom prst="rect">
            <a:avLst/>
          </a:prstGeom>
        </p:spPr>
        <p:txBody>
          <a:bodyPr spcFirstLastPara="1" wrap="square" lIns="91425" tIns="91425" rIns="91425" bIns="91425" anchor="t" anchorCtr="0">
            <a:noAutofit/>
          </a:bodyPr>
          <a:lstStyle/>
          <a:p>
            <a:pPr marL="0" lvl="0" indent="0">
              <a:buNone/>
            </a:pPr>
            <a:r>
              <a:rPr lang="ja" dirty="0">
                <a:solidFill>
                  <a:schemeClr val="dk1"/>
                </a:solidFill>
              </a:rPr>
              <a:t>「</a:t>
            </a:r>
            <a:r>
              <a:rPr lang="ja-JP" altLang="en-US" sz="1800" b="0" i="0" dirty="0">
                <a:solidFill>
                  <a:srgbClr val="202124"/>
                </a:solidFill>
                <a:effectLst/>
                <a:latin typeface="Roboto"/>
              </a:rPr>
              <a:t>復職に至った成功例を通して、復職に関わる具体的な多支援期間を知ることができてよかったです。</a:t>
            </a:r>
            <a:r>
              <a:rPr lang="ja" dirty="0">
                <a:solidFill>
                  <a:schemeClr val="dk1"/>
                </a:solidFill>
              </a:rPr>
              <a:t>」</a:t>
            </a:r>
            <a:endParaRPr dirty="0">
              <a:solidFill>
                <a:schemeClr val="dk1"/>
              </a:solidFill>
            </a:endParaRPr>
          </a:p>
          <a:p>
            <a:pPr marL="0" lvl="0" indent="0">
              <a:spcBef>
                <a:spcPts val="1600"/>
              </a:spcBef>
              <a:buNone/>
            </a:pPr>
            <a:r>
              <a:rPr lang="ja" dirty="0">
                <a:solidFill>
                  <a:schemeClr val="dk1"/>
                </a:solidFill>
                <a:highlight>
                  <a:srgbClr val="FFFFFF"/>
                </a:highlight>
              </a:rPr>
              <a:t>「</a:t>
            </a:r>
            <a:r>
              <a:rPr lang="ja-JP" altLang="en-US" sz="1800" b="0" i="0" dirty="0">
                <a:solidFill>
                  <a:srgbClr val="202124"/>
                </a:solidFill>
                <a:effectLst/>
                <a:latin typeface="Roboto"/>
              </a:rPr>
              <a:t>重度の失語の方がどのように医療から福祉へつながっていったのかが具体的に分かり大変良かったです。</a:t>
            </a:r>
            <a:r>
              <a:rPr lang="ja" dirty="0">
                <a:solidFill>
                  <a:schemeClr val="tx1"/>
                </a:solidFill>
                <a:highlight>
                  <a:srgbClr val="FFFFFF"/>
                </a:highlight>
              </a:rPr>
              <a:t>」</a:t>
            </a:r>
            <a:endParaRPr dirty="0">
              <a:solidFill>
                <a:schemeClr val="tx1"/>
              </a:solidFill>
            </a:endParaRPr>
          </a:p>
          <a:p>
            <a:pPr marL="0" lvl="0" indent="0" algn="l" rtl="0">
              <a:spcBef>
                <a:spcPts val="1600"/>
              </a:spcBef>
              <a:spcAft>
                <a:spcPts val="0"/>
              </a:spcAft>
              <a:buNone/>
            </a:pPr>
            <a:endParaRPr dirty="0">
              <a:solidFill>
                <a:schemeClr val="dk1"/>
              </a:solidFill>
            </a:endParaRPr>
          </a:p>
          <a:p>
            <a:pPr marL="0" lvl="0" indent="0" algn="l" rtl="0">
              <a:spcBef>
                <a:spcPts val="1600"/>
              </a:spcBef>
              <a:spcAft>
                <a:spcPts val="1600"/>
              </a:spcAft>
              <a:buNone/>
            </a:pPr>
            <a:endParaRPr dirty="0">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8"/>
          <p:cNvSpPr txBox="1">
            <a:spLocks noGrp="1"/>
          </p:cNvSpPr>
          <p:nvPr>
            <p:ph type="title"/>
          </p:nvPr>
        </p:nvSpPr>
        <p:spPr>
          <a:xfrm>
            <a:off x="311700" y="287685"/>
            <a:ext cx="8721600" cy="899400"/>
          </a:xfrm>
          <a:prstGeom prst="rect">
            <a:avLst/>
          </a:prstGeom>
        </p:spPr>
        <p:txBody>
          <a:bodyPr spcFirstLastPara="1" wrap="square" lIns="91425" tIns="91425" rIns="91425" bIns="91425" anchor="t" anchorCtr="0">
            <a:noAutofit/>
          </a:bodyPr>
          <a:lstStyle/>
          <a:p>
            <a:pPr lvl="0"/>
            <a:r>
              <a:rPr lang="ja-JP" altLang="en-US" sz="2400" b="1" i="0" dirty="0">
                <a:solidFill>
                  <a:srgbClr val="202124"/>
                </a:solidFill>
                <a:effectLst/>
                <a:latin typeface="Google Sans"/>
              </a:rPr>
              <a:t>グループ検討について</a:t>
            </a:r>
            <a:endParaRPr sz="3600" b="1" dirty="0"/>
          </a:p>
        </p:txBody>
      </p:sp>
      <p:sp>
        <p:nvSpPr>
          <p:cNvPr id="90" name="Google Shape;90;p18"/>
          <p:cNvSpPr txBox="1"/>
          <p:nvPr/>
        </p:nvSpPr>
        <p:spPr>
          <a:xfrm>
            <a:off x="340098" y="4056399"/>
            <a:ext cx="8419200" cy="726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JP" altLang="en-US" sz="2400" dirty="0"/>
              <a:t>少人数制で意見交換がしやすかったとのことで、多くの方に満足して頂ける結果になりました。</a:t>
            </a:r>
            <a:endParaRPr sz="2400" dirty="0"/>
          </a:p>
        </p:txBody>
      </p:sp>
      <p:pic>
        <p:nvPicPr>
          <p:cNvPr id="4" name="図 3">
            <a:extLst>
              <a:ext uri="{FF2B5EF4-FFF2-40B4-BE49-F238E27FC236}">
                <a16:creationId xmlns:a16="http://schemas.microsoft.com/office/drawing/2014/main" xmlns="" id="{A1DA2ADC-E59F-4FBA-909B-7351DE090603}"/>
              </a:ext>
            </a:extLst>
          </p:cNvPr>
          <p:cNvPicPr>
            <a:picLocks noChangeAspect="1"/>
          </p:cNvPicPr>
          <p:nvPr/>
        </p:nvPicPr>
        <p:blipFill rotWithShape="1">
          <a:blip r:embed="rId3"/>
          <a:srcRect l="34390" t="45818" r="29919" b="28744"/>
          <a:stretch/>
        </p:blipFill>
        <p:spPr>
          <a:xfrm>
            <a:off x="156118" y="1115121"/>
            <a:ext cx="6323209" cy="2535046"/>
          </a:xfrm>
          <a:prstGeom prst="rect">
            <a:avLst/>
          </a:prstGeom>
        </p:spPr>
      </p:pic>
      <p:sp>
        <p:nvSpPr>
          <p:cNvPr id="5" name="テキスト ボックス 4">
            <a:extLst>
              <a:ext uri="{FF2B5EF4-FFF2-40B4-BE49-F238E27FC236}">
                <a16:creationId xmlns:a16="http://schemas.microsoft.com/office/drawing/2014/main" xmlns="" id="{0133A1F6-5A53-402A-A0F5-827B45C49E53}"/>
              </a:ext>
            </a:extLst>
          </p:cNvPr>
          <p:cNvSpPr txBox="1"/>
          <p:nvPr/>
        </p:nvSpPr>
        <p:spPr>
          <a:xfrm>
            <a:off x="6479327" y="951483"/>
            <a:ext cx="2358498" cy="2862322"/>
          </a:xfrm>
          <a:prstGeom prst="rect">
            <a:avLst/>
          </a:prstGeom>
          <a:noFill/>
        </p:spPr>
        <p:txBody>
          <a:bodyPr wrap="square" rtlCol="0">
            <a:spAutoFit/>
          </a:bodyPr>
          <a:lstStyle/>
          <a:p>
            <a:r>
              <a:rPr lang="ja-JP" altLang="en-US" sz="1800" b="0" i="0" dirty="0">
                <a:solidFill>
                  <a:srgbClr val="202124"/>
                </a:solidFill>
                <a:effectLst/>
                <a:latin typeface="Roboto"/>
              </a:rPr>
              <a:t>「オンラインだとボランタリーな発言が少ない」</a:t>
            </a:r>
            <a:endParaRPr lang="en-US" altLang="ja-JP" sz="1800" b="0" i="0" dirty="0">
              <a:solidFill>
                <a:srgbClr val="202124"/>
              </a:solidFill>
              <a:effectLst/>
              <a:latin typeface="Roboto"/>
            </a:endParaRPr>
          </a:p>
          <a:p>
            <a:endParaRPr lang="en-US" altLang="ja-JP" sz="1800" b="0" i="0" dirty="0">
              <a:solidFill>
                <a:srgbClr val="202124"/>
              </a:solidFill>
              <a:effectLst/>
              <a:latin typeface="Roboto"/>
            </a:endParaRPr>
          </a:p>
          <a:p>
            <a:r>
              <a:rPr kumimoji="1" lang="ja-JP" altLang="en-US" sz="1800" dirty="0">
                <a:solidFill>
                  <a:srgbClr val="202124"/>
                </a:solidFill>
                <a:latin typeface="Roboto"/>
              </a:rPr>
              <a:t>「</a:t>
            </a:r>
            <a:r>
              <a:rPr lang="ja-JP" altLang="en-US" sz="1800" b="0" i="0" dirty="0">
                <a:solidFill>
                  <a:srgbClr val="202124"/>
                </a:solidFill>
                <a:effectLst/>
                <a:latin typeface="Roboto"/>
              </a:rPr>
              <a:t>家族の支援については、二の次になってしまいがちですが、当事者の支援と同等に行うべきだと改めて感じました。</a:t>
            </a:r>
            <a:r>
              <a:rPr kumimoji="1" lang="ja-JP" altLang="en-US" sz="1800" dirty="0">
                <a:solidFill>
                  <a:srgbClr val="202124"/>
                </a:solidFill>
                <a:latin typeface="Roboto"/>
              </a:rPr>
              <a:t>」</a:t>
            </a:r>
            <a:endParaRPr kumimoji="1" lang="ja-JP"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2FD3BA29-F2FC-48D9-A019-F4DC857ADE8B}"/>
              </a:ext>
            </a:extLst>
          </p:cNvPr>
          <p:cNvSpPr>
            <a:spLocks noGrp="1"/>
          </p:cNvSpPr>
          <p:nvPr>
            <p:ph type="title"/>
          </p:nvPr>
        </p:nvSpPr>
        <p:spPr>
          <a:xfrm>
            <a:off x="311700" y="95618"/>
            <a:ext cx="8520600" cy="572700"/>
          </a:xfrm>
        </p:spPr>
        <p:txBody>
          <a:bodyPr/>
          <a:lstStyle/>
          <a:p>
            <a:r>
              <a:rPr lang="ja-JP" altLang="en-US" sz="2400" b="1" i="0" dirty="0">
                <a:solidFill>
                  <a:srgbClr val="202124"/>
                </a:solidFill>
                <a:effectLst/>
                <a:latin typeface="Google Sans"/>
              </a:rPr>
              <a:t>各グループの発表について</a:t>
            </a:r>
            <a:endParaRPr kumimoji="1" lang="ja-JP" altLang="en-US" sz="3600" b="1" dirty="0"/>
          </a:p>
        </p:txBody>
      </p:sp>
      <p:pic>
        <p:nvPicPr>
          <p:cNvPr id="8" name="図 7">
            <a:extLst>
              <a:ext uri="{FF2B5EF4-FFF2-40B4-BE49-F238E27FC236}">
                <a16:creationId xmlns:a16="http://schemas.microsoft.com/office/drawing/2014/main" xmlns="" id="{B92385D2-C1BD-47EE-BD4C-D4BB47136C8F}"/>
              </a:ext>
            </a:extLst>
          </p:cNvPr>
          <p:cNvPicPr>
            <a:picLocks noChangeAspect="1"/>
          </p:cNvPicPr>
          <p:nvPr/>
        </p:nvPicPr>
        <p:blipFill rotWithShape="1">
          <a:blip r:embed="rId2"/>
          <a:srcRect l="34166" t="45778" r="35417" b="28000"/>
          <a:stretch/>
        </p:blipFill>
        <p:spPr>
          <a:xfrm>
            <a:off x="632460" y="761999"/>
            <a:ext cx="5791200" cy="2808335"/>
          </a:xfrm>
          <a:prstGeom prst="rect">
            <a:avLst/>
          </a:prstGeom>
        </p:spPr>
      </p:pic>
      <p:sp>
        <p:nvSpPr>
          <p:cNvPr id="9" name="テキスト ボックス 8">
            <a:extLst>
              <a:ext uri="{FF2B5EF4-FFF2-40B4-BE49-F238E27FC236}">
                <a16:creationId xmlns:a16="http://schemas.microsoft.com/office/drawing/2014/main" xmlns="" id="{A69E276B-00B2-492B-8708-4F38999FB04C}"/>
              </a:ext>
            </a:extLst>
          </p:cNvPr>
          <p:cNvSpPr txBox="1"/>
          <p:nvPr/>
        </p:nvSpPr>
        <p:spPr>
          <a:xfrm>
            <a:off x="99061" y="3664015"/>
            <a:ext cx="8884920" cy="1015663"/>
          </a:xfrm>
          <a:prstGeom prst="rect">
            <a:avLst/>
          </a:prstGeom>
          <a:noFill/>
        </p:spPr>
        <p:txBody>
          <a:bodyPr wrap="square" rtlCol="0">
            <a:spAutoFit/>
          </a:bodyPr>
          <a:lstStyle/>
          <a:p>
            <a:r>
              <a:rPr lang="ja-JP" altLang="en-US" sz="2000" b="0" i="0" dirty="0">
                <a:solidFill>
                  <a:srgbClr val="202124"/>
                </a:solidFill>
                <a:effectLst/>
                <a:latin typeface="docs-Roboto"/>
              </a:rPr>
              <a:t>多職種・多支援機関・家族が関わり支援し復職へと結びついた事例について、</a:t>
            </a:r>
            <a:r>
              <a:rPr kumimoji="1" lang="ja-JP" altLang="en-US" sz="2000" dirty="0"/>
              <a:t>様々な領域で活動されている、多職種での意見交換が行えたことで、多くの方に満足いただける結果になりました。</a:t>
            </a:r>
            <a:endParaRPr kumimoji="1" lang="en-US" altLang="ja-JP" sz="2000" dirty="0"/>
          </a:p>
        </p:txBody>
      </p:sp>
    </p:spTree>
    <p:extLst>
      <p:ext uri="{BB962C8B-B14F-4D97-AF65-F5344CB8AC3E}">
        <p14:creationId xmlns:p14="http://schemas.microsoft.com/office/powerpoint/2010/main" val="3534728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9"/>
          <p:cNvSpPr txBox="1">
            <a:spLocks noGrp="1"/>
          </p:cNvSpPr>
          <p:nvPr>
            <p:ph type="title"/>
          </p:nvPr>
        </p:nvSpPr>
        <p:spPr>
          <a:xfrm>
            <a:off x="311700" y="98375"/>
            <a:ext cx="8520600" cy="919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sz="2400" b="1" dirty="0"/>
              <a:t>自由意見（</a:t>
            </a:r>
            <a:r>
              <a:rPr lang="ja-JP" altLang="en-US" sz="2400" b="0" i="0" dirty="0">
                <a:solidFill>
                  <a:srgbClr val="202124"/>
                </a:solidFill>
                <a:effectLst/>
                <a:latin typeface="Google Sans"/>
              </a:rPr>
              <a:t>その他今回の連絡会のご意見やご要望など</a:t>
            </a:r>
            <a:r>
              <a:rPr lang="ja" sz="2400" b="1" dirty="0"/>
              <a:t>）</a:t>
            </a:r>
            <a:endParaRPr sz="2400" b="1" dirty="0"/>
          </a:p>
        </p:txBody>
      </p:sp>
      <p:sp>
        <p:nvSpPr>
          <p:cNvPr id="97" name="Google Shape;97;p19"/>
          <p:cNvSpPr txBox="1">
            <a:spLocks noGrp="1"/>
          </p:cNvSpPr>
          <p:nvPr>
            <p:ph type="body" idx="1"/>
          </p:nvPr>
        </p:nvSpPr>
        <p:spPr>
          <a:xfrm>
            <a:off x="159300" y="912989"/>
            <a:ext cx="8520600" cy="3858000"/>
          </a:xfrm>
          <a:prstGeom prst="rect">
            <a:avLst/>
          </a:prstGeom>
        </p:spPr>
        <p:txBody>
          <a:bodyPr spcFirstLastPara="1" wrap="square" lIns="91425" tIns="91425" rIns="91425" bIns="91425" anchor="t" anchorCtr="0">
            <a:noAutofit/>
          </a:bodyPr>
          <a:lstStyle/>
          <a:p>
            <a:pPr algn="l"/>
            <a:r>
              <a:rPr lang="ja-JP" altLang="en-US" b="0" dirty="0">
                <a:solidFill>
                  <a:srgbClr val="202124"/>
                </a:solidFill>
                <a:effectLst/>
                <a:latin typeface="Roboto"/>
              </a:rPr>
              <a:t>オンライン開催であれば移動時間を省略できるため、参加がしやすく行いやすいと思いました。</a:t>
            </a:r>
          </a:p>
          <a:p>
            <a:pPr algn="l"/>
            <a:r>
              <a:rPr lang="ja-JP" altLang="en-US" b="0" dirty="0">
                <a:solidFill>
                  <a:srgbClr val="202124"/>
                </a:solidFill>
                <a:effectLst/>
                <a:latin typeface="Roboto"/>
              </a:rPr>
              <a:t>今後も情報交換しながら色々な資源を知り、連携していきたいです。</a:t>
            </a:r>
          </a:p>
          <a:p>
            <a:pPr algn="l"/>
            <a:r>
              <a:rPr lang="ja-JP" altLang="en-US" b="0" dirty="0">
                <a:solidFill>
                  <a:srgbClr val="202124"/>
                </a:solidFill>
                <a:effectLst/>
                <a:latin typeface="Roboto"/>
              </a:rPr>
              <a:t>ズームミーティングの方が、質問もしやすく活発に情報共有が行われていたように思いました。</a:t>
            </a:r>
          </a:p>
          <a:p>
            <a:pPr algn="l"/>
            <a:r>
              <a:rPr lang="ja-JP" altLang="en-US" b="0" dirty="0">
                <a:solidFill>
                  <a:srgbClr val="202124"/>
                </a:solidFill>
                <a:effectLst/>
                <a:latin typeface="Roboto"/>
              </a:rPr>
              <a:t>コロナ前の部会の場は顔の見える連携づくりに有効であったな、と感じました。</a:t>
            </a:r>
          </a:p>
          <a:p>
            <a:pPr algn="l"/>
            <a:r>
              <a:rPr lang="ja-JP" altLang="en-US" b="0" dirty="0">
                <a:solidFill>
                  <a:srgbClr val="202124"/>
                </a:solidFill>
                <a:effectLst/>
                <a:latin typeface="Roboto"/>
              </a:rPr>
              <a:t>日々、新型コロナ感染者増加の発表がなされる中、この会はリモート開催だったのでゆるぎなく開催できたと思う。医療関係者の多いこの会はリモート開催でなければ今年度は一回も開催できなかったと思う。 今後、新型コロナが収束するまで、板橋区地域自立支援協議会高次脳機能障がい部会としてもリモート開催できるように、板橋区に対応をお願いしたい。</a:t>
            </a:r>
          </a:p>
          <a:p>
            <a:pPr marL="0" lvl="0" indent="0" algn="l" rtl="0">
              <a:spcBef>
                <a:spcPts val="0"/>
              </a:spcBef>
              <a:spcAft>
                <a:spcPts val="0"/>
              </a:spcAft>
              <a:buNone/>
            </a:pPr>
            <a:endParaRPr dirty="0">
              <a:solidFill>
                <a:schemeClr val="tx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2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ja"/>
              <a:t>アンケートへのご協力ありがとうございました。</a:t>
            </a:r>
            <a:endParaRPr/>
          </a:p>
          <a:p>
            <a:pPr marL="0" lvl="0" indent="0" algn="ctr" rtl="0">
              <a:spcBef>
                <a:spcPts val="1600"/>
              </a:spcBef>
              <a:spcAft>
                <a:spcPts val="0"/>
              </a:spcAft>
              <a:buNone/>
            </a:pPr>
            <a:r>
              <a:rPr lang="ja"/>
              <a:t>今後もアンケート内容を元に部会内容を検討していきます。</a:t>
            </a:r>
            <a:endParaRPr/>
          </a:p>
          <a:p>
            <a:pPr marL="0" lvl="0" indent="0" algn="ctr" rtl="0">
              <a:spcBef>
                <a:spcPts val="1600"/>
              </a:spcBef>
              <a:spcAft>
                <a:spcPts val="0"/>
              </a:spcAft>
              <a:buNone/>
            </a:pPr>
            <a:r>
              <a:rPr lang="ja"/>
              <a:t>本日のアンケートへのご協力もよろしくお願いいたします。</a:t>
            </a:r>
            <a:endParaRPr/>
          </a:p>
          <a:p>
            <a:pPr marL="0" lvl="0" indent="0" algn="ctr" rtl="0">
              <a:spcBef>
                <a:spcPts val="1600"/>
              </a:spcBef>
              <a:spcAft>
                <a:spcPts val="0"/>
              </a:spcAft>
              <a:buNone/>
            </a:pPr>
            <a:r>
              <a:rPr lang="ja"/>
              <a:t>googleドライブからの回答がおすすめです！</a:t>
            </a:r>
            <a:endParaRPr/>
          </a:p>
          <a:p>
            <a:pPr marL="0" lvl="0" indent="0" algn="ctr" rtl="0">
              <a:spcBef>
                <a:spcPts val="1600"/>
              </a:spcBef>
              <a:spcAft>
                <a:spcPts val="1600"/>
              </a:spcAft>
              <a:buNone/>
            </a:pPr>
            <a:endParaRPr/>
          </a:p>
        </p:txBody>
      </p:sp>
      <p:pic>
        <p:nvPicPr>
          <p:cNvPr id="103" name="Google Shape;103;p20"/>
          <p:cNvPicPr preferRelativeResize="0"/>
          <p:nvPr/>
        </p:nvPicPr>
        <p:blipFill>
          <a:blip r:embed="rId3">
            <a:alphaModFix/>
          </a:blip>
          <a:stretch>
            <a:fillRect/>
          </a:stretch>
        </p:blipFill>
        <p:spPr>
          <a:xfrm>
            <a:off x="3757600" y="3231688"/>
            <a:ext cx="1628775" cy="1628775"/>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TotalTime>
  <Words>508</Words>
  <Application>Microsoft Office PowerPoint</Application>
  <PresentationFormat>画面に合わせる (16:9)</PresentationFormat>
  <Paragraphs>36</Paragraphs>
  <Slides>9</Slides>
  <Notes>8</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9</vt:i4>
      </vt:variant>
    </vt:vector>
  </HeadingPairs>
  <TitlesOfParts>
    <vt:vector size="14" baseType="lpstr">
      <vt:lpstr>docs-Roboto</vt:lpstr>
      <vt:lpstr>Google Sans</vt:lpstr>
      <vt:lpstr>Roboto</vt:lpstr>
      <vt:lpstr>Arial</vt:lpstr>
      <vt:lpstr>Simple Light</vt:lpstr>
      <vt:lpstr>令和2年度第2回　板橋区地域自立支援協議会　 高次脳機能障がい部会　 区西北部高次脳機能障害普及支援事業（豊島病院）共催 アンケート結果</vt:lpstr>
      <vt:lpstr>アンケートについて</vt:lpstr>
      <vt:lpstr>活動領域</vt:lpstr>
      <vt:lpstr>参加者職種</vt:lpstr>
      <vt:lpstr>事例紹介「多支援機関が関わり復職に至った事例」について</vt:lpstr>
      <vt:lpstr>グループ検討について</vt:lpstr>
      <vt:lpstr>各グループの発表について</vt:lpstr>
      <vt:lpstr>自由意見（その他今回の連絡会のご意見やご要望など）</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令和元年度第1回　板橋区地域自立支援協議会　 高次脳機能障がい部会　 区西北部高次脳機能障害普及支援事業（豊島病院）共催 アンケート結果</dc:title>
  <dc:creator>t1413</dc:creator>
  <cp:lastModifiedBy>畑 啓介</cp:lastModifiedBy>
  <cp:revision>16</cp:revision>
  <cp:lastPrinted>2021-02-24T00:18:55Z</cp:lastPrinted>
  <dcterms:modified xsi:type="dcterms:W3CDTF">2021-02-24T00:19:07Z</dcterms:modified>
</cp:coreProperties>
</file>