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7"/>
  </p:notesMasterIdLst>
  <p:sldIdLst>
    <p:sldId id="257" r:id="rId2"/>
    <p:sldId id="263" r:id="rId3"/>
    <p:sldId id="260" r:id="rId4"/>
    <p:sldId id="262" r:id="rId5"/>
    <p:sldId id="266" r:id="rId6"/>
  </p:sldIdLst>
  <p:sldSz cx="9906000" cy="6858000" type="A4"/>
  <p:notesSz cx="6807200" cy="9939338"/>
  <p:defaultTextStyle>
    <a:defPPr>
      <a:defRPr lang="ja-JP"/>
    </a:defPPr>
    <a:lvl1pPr marL="0" algn="l" defTabSz="788359" rtl="0" eaLnBrk="1" latinLnBrk="0" hangingPunct="1">
      <a:defRPr kumimoji="1" sz="1552" kern="1200">
        <a:solidFill>
          <a:schemeClr val="tx1"/>
        </a:solidFill>
        <a:latin typeface="+mn-lt"/>
        <a:ea typeface="+mn-ea"/>
        <a:cs typeface="+mn-cs"/>
      </a:defRPr>
    </a:lvl1pPr>
    <a:lvl2pPr marL="394180" algn="l" defTabSz="788359" rtl="0" eaLnBrk="1" latinLnBrk="0" hangingPunct="1">
      <a:defRPr kumimoji="1" sz="1552" kern="1200">
        <a:solidFill>
          <a:schemeClr val="tx1"/>
        </a:solidFill>
        <a:latin typeface="+mn-lt"/>
        <a:ea typeface="+mn-ea"/>
        <a:cs typeface="+mn-cs"/>
      </a:defRPr>
    </a:lvl2pPr>
    <a:lvl3pPr marL="788359" algn="l" defTabSz="788359" rtl="0" eaLnBrk="1" latinLnBrk="0" hangingPunct="1">
      <a:defRPr kumimoji="1" sz="1552" kern="1200">
        <a:solidFill>
          <a:schemeClr val="tx1"/>
        </a:solidFill>
        <a:latin typeface="+mn-lt"/>
        <a:ea typeface="+mn-ea"/>
        <a:cs typeface="+mn-cs"/>
      </a:defRPr>
    </a:lvl3pPr>
    <a:lvl4pPr marL="1182538" algn="l" defTabSz="788359" rtl="0" eaLnBrk="1" latinLnBrk="0" hangingPunct="1">
      <a:defRPr kumimoji="1" sz="1552" kern="1200">
        <a:solidFill>
          <a:schemeClr val="tx1"/>
        </a:solidFill>
        <a:latin typeface="+mn-lt"/>
        <a:ea typeface="+mn-ea"/>
        <a:cs typeface="+mn-cs"/>
      </a:defRPr>
    </a:lvl4pPr>
    <a:lvl5pPr marL="1576716" algn="l" defTabSz="788359" rtl="0" eaLnBrk="1" latinLnBrk="0" hangingPunct="1">
      <a:defRPr kumimoji="1" sz="1552" kern="1200">
        <a:solidFill>
          <a:schemeClr val="tx1"/>
        </a:solidFill>
        <a:latin typeface="+mn-lt"/>
        <a:ea typeface="+mn-ea"/>
        <a:cs typeface="+mn-cs"/>
      </a:defRPr>
    </a:lvl5pPr>
    <a:lvl6pPr marL="1970896" algn="l" defTabSz="788359" rtl="0" eaLnBrk="1" latinLnBrk="0" hangingPunct="1">
      <a:defRPr kumimoji="1" sz="1552" kern="1200">
        <a:solidFill>
          <a:schemeClr val="tx1"/>
        </a:solidFill>
        <a:latin typeface="+mn-lt"/>
        <a:ea typeface="+mn-ea"/>
        <a:cs typeface="+mn-cs"/>
      </a:defRPr>
    </a:lvl6pPr>
    <a:lvl7pPr marL="2365075" algn="l" defTabSz="788359" rtl="0" eaLnBrk="1" latinLnBrk="0" hangingPunct="1">
      <a:defRPr kumimoji="1" sz="1552" kern="1200">
        <a:solidFill>
          <a:schemeClr val="tx1"/>
        </a:solidFill>
        <a:latin typeface="+mn-lt"/>
        <a:ea typeface="+mn-ea"/>
        <a:cs typeface="+mn-cs"/>
      </a:defRPr>
    </a:lvl7pPr>
    <a:lvl8pPr marL="2759255" algn="l" defTabSz="788359" rtl="0" eaLnBrk="1" latinLnBrk="0" hangingPunct="1">
      <a:defRPr kumimoji="1" sz="1552" kern="1200">
        <a:solidFill>
          <a:schemeClr val="tx1"/>
        </a:solidFill>
        <a:latin typeface="+mn-lt"/>
        <a:ea typeface="+mn-ea"/>
        <a:cs typeface="+mn-cs"/>
      </a:defRPr>
    </a:lvl8pPr>
    <a:lvl9pPr marL="3153434" algn="l" defTabSz="788359" rtl="0" eaLnBrk="1" latinLnBrk="0" hangingPunct="1">
      <a:defRPr kumimoji="1" sz="155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0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4EC1FB9-1A60-46E7-98CA-137511097ECE}"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AA16A38-8842-4DA9-A9D7-981F1E5D9A76}" type="slidenum">
              <a:rPr kumimoji="1" lang="ja-JP" altLang="en-US" smtClean="0"/>
              <a:t>‹#›</a:t>
            </a:fld>
            <a:endParaRPr kumimoji="1" lang="ja-JP" altLang="en-US"/>
          </a:p>
        </p:txBody>
      </p:sp>
    </p:spTree>
    <p:extLst>
      <p:ext uri="{BB962C8B-B14F-4D97-AF65-F5344CB8AC3E}">
        <p14:creationId xmlns:p14="http://schemas.microsoft.com/office/powerpoint/2010/main" val="24380694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AA16A38-8842-4DA9-A9D7-981F1E5D9A76}" type="slidenum">
              <a:rPr kumimoji="1" lang="ja-JP" altLang="en-US" smtClean="0"/>
              <a:t>1</a:t>
            </a:fld>
            <a:endParaRPr kumimoji="1" lang="ja-JP" altLang="en-US"/>
          </a:p>
        </p:txBody>
      </p:sp>
    </p:spTree>
    <p:extLst>
      <p:ext uri="{BB962C8B-B14F-4D97-AF65-F5344CB8AC3E}">
        <p14:creationId xmlns:p14="http://schemas.microsoft.com/office/powerpoint/2010/main" val="4107503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AA16A38-8842-4DA9-A9D7-981F1E5D9A76}" type="slidenum">
              <a:rPr kumimoji="1" lang="ja-JP" altLang="en-US" smtClean="0"/>
              <a:t>5</a:t>
            </a:fld>
            <a:endParaRPr kumimoji="1" lang="ja-JP" altLang="en-US"/>
          </a:p>
        </p:txBody>
      </p:sp>
    </p:spTree>
    <p:extLst>
      <p:ext uri="{BB962C8B-B14F-4D97-AF65-F5344CB8AC3E}">
        <p14:creationId xmlns:p14="http://schemas.microsoft.com/office/powerpoint/2010/main" val="105034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F2994E-B513-499C-BA8F-2E8C6D47834E}" type="datetime1">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170449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CF2A07A-7C79-47F8-B964-7BC6772C891C}" type="datetime1">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141471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7C33443-6662-4FAB-B0C1-93F6E5E0C8E4}" type="datetime1">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71429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E83E8-F98E-4100-A2D1-9D444DC23B0A}" type="datetime1">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395878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138C48C-9A68-4EA2-A392-48FEACB44E8F}" type="datetime1">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2135648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06527-C407-4A57-8F7E-D3A0EB0B3374}" type="datetime1">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298083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9045F83-6303-4AF9-89AC-D595EDDF934D}" type="datetime1">
              <a:rPr kumimoji="1" lang="ja-JP" altLang="en-US" smtClean="0"/>
              <a:t>2023/2/22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213966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5381B20-EBDB-4AE0-9971-BB605610B548}" type="datetime1">
              <a:rPr kumimoji="1" lang="ja-JP" altLang="en-US" smtClean="0"/>
              <a:t>2023/2/22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338091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4F4853D-3D5E-4A66-A334-EAADD7388B54}" type="datetime1">
              <a:rPr kumimoji="1" lang="ja-JP" altLang="en-US" smtClean="0"/>
              <a:t>2023/2/22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154369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010B46-A170-4C1C-B942-55B9D0D18618}" type="datetime1">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221143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F39C2A-1B2C-41C9-A423-651762FD1A8B}" type="datetime1">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119742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BF4D8B0-D862-4D71-B095-63A4EB7A7F51}" type="datetime1">
              <a:rPr kumimoji="1" lang="ja-JP" altLang="en-US" smtClean="0"/>
              <a:t>2023/2/22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BFC32-165F-433C-9459-AC1E72744E9B}" type="slidenum">
              <a:rPr kumimoji="1" lang="ja-JP" altLang="en-US" smtClean="0"/>
              <a:t>‹#›</a:t>
            </a:fld>
            <a:endParaRPr kumimoji="1" lang="ja-JP" altLang="en-US"/>
          </a:p>
        </p:txBody>
      </p:sp>
    </p:spTree>
    <p:extLst>
      <p:ext uri="{BB962C8B-B14F-4D97-AF65-F5344CB8AC3E}">
        <p14:creationId xmlns:p14="http://schemas.microsoft.com/office/powerpoint/2010/main" val="677227387"/>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7661" y="564565"/>
            <a:ext cx="8510680" cy="746827"/>
          </a:xfrm>
          <a:solidFill>
            <a:schemeClr val="accent1">
              <a:lumMod val="40000"/>
              <a:lumOff val="60000"/>
            </a:schemeClr>
          </a:solidFill>
          <a:ln>
            <a:solidFill>
              <a:schemeClr val="accent1"/>
            </a:solidFill>
          </a:ln>
        </p:spPr>
        <p:txBody>
          <a:bodyPr/>
          <a:lstStyle/>
          <a:p>
            <a:pPr algn="ctr"/>
            <a:r>
              <a:rPr kumimoji="1" lang="ja-JP" altLang="en-US" dirty="0" smtClean="0">
                <a:solidFill>
                  <a:schemeClr val="tx1">
                    <a:lumMod val="75000"/>
                    <a:lumOff val="25000"/>
                  </a:schemeClr>
                </a:solidFill>
              </a:rPr>
              <a:t>サポートファイルとは</a:t>
            </a:r>
            <a:endParaRPr kumimoji="1" lang="ja-JP" altLang="en-US" dirty="0">
              <a:solidFill>
                <a:schemeClr val="tx1">
                  <a:lumMod val="75000"/>
                  <a:lumOff val="25000"/>
                </a:schemeClr>
              </a:solidFill>
            </a:endParaRPr>
          </a:p>
        </p:txBody>
      </p:sp>
      <p:sp>
        <p:nvSpPr>
          <p:cNvPr id="3" name="コンテンツ プレースホルダー 2"/>
          <p:cNvSpPr>
            <a:spLocks noGrp="1"/>
          </p:cNvSpPr>
          <p:nvPr>
            <p:ph idx="1"/>
          </p:nvPr>
        </p:nvSpPr>
        <p:spPr>
          <a:xfrm>
            <a:off x="697661" y="1674302"/>
            <a:ext cx="8510680" cy="4391647"/>
          </a:xfrm>
        </p:spPr>
        <p:txBody>
          <a:bodyPr/>
          <a:lstStyle/>
          <a:p>
            <a:pPr marL="0" indent="0">
              <a:lnSpc>
                <a:spcPct val="100000"/>
              </a:lnSpc>
              <a:buNone/>
            </a:pPr>
            <a:r>
              <a:rPr lang="ja-JP" altLang="en-US" dirty="0"/>
              <a:t>　</a:t>
            </a:r>
            <a:r>
              <a:rPr lang="ja-JP" altLang="en-US" sz="2900" dirty="0" err="1">
                <a:solidFill>
                  <a:schemeClr val="tx1">
                    <a:lumMod val="75000"/>
                    <a:lumOff val="25000"/>
                  </a:schemeClr>
                </a:solidFill>
              </a:rPr>
              <a:t>障がい</a:t>
            </a:r>
            <a:r>
              <a:rPr lang="ja-JP" altLang="en-US" sz="2900" dirty="0">
                <a:solidFill>
                  <a:schemeClr val="tx1">
                    <a:lumMod val="75000"/>
                    <a:lumOff val="25000"/>
                  </a:schemeClr>
                </a:solidFill>
              </a:rPr>
              <a:t>者ご本人の生い立ちから現在の生活に</a:t>
            </a:r>
            <a:r>
              <a:rPr lang="ja-JP" altLang="en-US" sz="2900" dirty="0" smtClean="0">
                <a:solidFill>
                  <a:schemeClr val="tx1">
                    <a:lumMod val="75000"/>
                    <a:lumOff val="25000"/>
                  </a:schemeClr>
                </a:solidFill>
              </a:rPr>
              <a:t>至る</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プロフィール</a:t>
            </a:r>
            <a:r>
              <a:rPr lang="ja-JP" altLang="en-US" sz="2900" dirty="0">
                <a:solidFill>
                  <a:schemeClr val="tx1">
                    <a:lumMod val="75000"/>
                    <a:lumOff val="25000"/>
                  </a:schemeClr>
                </a:solidFill>
              </a:rPr>
              <a:t>や、成長、家庭生活での様子、また、</a:t>
            </a:r>
            <a:r>
              <a:rPr lang="ja-JP" altLang="en-US" sz="2900" dirty="0" smtClean="0">
                <a:solidFill>
                  <a:schemeClr val="tx1">
                    <a:lumMod val="75000"/>
                    <a:lumOff val="25000"/>
                  </a:schemeClr>
                </a:solidFill>
              </a:rPr>
              <a:t>医療</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機関</a:t>
            </a:r>
            <a:r>
              <a:rPr lang="ja-JP" altLang="en-US" sz="2900" dirty="0">
                <a:solidFill>
                  <a:schemeClr val="tx1">
                    <a:lumMod val="75000"/>
                    <a:lumOff val="25000"/>
                  </a:schemeClr>
                </a:solidFill>
              </a:rPr>
              <a:t>、相談機関、就学前機関（幼稚園・保育園・</a:t>
            </a:r>
            <a:r>
              <a:rPr lang="ja-JP" altLang="en-US" sz="2900" dirty="0" smtClean="0">
                <a:solidFill>
                  <a:schemeClr val="tx1">
                    <a:lumMod val="75000"/>
                    <a:lumOff val="25000"/>
                  </a:schemeClr>
                </a:solidFill>
              </a:rPr>
              <a:t>療育</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機関</a:t>
            </a:r>
            <a:r>
              <a:rPr lang="ja-JP" altLang="en-US" sz="2900" dirty="0">
                <a:solidFill>
                  <a:schemeClr val="tx1">
                    <a:lumMod val="75000"/>
                    <a:lumOff val="25000"/>
                  </a:schemeClr>
                </a:solidFill>
              </a:rPr>
              <a:t>）、学校、福祉サービス事業所等における成長</a:t>
            </a:r>
            <a:r>
              <a:rPr lang="ja-JP" altLang="en-US" sz="2900" dirty="0" smtClean="0">
                <a:solidFill>
                  <a:schemeClr val="tx1">
                    <a:lumMod val="75000"/>
                    <a:lumOff val="25000"/>
                  </a:schemeClr>
                </a:solidFill>
              </a:rPr>
              <a:t>の</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記録</a:t>
            </a:r>
            <a:r>
              <a:rPr lang="ja-JP" altLang="en-US" sz="2900" dirty="0">
                <a:solidFill>
                  <a:schemeClr val="tx1">
                    <a:lumMod val="75000"/>
                    <a:lumOff val="25000"/>
                  </a:schemeClr>
                </a:solidFill>
              </a:rPr>
              <a:t>や支援内容を書き綴ったファイル形式の記録</a:t>
            </a:r>
            <a:r>
              <a:rPr lang="ja-JP" altLang="en-US" sz="2900" dirty="0" smtClean="0">
                <a:solidFill>
                  <a:schemeClr val="tx1">
                    <a:lumMod val="75000"/>
                    <a:lumOff val="25000"/>
                  </a:schemeClr>
                </a:solidFill>
              </a:rPr>
              <a:t>ノー</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トとともに、ライフステージごとの支援に関する資料を</a:t>
            </a:r>
            <a:endParaRPr lang="en-US" altLang="ja-JP" sz="2900" dirty="0" smtClean="0">
              <a:solidFill>
                <a:schemeClr val="tx1">
                  <a:lumMod val="75000"/>
                  <a:lumOff val="25000"/>
                </a:schemeClr>
              </a:solidFill>
            </a:endParaRPr>
          </a:p>
          <a:p>
            <a:pPr marL="0" indent="0">
              <a:lnSpc>
                <a:spcPct val="100000"/>
              </a:lnSpc>
              <a:buNone/>
            </a:pPr>
            <a:r>
              <a:rPr lang="ja-JP" altLang="en-US" sz="2900" dirty="0" smtClean="0">
                <a:solidFill>
                  <a:schemeClr val="tx1">
                    <a:lumMod val="75000"/>
                    <a:lumOff val="25000"/>
                  </a:schemeClr>
                </a:solidFill>
              </a:rPr>
              <a:t>綴じた「相談・支援ファイル」です。</a:t>
            </a:r>
            <a:endParaRPr lang="ja-JP" altLang="en-US" sz="2900" dirty="0">
              <a:solidFill>
                <a:schemeClr val="tx1">
                  <a:lumMod val="75000"/>
                  <a:lumOff val="25000"/>
                </a:schemeClr>
              </a:solidFill>
            </a:endParaRPr>
          </a:p>
        </p:txBody>
      </p:sp>
      <p:sp>
        <p:nvSpPr>
          <p:cNvPr id="5" name="スライド番号プレースホルダー 4"/>
          <p:cNvSpPr>
            <a:spLocks noGrp="1"/>
          </p:cNvSpPr>
          <p:nvPr>
            <p:ph type="sldNum" sz="quarter" idx="12"/>
          </p:nvPr>
        </p:nvSpPr>
        <p:spPr/>
        <p:txBody>
          <a:bodyPr/>
          <a:lstStyle/>
          <a:p>
            <a:r>
              <a:rPr lang="ja-JP" altLang="en-US" dirty="0"/>
              <a:t>１</a:t>
            </a:r>
            <a:endParaRPr kumimoji="1" lang="ja-JP" altLang="en-US" dirty="0"/>
          </a:p>
        </p:txBody>
      </p:sp>
    </p:spTree>
    <p:extLst>
      <p:ext uri="{BB962C8B-B14F-4D97-AF65-F5344CB8AC3E}">
        <p14:creationId xmlns:p14="http://schemas.microsoft.com/office/powerpoint/2010/main" val="3549245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7661" y="550799"/>
            <a:ext cx="8510680" cy="684287"/>
          </a:xfrm>
          <a:solidFill>
            <a:schemeClr val="accent1">
              <a:lumMod val="40000"/>
              <a:lumOff val="60000"/>
            </a:schemeClr>
          </a:solidFill>
          <a:ln>
            <a:solidFill>
              <a:schemeClr val="accent1"/>
            </a:solidFill>
          </a:ln>
        </p:spPr>
        <p:txBody>
          <a:bodyPr>
            <a:normAutofit/>
          </a:bodyPr>
          <a:lstStyle/>
          <a:p>
            <a:pPr algn="ctr"/>
            <a:r>
              <a:rPr lang="ja-JP" altLang="en-US" sz="3600" dirty="0" smtClean="0">
                <a:solidFill>
                  <a:schemeClr val="tx1">
                    <a:lumMod val="75000"/>
                    <a:lumOff val="25000"/>
                  </a:schemeClr>
                </a:solidFill>
              </a:rPr>
              <a:t>使用</a:t>
            </a:r>
            <a:r>
              <a:rPr lang="ja-JP" altLang="en-US" sz="3600" dirty="0">
                <a:solidFill>
                  <a:schemeClr val="tx1">
                    <a:lumMod val="75000"/>
                    <a:lumOff val="25000"/>
                  </a:schemeClr>
                </a:solidFill>
              </a:rPr>
              <a:t>方法</a:t>
            </a:r>
            <a:endParaRPr kumimoji="1" lang="ja-JP" altLang="en-US" sz="3600" dirty="0">
              <a:solidFill>
                <a:schemeClr val="tx1">
                  <a:lumMod val="75000"/>
                  <a:lumOff val="25000"/>
                </a:schemeClr>
              </a:solidFill>
            </a:endParaRPr>
          </a:p>
        </p:txBody>
      </p:sp>
      <p:sp>
        <p:nvSpPr>
          <p:cNvPr id="3" name="コンテンツ プレースホルダー 2"/>
          <p:cNvSpPr>
            <a:spLocks noGrp="1"/>
          </p:cNvSpPr>
          <p:nvPr>
            <p:ph idx="1"/>
          </p:nvPr>
        </p:nvSpPr>
        <p:spPr>
          <a:xfrm>
            <a:off x="697661" y="1519707"/>
            <a:ext cx="8510680" cy="4836644"/>
          </a:xfrm>
        </p:spPr>
        <p:txBody>
          <a:bodyPr>
            <a:noAutofit/>
          </a:bodyPr>
          <a:lstStyle/>
          <a:p>
            <a:pPr marL="0" indent="0">
              <a:lnSpc>
                <a:spcPct val="100000"/>
              </a:lnSpc>
              <a:buNone/>
            </a:pPr>
            <a:r>
              <a:rPr lang="ja-JP" altLang="en-US" sz="2800" dirty="0">
                <a:solidFill>
                  <a:schemeClr val="tx1">
                    <a:lumMod val="75000"/>
                    <a:lumOff val="25000"/>
                  </a:schemeClr>
                </a:solidFill>
              </a:rPr>
              <a:t>① </a:t>
            </a:r>
            <a:r>
              <a:rPr lang="ja-JP" altLang="ja-JP" sz="2800" dirty="0" err="1">
                <a:solidFill>
                  <a:schemeClr val="tx1">
                    <a:lumMod val="75000"/>
                    <a:lumOff val="25000"/>
                  </a:schemeClr>
                </a:solidFill>
              </a:rPr>
              <a:t>障がい</a:t>
            </a:r>
            <a:r>
              <a:rPr lang="ja-JP" altLang="ja-JP" sz="2800" dirty="0">
                <a:solidFill>
                  <a:schemeClr val="tx1">
                    <a:lumMod val="75000"/>
                    <a:lumOff val="25000"/>
                  </a:schemeClr>
                </a:solidFill>
              </a:rPr>
              <a:t>児（者）または保護者が、区</a:t>
            </a:r>
            <a:r>
              <a:rPr lang="ja-JP" altLang="ja-JP" sz="2800" dirty="0" smtClean="0">
                <a:solidFill>
                  <a:schemeClr val="tx1">
                    <a:lumMod val="75000"/>
                    <a:lumOff val="25000"/>
                  </a:schemeClr>
                </a:solidFill>
              </a:rPr>
              <a:t>窓口</a:t>
            </a:r>
            <a:r>
              <a:rPr lang="ja-JP" altLang="en-US" sz="2800" dirty="0" smtClean="0">
                <a:solidFill>
                  <a:schemeClr val="tx1">
                    <a:lumMod val="75000"/>
                    <a:lumOff val="25000"/>
                  </a:schemeClr>
                </a:solidFill>
              </a:rPr>
              <a:t>、ＨＰ等にて</a:t>
            </a:r>
            <a:endParaRPr lang="en-US" altLang="ja-JP" sz="2800" dirty="0" smtClean="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a:t>
            </a:r>
            <a:r>
              <a:rPr lang="ja-JP" altLang="en-US" sz="2800" dirty="0" smtClean="0">
                <a:solidFill>
                  <a:schemeClr val="tx1">
                    <a:lumMod val="75000"/>
                    <a:lumOff val="25000"/>
                  </a:schemeClr>
                </a:solidFill>
              </a:rPr>
              <a:t>　</a:t>
            </a:r>
            <a:r>
              <a:rPr lang="ja-JP" altLang="ja-JP" sz="2800" dirty="0" smtClean="0">
                <a:solidFill>
                  <a:schemeClr val="tx1">
                    <a:lumMod val="75000"/>
                    <a:lumOff val="25000"/>
                  </a:schemeClr>
                </a:solidFill>
              </a:rPr>
              <a:t>入手</a:t>
            </a:r>
            <a:r>
              <a:rPr lang="ja-JP" altLang="en-US" sz="2800" dirty="0" smtClean="0">
                <a:solidFill>
                  <a:schemeClr val="tx1">
                    <a:lumMod val="75000"/>
                    <a:lumOff val="25000"/>
                  </a:schemeClr>
                </a:solidFill>
              </a:rPr>
              <a:t>する。</a:t>
            </a:r>
            <a:endParaRPr lang="en-US" altLang="ja-JP" sz="1800" dirty="0" err="1">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② </a:t>
            </a:r>
            <a:r>
              <a:rPr lang="ja-JP" altLang="ja-JP" sz="2800" dirty="0" smtClean="0">
                <a:solidFill>
                  <a:schemeClr val="tx1">
                    <a:lumMod val="75000"/>
                    <a:lumOff val="25000"/>
                  </a:schemeClr>
                </a:solidFill>
              </a:rPr>
              <a:t>必要</a:t>
            </a:r>
            <a:r>
              <a:rPr lang="ja-JP" altLang="en-US" sz="2800" dirty="0">
                <a:solidFill>
                  <a:schemeClr val="tx1">
                    <a:lumMod val="75000"/>
                    <a:lumOff val="25000"/>
                  </a:schemeClr>
                </a:solidFill>
              </a:rPr>
              <a:t>な</a:t>
            </a:r>
            <a:r>
              <a:rPr lang="ja-JP" altLang="ja-JP" sz="2800" dirty="0">
                <a:solidFill>
                  <a:schemeClr val="tx1">
                    <a:lumMod val="75000"/>
                    <a:lumOff val="25000"/>
                  </a:schemeClr>
                </a:solidFill>
              </a:rPr>
              <a:t>事項を</a:t>
            </a:r>
            <a:r>
              <a:rPr lang="ja-JP" altLang="ja-JP" sz="2800" dirty="0" smtClean="0">
                <a:solidFill>
                  <a:schemeClr val="tx1">
                    <a:lumMod val="75000"/>
                    <a:lumOff val="25000"/>
                  </a:schemeClr>
                </a:solidFill>
              </a:rPr>
              <a:t>記</a:t>
            </a:r>
            <a:r>
              <a:rPr lang="ja-JP" altLang="en-US" sz="2800" dirty="0" smtClean="0">
                <a:solidFill>
                  <a:schemeClr val="tx1">
                    <a:lumMod val="75000"/>
                    <a:lumOff val="25000"/>
                  </a:schemeClr>
                </a:solidFill>
              </a:rPr>
              <a:t>入するほか、家庭内で気づいたこと、</a:t>
            </a:r>
            <a:endParaRPr lang="en-US" altLang="ja-JP" sz="2800" dirty="0" smtClean="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a:t>
            </a:r>
            <a:r>
              <a:rPr lang="ja-JP" altLang="en-US" sz="2800" dirty="0" smtClean="0">
                <a:solidFill>
                  <a:schemeClr val="tx1">
                    <a:lumMod val="75000"/>
                    <a:lumOff val="25000"/>
                  </a:schemeClr>
                </a:solidFill>
              </a:rPr>
              <a:t>　相談や検査の所見等をメモする。</a:t>
            </a:r>
            <a:endParaRPr lang="ja-JP" altLang="ja-JP" sz="1800" dirty="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③ 保育園、幼稚園、学校、病院等で相談を受けるときに</a:t>
            </a:r>
            <a:endParaRPr lang="en-US" altLang="ja-JP" sz="2800" dirty="0" smtClean="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a:t>
            </a:r>
            <a:r>
              <a:rPr lang="ja-JP" altLang="en-US" sz="2800" dirty="0" smtClean="0">
                <a:solidFill>
                  <a:schemeClr val="tx1">
                    <a:lumMod val="75000"/>
                    <a:lumOff val="25000"/>
                  </a:schemeClr>
                </a:solidFill>
              </a:rPr>
              <a:t>　持参し</a:t>
            </a:r>
            <a:r>
              <a:rPr lang="ja-JP" altLang="ja-JP" sz="2800" dirty="0" smtClean="0">
                <a:solidFill>
                  <a:schemeClr val="tx1">
                    <a:lumMod val="75000"/>
                    <a:lumOff val="25000"/>
                  </a:schemeClr>
                </a:solidFill>
              </a:rPr>
              <a:t>、</a:t>
            </a:r>
            <a:r>
              <a:rPr lang="ja-JP" altLang="ja-JP" sz="2800" dirty="0">
                <a:solidFill>
                  <a:schemeClr val="tx1">
                    <a:lumMod val="75000"/>
                    <a:lumOff val="25000"/>
                  </a:schemeClr>
                </a:solidFill>
              </a:rPr>
              <a:t>ファイルの情報を提供する</a:t>
            </a:r>
            <a:r>
              <a:rPr lang="ja-JP" altLang="ja-JP" sz="2800" dirty="0" smtClean="0">
                <a:solidFill>
                  <a:schemeClr val="tx1">
                    <a:lumMod val="75000"/>
                    <a:lumOff val="25000"/>
                  </a:schemeClr>
                </a:solidFill>
              </a:rPr>
              <a:t>。</a:t>
            </a:r>
            <a:endParaRPr lang="en-US" altLang="ja-JP" sz="2800" dirty="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④ 未就学 ⇒ 小学校等の移行</a:t>
            </a:r>
            <a:r>
              <a:rPr lang="ja-JP" altLang="en-US" sz="2800" dirty="0">
                <a:solidFill>
                  <a:schemeClr val="tx1">
                    <a:lumMod val="75000"/>
                    <a:lumOff val="25000"/>
                  </a:schemeClr>
                </a:solidFill>
              </a:rPr>
              <a:t>時</a:t>
            </a:r>
            <a:r>
              <a:rPr lang="ja-JP" altLang="en-US" sz="2800" dirty="0" smtClean="0">
                <a:solidFill>
                  <a:schemeClr val="tx1">
                    <a:lumMod val="75000"/>
                    <a:lumOff val="25000"/>
                  </a:schemeClr>
                </a:solidFill>
              </a:rPr>
              <a:t>には、個別の移行シー</a:t>
            </a:r>
            <a:endParaRPr lang="en-US" altLang="ja-JP" sz="2800" dirty="0" smtClean="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a:t>
            </a:r>
            <a:r>
              <a:rPr lang="ja-JP" altLang="en-US" sz="2800" dirty="0" smtClean="0">
                <a:solidFill>
                  <a:schemeClr val="tx1">
                    <a:lumMod val="75000"/>
                    <a:lumOff val="25000"/>
                  </a:schemeClr>
                </a:solidFill>
              </a:rPr>
              <a:t>　トを活用し、一貫性のある適切な支援に繋げる。</a:t>
            </a:r>
            <a:endParaRPr lang="en-US" altLang="ja-JP" sz="2800" dirty="0" smtClean="0">
              <a:solidFill>
                <a:schemeClr val="tx1">
                  <a:lumMod val="75000"/>
                  <a:lumOff val="25000"/>
                </a:schemeClr>
              </a:solidFill>
            </a:endParaRPr>
          </a:p>
          <a:p>
            <a:pPr marL="0" indent="0">
              <a:lnSpc>
                <a:spcPct val="100000"/>
              </a:lnSpc>
              <a:buNone/>
            </a:pPr>
            <a:endParaRPr lang="en-US" altLang="ja-JP" sz="2800" dirty="0">
              <a:solidFill>
                <a:schemeClr val="tx1">
                  <a:lumMod val="75000"/>
                  <a:lumOff val="25000"/>
                </a:schemeClr>
              </a:solidFill>
            </a:endParaRPr>
          </a:p>
          <a:p>
            <a:pPr marL="0" indent="0">
              <a:lnSpc>
                <a:spcPct val="100000"/>
              </a:lnSpc>
              <a:buNone/>
            </a:pPr>
            <a:endParaRPr lang="en-US" altLang="ja-JP" sz="2800" dirty="0">
              <a:solidFill>
                <a:schemeClr val="tx1">
                  <a:lumMod val="75000"/>
                  <a:lumOff val="25000"/>
                </a:schemeClr>
              </a:solidFill>
            </a:endParaRPr>
          </a:p>
          <a:p>
            <a:pPr marL="0" indent="0">
              <a:lnSpc>
                <a:spcPct val="100000"/>
              </a:lnSpc>
              <a:buNone/>
            </a:pPr>
            <a:endParaRPr lang="ja-JP" altLang="ja-JP" sz="1800" dirty="0">
              <a:solidFill>
                <a:schemeClr val="tx1">
                  <a:lumMod val="75000"/>
                  <a:lumOff val="25000"/>
                </a:schemeClr>
              </a:solidFill>
            </a:endParaRPr>
          </a:p>
        </p:txBody>
      </p:sp>
      <p:sp>
        <p:nvSpPr>
          <p:cNvPr id="5" name="スライド番号プレースホルダー 4"/>
          <p:cNvSpPr>
            <a:spLocks noGrp="1"/>
          </p:cNvSpPr>
          <p:nvPr>
            <p:ph type="sldNum" sz="quarter" idx="12"/>
          </p:nvPr>
        </p:nvSpPr>
        <p:spPr/>
        <p:txBody>
          <a:bodyPr/>
          <a:lstStyle/>
          <a:p>
            <a:r>
              <a:rPr lang="ja-JP" altLang="en-US" dirty="0"/>
              <a:t>２</a:t>
            </a:r>
            <a:endParaRPr kumimoji="1" lang="ja-JP" altLang="en-US" dirty="0"/>
          </a:p>
        </p:txBody>
      </p:sp>
    </p:spTree>
    <p:extLst>
      <p:ext uri="{BB962C8B-B14F-4D97-AF65-F5344CB8AC3E}">
        <p14:creationId xmlns:p14="http://schemas.microsoft.com/office/powerpoint/2010/main" val="4257241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8530" y="487151"/>
            <a:ext cx="8510680" cy="684287"/>
          </a:xfrm>
          <a:solidFill>
            <a:schemeClr val="accent1">
              <a:lumMod val="40000"/>
              <a:lumOff val="60000"/>
            </a:schemeClr>
          </a:solidFill>
          <a:ln>
            <a:solidFill>
              <a:schemeClr val="accent1"/>
            </a:solidFill>
          </a:ln>
        </p:spPr>
        <p:txBody>
          <a:bodyPr>
            <a:normAutofit/>
          </a:bodyPr>
          <a:lstStyle/>
          <a:p>
            <a:pPr algn="ctr"/>
            <a:r>
              <a:rPr lang="ja-JP" altLang="en-US" dirty="0">
                <a:solidFill>
                  <a:schemeClr val="tx1">
                    <a:lumMod val="75000"/>
                    <a:lumOff val="25000"/>
                  </a:schemeClr>
                </a:solidFill>
              </a:rPr>
              <a:t>主</a:t>
            </a:r>
            <a:r>
              <a:rPr lang="ja-JP" altLang="en-US" dirty="0" smtClean="0">
                <a:solidFill>
                  <a:schemeClr val="tx1">
                    <a:lumMod val="75000"/>
                    <a:lumOff val="25000"/>
                  </a:schemeClr>
                </a:solidFill>
              </a:rPr>
              <a:t>な効果（１）</a:t>
            </a:r>
            <a:endParaRPr kumimoji="1" lang="ja-JP" altLang="en-US" dirty="0">
              <a:solidFill>
                <a:schemeClr val="tx1">
                  <a:lumMod val="75000"/>
                  <a:lumOff val="25000"/>
                </a:schemeClr>
              </a:solidFill>
            </a:endParaRPr>
          </a:p>
        </p:txBody>
      </p:sp>
      <p:sp>
        <p:nvSpPr>
          <p:cNvPr id="3" name="コンテンツ プレースホルダー 2"/>
          <p:cNvSpPr>
            <a:spLocks noGrp="1"/>
          </p:cNvSpPr>
          <p:nvPr>
            <p:ph idx="1"/>
          </p:nvPr>
        </p:nvSpPr>
        <p:spPr>
          <a:xfrm>
            <a:off x="698530" y="1418137"/>
            <a:ext cx="8510680" cy="4750843"/>
          </a:xfrm>
        </p:spPr>
        <p:txBody>
          <a:bodyPr>
            <a:noAutofit/>
          </a:bodyPr>
          <a:lstStyle/>
          <a:p>
            <a:pPr marL="0" indent="0">
              <a:buNone/>
            </a:pPr>
            <a:r>
              <a:rPr lang="ja-JP" altLang="en-US" sz="2800" dirty="0">
                <a:solidFill>
                  <a:schemeClr val="tx1">
                    <a:lumMod val="75000"/>
                    <a:lumOff val="25000"/>
                  </a:schemeClr>
                </a:solidFill>
              </a:rPr>
              <a:t>① 成長記録からの気づき</a:t>
            </a:r>
            <a:endParaRPr lang="en-US" altLang="ja-JP" sz="2800" dirty="0">
              <a:solidFill>
                <a:schemeClr val="tx1">
                  <a:lumMod val="75000"/>
                  <a:lumOff val="25000"/>
                </a:schemeClr>
              </a:solidFill>
            </a:endParaRPr>
          </a:p>
          <a:p>
            <a:pPr marL="0" indent="0">
              <a:lnSpc>
                <a:spcPct val="110000"/>
              </a:lnSpc>
              <a:buNone/>
            </a:pPr>
            <a:r>
              <a:rPr lang="ja-JP" altLang="en-US" sz="2800" dirty="0">
                <a:solidFill>
                  <a:schemeClr val="tx1">
                    <a:lumMod val="75000"/>
                    <a:lumOff val="25000"/>
                  </a:schemeClr>
                </a:solidFill>
              </a:rPr>
              <a:t>　 ご本人の成長記録として、普段の生活の中で気になることだけでなく、成長が見られた出来事等をちょっとしたメモや日記として記入することが次の段階での気づきにつながります。</a:t>
            </a:r>
          </a:p>
          <a:p>
            <a:pPr marL="0" indent="0">
              <a:buNone/>
            </a:pPr>
            <a:endParaRPr lang="en-US" altLang="ja-JP" sz="1800" dirty="0">
              <a:solidFill>
                <a:schemeClr val="tx1">
                  <a:lumMod val="75000"/>
                  <a:lumOff val="25000"/>
                </a:schemeClr>
              </a:solidFill>
            </a:endParaRPr>
          </a:p>
          <a:p>
            <a:pPr marL="0" indent="0">
              <a:buNone/>
            </a:pPr>
            <a:r>
              <a:rPr lang="ja-JP" altLang="en-US" sz="2800" dirty="0">
                <a:solidFill>
                  <a:schemeClr val="tx1">
                    <a:lumMod val="75000"/>
                    <a:lumOff val="25000"/>
                  </a:schemeClr>
                </a:solidFill>
              </a:rPr>
              <a:t>② 状況の把握</a:t>
            </a:r>
            <a:endParaRPr lang="en-US" altLang="ja-JP" sz="2800" dirty="0">
              <a:solidFill>
                <a:schemeClr val="tx1">
                  <a:lumMod val="75000"/>
                  <a:lumOff val="25000"/>
                </a:schemeClr>
              </a:solidFill>
            </a:endParaRPr>
          </a:p>
          <a:p>
            <a:pPr marL="0" indent="0">
              <a:lnSpc>
                <a:spcPct val="110000"/>
              </a:lnSpc>
              <a:buNone/>
            </a:pPr>
            <a:r>
              <a:rPr lang="ja-JP" altLang="en-US" sz="2800" dirty="0">
                <a:solidFill>
                  <a:schemeClr val="tx1">
                    <a:lumMod val="75000"/>
                    <a:lumOff val="25000"/>
                  </a:schemeClr>
                </a:solidFill>
              </a:rPr>
              <a:t>　 ご本人の状況を正確に把握し、適切な支援を</a:t>
            </a:r>
            <a:r>
              <a:rPr lang="ja-JP" altLang="en-US" sz="2800" dirty="0" smtClean="0">
                <a:solidFill>
                  <a:schemeClr val="tx1">
                    <a:lumMod val="75000"/>
                    <a:lumOff val="25000"/>
                  </a:schemeClr>
                </a:solidFill>
              </a:rPr>
              <a:t>する</a:t>
            </a:r>
            <a:r>
              <a:rPr lang="ja-JP" altLang="en-US" sz="2800" dirty="0" err="1" smtClean="0">
                <a:solidFill>
                  <a:schemeClr val="tx1">
                    <a:lumMod val="75000"/>
                    <a:lumOff val="25000"/>
                  </a:schemeClr>
                </a:solidFill>
              </a:rPr>
              <a:t>た</a:t>
            </a:r>
            <a:endParaRPr lang="en-US" altLang="ja-JP" sz="2800" dirty="0" smtClean="0">
              <a:solidFill>
                <a:schemeClr val="tx1">
                  <a:lumMod val="75000"/>
                  <a:lumOff val="25000"/>
                </a:schemeClr>
              </a:solidFill>
            </a:endParaRPr>
          </a:p>
          <a:p>
            <a:pPr marL="0" indent="0">
              <a:lnSpc>
                <a:spcPct val="110000"/>
              </a:lnSpc>
              <a:buNone/>
            </a:pPr>
            <a:r>
              <a:rPr lang="ja-JP" altLang="en-US" sz="2800" dirty="0" err="1" smtClean="0">
                <a:solidFill>
                  <a:schemeClr val="tx1">
                    <a:lumMod val="75000"/>
                    <a:lumOff val="25000"/>
                  </a:schemeClr>
                </a:solidFill>
              </a:rPr>
              <a:t>めの</a:t>
            </a:r>
            <a:r>
              <a:rPr lang="ja-JP" altLang="en-US" sz="2800" dirty="0">
                <a:solidFill>
                  <a:schemeClr val="tx1">
                    <a:lumMod val="75000"/>
                    <a:lumOff val="25000"/>
                  </a:schemeClr>
                </a:solidFill>
              </a:rPr>
              <a:t>手がかりとなります。</a:t>
            </a:r>
          </a:p>
        </p:txBody>
      </p:sp>
      <p:sp>
        <p:nvSpPr>
          <p:cNvPr id="5" name="スライド番号プレースホルダー 4"/>
          <p:cNvSpPr>
            <a:spLocks noGrp="1"/>
          </p:cNvSpPr>
          <p:nvPr>
            <p:ph type="sldNum" sz="quarter" idx="12"/>
          </p:nvPr>
        </p:nvSpPr>
        <p:spPr/>
        <p:txBody>
          <a:bodyPr/>
          <a:lstStyle/>
          <a:p>
            <a:r>
              <a:rPr lang="ja-JP" altLang="en-US" dirty="0"/>
              <a:t>３</a:t>
            </a:r>
            <a:endParaRPr kumimoji="1" lang="ja-JP" altLang="en-US" dirty="0"/>
          </a:p>
        </p:txBody>
      </p:sp>
    </p:spTree>
    <p:extLst>
      <p:ext uri="{BB962C8B-B14F-4D97-AF65-F5344CB8AC3E}">
        <p14:creationId xmlns:p14="http://schemas.microsoft.com/office/powerpoint/2010/main" val="2761252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7661" y="500025"/>
            <a:ext cx="8510680" cy="659073"/>
          </a:xfrm>
          <a:solidFill>
            <a:schemeClr val="accent1">
              <a:lumMod val="40000"/>
              <a:lumOff val="60000"/>
            </a:schemeClr>
          </a:solidFill>
          <a:ln>
            <a:solidFill>
              <a:schemeClr val="accent1"/>
            </a:solidFill>
          </a:ln>
        </p:spPr>
        <p:txBody>
          <a:bodyPr/>
          <a:lstStyle/>
          <a:p>
            <a:pPr algn="ctr"/>
            <a:r>
              <a:rPr lang="ja-JP" altLang="en-US" dirty="0">
                <a:solidFill>
                  <a:schemeClr val="tx1">
                    <a:lumMod val="75000"/>
                    <a:lumOff val="25000"/>
                  </a:schemeClr>
                </a:solidFill>
              </a:rPr>
              <a:t>主</a:t>
            </a:r>
            <a:r>
              <a:rPr lang="ja-JP" altLang="en-US" dirty="0" smtClean="0">
                <a:solidFill>
                  <a:schemeClr val="tx1">
                    <a:lumMod val="75000"/>
                    <a:lumOff val="25000"/>
                  </a:schemeClr>
                </a:solidFill>
              </a:rPr>
              <a:t>な効果（２）</a:t>
            </a:r>
            <a:endParaRPr kumimoji="1" lang="ja-JP" altLang="en-US" dirty="0">
              <a:solidFill>
                <a:schemeClr val="tx1">
                  <a:lumMod val="75000"/>
                  <a:lumOff val="25000"/>
                </a:schemeClr>
              </a:solidFill>
            </a:endParaRPr>
          </a:p>
        </p:txBody>
      </p:sp>
      <p:sp>
        <p:nvSpPr>
          <p:cNvPr id="3" name="コンテンツ プレースホルダー 2"/>
          <p:cNvSpPr>
            <a:spLocks noGrp="1"/>
          </p:cNvSpPr>
          <p:nvPr>
            <p:ph idx="1"/>
          </p:nvPr>
        </p:nvSpPr>
        <p:spPr>
          <a:xfrm>
            <a:off x="697661" y="1490123"/>
            <a:ext cx="8510680" cy="4717493"/>
          </a:xfrm>
        </p:spPr>
        <p:txBody>
          <a:bodyPr>
            <a:noAutofit/>
          </a:bodyPr>
          <a:lstStyle/>
          <a:p>
            <a:pPr marL="0" indent="0">
              <a:lnSpc>
                <a:spcPct val="100000"/>
              </a:lnSpc>
              <a:buNone/>
            </a:pPr>
            <a:r>
              <a:rPr lang="ja-JP" altLang="en-US" sz="2800" dirty="0">
                <a:solidFill>
                  <a:schemeClr val="tx1">
                    <a:lumMod val="75000"/>
                    <a:lumOff val="25000"/>
                  </a:schemeClr>
                </a:solidFill>
              </a:rPr>
              <a:t>③ 支援機関から保護者へ</a:t>
            </a:r>
            <a:endParaRPr lang="en-US" altLang="ja-JP" sz="2800" dirty="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支援機関がファイルから得られた気づき等を保護者</a:t>
            </a:r>
            <a:r>
              <a:rPr lang="ja-JP" altLang="en-US" sz="2800" dirty="0" smtClean="0">
                <a:solidFill>
                  <a:schemeClr val="tx1">
                    <a:lumMod val="75000"/>
                    <a:lumOff val="25000"/>
                  </a:schemeClr>
                </a:solidFill>
              </a:rPr>
              <a:t>へ</a:t>
            </a:r>
            <a:endParaRPr lang="en-US" altLang="ja-JP" sz="2800" dirty="0" smtClean="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フィードバック</a:t>
            </a:r>
            <a:r>
              <a:rPr lang="ja-JP" altLang="en-US" sz="2800" dirty="0">
                <a:solidFill>
                  <a:schemeClr val="tx1">
                    <a:lumMod val="75000"/>
                    <a:lumOff val="25000"/>
                  </a:schemeClr>
                </a:solidFill>
              </a:rPr>
              <a:t>し、保護者とご本人の関わり方や支援</a:t>
            </a:r>
            <a:r>
              <a:rPr lang="ja-JP" altLang="en-US" sz="2800" dirty="0" smtClean="0">
                <a:solidFill>
                  <a:schemeClr val="tx1">
                    <a:lumMod val="75000"/>
                    <a:lumOff val="25000"/>
                  </a:schemeClr>
                </a:solidFill>
              </a:rPr>
              <a:t>の</a:t>
            </a:r>
            <a:endParaRPr lang="en-US" altLang="ja-JP" sz="2800" dirty="0" smtClean="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仕方</a:t>
            </a:r>
            <a:r>
              <a:rPr lang="ja-JP" altLang="en-US" sz="2800" dirty="0">
                <a:solidFill>
                  <a:schemeClr val="tx1">
                    <a:lumMod val="75000"/>
                    <a:lumOff val="25000"/>
                  </a:schemeClr>
                </a:solidFill>
              </a:rPr>
              <a:t>等をサポートすることができます。</a:t>
            </a:r>
            <a:endParaRPr lang="en-US" altLang="ja-JP" sz="2800" dirty="0">
              <a:solidFill>
                <a:schemeClr val="tx1">
                  <a:lumMod val="75000"/>
                  <a:lumOff val="25000"/>
                </a:schemeClr>
              </a:solidFill>
            </a:endParaRPr>
          </a:p>
          <a:p>
            <a:pPr marL="0" indent="0">
              <a:lnSpc>
                <a:spcPct val="100000"/>
              </a:lnSpc>
              <a:buNone/>
            </a:pPr>
            <a:endParaRPr lang="en-US" altLang="ja-JP" sz="1800" dirty="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④ 支援機関の共有・引継ぎ</a:t>
            </a:r>
            <a:endParaRPr lang="en-US" altLang="ja-JP" sz="2800" dirty="0">
              <a:solidFill>
                <a:schemeClr val="tx1">
                  <a:lumMod val="75000"/>
                  <a:lumOff val="25000"/>
                </a:schemeClr>
              </a:solidFill>
            </a:endParaRPr>
          </a:p>
          <a:p>
            <a:pPr marL="0" indent="0">
              <a:lnSpc>
                <a:spcPct val="100000"/>
              </a:lnSpc>
              <a:buNone/>
            </a:pPr>
            <a:r>
              <a:rPr lang="ja-JP" altLang="en-US" sz="2800" dirty="0">
                <a:solidFill>
                  <a:schemeClr val="tx1">
                    <a:lumMod val="75000"/>
                    <a:lumOff val="25000"/>
                  </a:schemeClr>
                </a:solidFill>
              </a:rPr>
              <a:t>　</a:t>
            </a:r>
            <a:r>
              <a:rPr lang="ja-JP" altLang="en-US" sz="2800" dirty="0" smtClean="0">
                <a:solidFill>
                  <a:schemeClr val="tx1">
                    <a:lumMod val="75000"/>
                    <a:lumOff val="25000"/>
                  </a:schemeClr>
                </a:solidFill>
              </a:rPr>
              <a:t>それぞれ</a:t>
            </a:r>
            <a:r>
              <a:rPr lang="ja-JP" altLang="en-US" sz="2800" dirty="0">
                <a:solidFill>
                  <a:schemeClr val="tx1">
                    <a:lumMod val="75000"/>
                    <a:lumOff val="25000"/>
                  </a:schemeClr>
                </a:solidFill>
              </a:rPr>
              <a:t>のライフステージにおいて、ご本人の情報</a:t>
            </a:r>
            <a:r>
              <a:rPr lang="ja-JP" altLang="en-US" sz="2800" dirty="0" smtClean="0">
                <a:solidFill>
                  <a:schemeClr val="tx1">
                    <a:lumMod val="75000"/>
                    <a:lumOff val="25000"/>
                  </a:schemeClr>
                </a:solidFill>
              </a:rPr>
              <a:t>を</a:t>
            </a:r>
            <a:endParaRPr lang="en-US" altLang="ja-JP" sz="2800" dirty="0" smtClean="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支援</a:t>
            </a:r>
            <a:r>
              <a:rPr lang="ja-JP" altLang="en-US" sz="2800" dirty="0">
                <a:solidFill>
                  <a:schemeClr val="tx1">
                    <a:lumMod val="75000"/>
                    <a:lumOff val="25000"/>
                  </a:schemeClr>
                </a:solidFill>
              </a:rPr>
              <a:t>機関で共有し、一貫した支援を行うとともに、次</a:t>
            </a:r>
            <a:r>
              <a:rPr lang="ja-JP" altLang="en-US" sz="2800" dirty="0" smtClean="0">
                <a:solidFill>
                  <a:schemeClr val="tx1">
                    <a:lumMod val="75000"/>
                    <a:lumOff val="25000"/>
                  </a:schemeClr>
                </a:solidFill>
              </a:rPr>
              <a:t>の</a:t>
            </a:r>
            <a:endParaRPr lang="en-US" altLang="ja-JP" sz="2800" dirty="0" smtClean="0">
              <a:solidFill>
                <a:schemeClr val="tx1">
                  <a:lumMod val="75000"/>
                  <a:lumOff val="25000"/>
                </a:schemeClr>
              </a:solidFill>
            </a:endParaRPr>
          </a:p>
          <a:p>
            <a:pPr marL="0" indent="0">
              <a:lnSpc>
                <a:spcPct val="100000"/>
              </a:lnSpc>
              <a:buNone/>
            </a:pPr>
            <a:r>
              <a:rPr lang="ja-JP" altLang="en-US" sz="2800" dirty="0" smtClean="0">
                <a:solidFill>
                  <a:schemeClr val="tx1">
                    <a:lumMod val="75000"/>
                    <a:lumOff val="25000"/>
                  </a:schemeClr>
                </a:solidFill>
              </a:rPr>
              <a:t>機関</a:t>
            </a:r>
            <a:r>
              <a:rPr lang="ja-JP" altLang="en-US" sz="2800" dirty="0">
                <a:solidFill>
                  <a:schemeClr val="tx1">
                    <a:lumMod val="75000"/>
                    <a:lumOff val="25000"/>
                  </a:schemeClr>
                </a:solidFill>
              </a:rPr>
              <a:t>へ適切に引き継ぐことができます。</a:t>
            </a:r>
          </a:p>
        </p:txBody>
      </p:sp>
      <p:sp>
        <p:nvSpPr>
          <p:cNvPr id="5" name="スライド番号プレースホルダー 4"/>
          <p:cNvSpPr>
            <a:spLocks noGrp="1"/>
          </p:cNvSpPr>
          <p:nvPr>
            <p:ph type="sldNum" sz="quarter" idx="12"/>
          </p:nvPr>
        </p:nvSpPr>
        <p:spPr/>
        <p:txBody>
          <a:bodyPr/>
          <a:lstStyle/>
          <a:p>
            <a:r>
              <a:rPr lang="ja-JP" altLang="en-US" dirty="0"/>
              <a:t>４</a:t>
            </a:r>
            <a:endParaRPr kumimoji="1" lang="ja-JP" altLang="en-US" dirty="0"/>
          </a:p>
        </p:txBody>
      </p:sp>
    </p:spTree>
    <p:extLst>
      <p:ext uri="{BB962C8B-B14F-4D97-AF65-F5344CB8AC3E}">
        <p14:creationId xmlns:p14="http://schemas.microsoft.com/office/powerpoint/2010/main" val="3065433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直線コネクタ 37"/>
          <p:cNvCxnSpPr/>
          <p:nvPr/>
        </p:nvCxnSpPr>
        <p:spPr>
          <a:xfrm>
            <a:off x="5228252" y="1648764"/>
            <a:ext cx="65188" cy="489014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912634" y="1793394"/>
            <a:ext cx="57086" cy="474551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6504094" y="1468043"/>
            <a:ext cx="41201" cy="502615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14283" y="416085"/>
            <a:ext cx="8510680" cy="636226"/>
          </a:xfrm>
          <a:solidFill>
            <a:schemeClr val="accent1">
              <a:lumMod val="40000"/>
              <a:lumOff val="60000"/>
            </a:schemeClr>
          </a:solidFill>
          <a:ln>
            <a:solidFill>
              <a:schemeClr val="accent1"/>
            </a:solidFill>
          </a:ln>
        </p:spPr>
        <p:txBody>
          <a:bodyPr/>
          <a:lstStyle/>
          <a:p>
            <a:pPr algn="ctr"/>
            <a:r>
              <a:rPr lang="ja-JP" altLang="en-US" dirty="0" smtClean="0">
                <a:solidFill>
                  <a:schemeClr val="tx1">
                    <a:lumMod val="75000"/>
                    <a:lumOff val="25000"/>
                  </a:schemeClr>
                </a:solidFill>
              </a:rPr>
              <a:t>各ライフステージの支援を繋ぐイメージ図</a:t>
            </a:r>
            <a:endParaRPr kumimoji="1" lang="ja-JP" altLang="en-US" dirty="0">
              <a:solidFill>
                <a:schemeClr val="tx1">
                  <a:lumMod val="75000"/>
                  <a:lumOff val="25000"/>
                </a:schemeClr>
              </a:solidFill>
            </a:endParaRPr>
          </a:p>
        </p:txBody>
      </p:sp>
      <p:sp>
        <p:nvSpPr>
          <p:cNvPr id="3" name="コンテンツ プレースホルダー 2"/>
          <p:cNvSpPr>
            <a:spLocks noGrp="1"/>
          </p:cNvSpPr>
          <p:nvPr>
            <p:ph idx="1"/>
          </p:nvPr>
        </p:nvSpPr>
        <p:spPr>
          <a:xfrm>
            <a:off x="736298" y="1313646"/>
            <a:ext cx="8510680" cy="4881092"/>
          </a:xfrm>
        </p:spPr>
        <p:txBody>
          <a:bodyPr>
            <a:normAutofit/>
          </a:bodyPr>
          <a:lstStyle/>
          <a:p>
            <a:pPr marL="0" indent="0">
              <a:buNone/>
            </a:pPr>
            <a:endParaRPr lang="en-US" altLang="ja-JP" sz="2913" dirty="0" smtClean="0"/>
          </a:p>
          <a:p>
            <a:pPr marL="0" indent="0">
              <a:buNone/>
            </a:pPr>
            <a:endParaRPr lang="en-US" altLang="ja-JP" sz="2913" dirty="0" smtClean="0"/>
          </a:p>
        </p:txBody>
      </p:sp>
      <p:cxnSp>
        <p:nvCxnSpPr>
          <p:cNvPr id="7" name="直線コネクタ 6"/>
          <p:cNvCxnSpPr/>
          <p:nvPr/>
        </p:nvCxnSpPr>
        <p:spPr>
          <a:xfrm flipH="1">
            <a:off x="2539555" y="1483337"/>
            <a:ext cx="48341" cy="505557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右矢印 3"/>
          <p:cNvSpPr/>
          <p:nvPr/>
        </p:nvSpPr>
        <p:spPr>
          <a:xfrm>
            <a:off x="947104" y="3238853"/>
            <a:ext cx="8127588" cy="978795"/>
          </a:xfrm>
          <a:prstGeom prst="rightArrow">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81826" y="3518009"/>
            <a:ext cx="6787166" cy="369332"/>
          </a:xfrm>
          <a:prstGeom prst="rect">
            <a:avLst/>
          </a:prstGeom>
          <a:noFill/>
        </p:spPr>
        <p:txBody>
          <a:bodyPr wrap="square" rtlCol="0">
            <a:spAutoFit/>
          </a:bodyPr>
          <a:lstStyle/>
          <a:p>
            <a:pPr algn="ctr"/>
            <a:r>
              <a:rPr kumimoji="1" lang="ja-JP" altLang="en-US" sz="1800" dirty="0" smtClean="0"/>
              <a:t>サポートファイル（一貫性のある適切な</a:t>
            </a:r>
            <a:r>
              <a:rPr lang="ja-JP" altLang="en-US" sz="1800" dirty="0" smtClean="0"/>
              <a:t>支援を繋ぐ</a:t>
            </a:r>
            <a:r>
              <a:rPr kumimoji="1" lang="ja-JP" altLang="en-US" sz="1800" dirty="0" smtClean="0"/>
              <a:t>）</a:t>
            </a:r>
            <a:endParaRPr kumimoji="1" lang="ja-JP" altLang="en-US" sz="1800" dirty="0"/>
          </a:p>
        </p:txBody>
      </p:sp>
      <p:sp>
        <p:nvSpPr>
          <p:cNvPr id="12" name="テキスト ボックス 11"/>
          <p:cNvSpPr txBox="1"/>
          <p:nvPr/>
        </p:nvSpPr>
        <p:spPr>
          <a:xfrm>
            <a:off x="1047229" y="1483337"/>
            <a:ext cx="1361663" cy="570028"/>
          </a:xfrm>
          <a:prstGeom prst="rect">
            <a:avLst/>
          </a:prstGeom>
          <a:solidFill>
            <a:schemeClr val="bg1"/>
          </a:solidFill>
          <a:ln w="28575">
            <a:solidFill>
              <a:schemeClr val="tx1"/>
            </a:solidFill>
          </a:ln>
        </p:spPr>
        <p:txBody>
          <a:bodyPr wrap="square" rtlCol="0">
            <a:spAutoFit/>
          </a:bodyPr>
          <a:lstStyle/>
          <a:p>
            <a:pPr algn="ctr"/>
            <a:r>
              <a:rPr kumimoji="1" lang="en-US" altLang="ja-JP" dirty="0" smtClean="0"/>
              <a:t>【</a:t>
            </a:r>
            <a:r>
              <a:rPr kumimoji="1" lang="ja-JP" altLang="en-US" dirty="0" smtClean="0"/>
              <a:t>乳幼児期、未就学期</a:t>
            </a:r>
            <a:r>
              <a:rPr kumimoji="1" lang="en-US" altLang="ja-JP" dirty="0" smtClean="0"/>
              <a:t>】</a:t>
            </a:r>
          </a:p>
        </p:txBody>
      </p:sp>
      <p:sp>
        <p:nvSpPr>
          <p:cNvPr id="18" name="テキスト ボックス 17"/>
          <p:cNvSpPr txBox="1"/>
          <p:nvPr/>
        </p:nvSpPr>
        <p:spPr>
          <a:xfrm>
            <a:off x="2849893" y="1465904"/>
            <a:ext cx="3440037" cy="568800"/>
          </a:xfrm>
          <a:prstGeom prst="rect">
            <a:avLst/>
          </a:prstGeom>
          <a:solidFill>
            <a:schemeClr val="bg1"/>
          </a:solidFill>
          <a:ln w="28575">
            <a:solidFill>
              <a:schemeClr val="tx1"/>
            </a:solidFill>
          </a:ln>
        </p:spPr>
        <p:txBody>
          <a:bodyPr wrap="square" rtlCol="0" anchor="ctr" anchorCtr="0">
            <a:spAutoFit/>
          </a:bodyPr>
          <a:lstStyle/>
          <a:p>
            <a:pPr algn="ctr"/>
            <a:r>
              <a:rPr kumimoji="1" lang="en-US" altLang="ja-JP" dirty="0" smtClean="0"/>
              <a:t>【</a:t>
            </a:r>
            <a:r>
              <a:rPr lang="ja-JP" altLang="en-US" dirty="0"/>
              <a:t>学齢</a:t>
            </a:r>
            <a:r>
              <a:rPr lang="ja-JP" altLang="en-US" dirty="0" smtClean="0"/>
              <a:t>期</a:t>
            </a:r>
            <a:r>
              <a:rPr kumimoji="1" lang="en-US" altLang="ja-JP" dirty="0" smtClean="0"/>
              <a:t>】</a:t>
            </a:r>
          </a:p>
        </p:txBody>
      </p:sp>
      <p:sp>
        <p:nvSpPr>
          <p:cNvPr id="19" name="テキスト ボックス 18"/>
          <p:cNvSpPr txBox="1"/>
          <p:nvPr/>
        </p:nvSpPr>
        <p:spPr>
          <a:xfrm>
            <a:off x="2829183" y="2228362"/>
            <a:ext cx="982228" cy="366413"/>
          </a:xfrm>
          <a:prstGeom prst="roundRect">
            <a:avLst/>
          </a:prstGeom>
          <a:solidFill>
            <a:srgbClr val="92D050"/>
          </a:solidFill>
          <a:ln w="28575">
            <a:solidFill>
              <a:schemeClr val="tx1"/>
            </a:solidFill>
          </a:ln>
        </p:spPr>
        <p:txBody>
          <a:bodyPr wrap="square" rtlCol="0">
            <a:spAutoFit/>
          </a:bodyPr>
          <a:lstStyle/>
          <a:p>
            <a:pPr algn="ctr"/>
            <a:r>
              <a:rPr lang="ja-JP" altLang="en-US" dirty="0"/>
              <a:t>小学校</a:t>
            </a:r>
            <a:endParaRPr kumimoji="1" lang="en-US" altLang="ja-JP" dirty="0" smtClean="0"/>
          </a:p>
        </p:txBody>
      </p:sp>
      <p:sp>
        <p:nvSpPr>
          <p:cNvPr id="22" name="テキスト ボックス 21"/>
          <p:cNvSpPr txBox="1"/>
          <p:nvPr/>
        </p:nvSpPr>
        <p:spPr>
          <a:xfrm>
            <a:off x="4052082" y="2228362"/>
            <a:ext cx="987034" cy="366413"/>
          </a:xfrm>
          <a:prstGeom prst="roundRect">
            <a:avLst/>
          </a:prstGeom>
          <a:solidFill>
            <a:srgbClr val="92D050"/>
          </a:solidFill>
          <a:ln w="28575">
            <a:solidFill>
              <a:schemeClr val="tx1"/>
            </a:solidFill>
          </a:ln>
        </p:spPr>
        <p:txBody>
          <a:bodyPr wrap="square" rtlCol="0">
            <a:spAutoFit/>
          </a:bodyPr>
          <a:lstStyle/>
          <a:p>
            <a:pPr algn="ctr"/>
            <a:r>
              <a:rPr lang="ja-JP" altLang="en-US" dirty="0"/>
              <a:t>中</a:t>
            </a:r>
            <a:r>
              <a:rPr lang="ja-JP" altLang="en-US" dirty="0" smtClean="0"/>
              <a:t>学校</a:t>
            </a:r>
            <a:endParaRPr kumimoji="1" lang="en-US" altLang="ja-JP" dirty="0" smtClean="0"/>
          </a:p>
        </p:txBody>
      </p:sp>
      <p:sp>
        <p:nvSpPr>
          <p:cNvPr id="23" name="テキスト ボックス 22"/>
          <p:cNvSpPr txBox="1"/>
          <p:nvPr/>
        </p:nvSpPr>
        <p:spPr>
          <a:xfrm>
            <a:off x="5332873" y="2232245"/>
            <a:ext cx="1096067" cy="366413"/>
          </a:xfrm>
          <a:prstGeom prst="roundRect">
            <a:avLst/>
          </a:prstGeom>
          <a:solidFill>
            <a:srgbClr val="92D050"/>
          </a:solidFill>
          <a:ln w="28575">
            <a:solidFill>
              <a:schemeClr val="tx1"/>
            </a:solidFill>
          </a:ln>
        </p:spPr>
        <p:txBody>
          <a:bodyPr wrap="square" rtlCol="0">
            <a:spAutoFit/>
          </a:bodyPr>
          <a:lstStyle/>
          <a:p>
            <a:pPr algn="ctr"/>
            <a:r>
              <a:rPr lang="ja-JP" altLang="en-US" dirty="0" smtClean="0"/>
              <a:t>高等学校</a:t>
            </a:r>
            <a:endParaRPr kumimoji="1" lang="en-US" altLang="ja-JP" dirty="0" smtClean="0"/>
          </a:p>
        </p:txBody>
      </p:sp>
      <p:sp>
        <p:nvSpPr>
          <p:cNvPr id="24" name="テキスト ボックス 23"/>
          <p:cNvSpPr txBox="1"/>
          <p:nvPr/>
        </p:nvSpPr>
        <p:spPr>
          <a:xfrm>
            <a:off x="2793898" y="2776506"/>
            <a:ext cx="3607179" cy="366413"/>
          </a:xfrm>
          <a:prstGeom prst="roundRect">
            <a:avLst/>
          </a:prstGeom>
          <a:solidFill>
            <a:srgbClr val="92D050"/>
          </a:solidFill>
          <a:ln w="28575">
            <a:solidFill>
              <a:schemeClr val="tx1"/>
            </a:solidFill>
          </a:ln>
        </p:spPr>
        <p:txBody>
          <a:bodyPr wrap="square" rtlCol="0">
            <a:spAutoFit/>
          </a:bodyPr>
          <a:lstStyle/>
          <a:p>
            <a:pPr algn="ctr"/>
            <a:r>
              <a:rPr lang="ja-JP" altLang="en-US" dirty="0" smtClean="0"/>
              <a:t>特別支援学校</a:t>
            </a:r>
            <a:endParaRPr kumimoji="1" lang="en-US" altLang="ja-JP" dirty="0" smtClean="0"/>
          </a:p>
        </p:txBody>
      </p:sp>
      <p:sp>
        <p:nvSpPr>
          <p:cNvPr id="25" name="テキスト ボックス 24"/>
          <p:cNvSpPr txBox="1"/>
          <p:nvPr/>
        </p:nvSpPr>
        <p:spPr>
          <a:xfrm>
            <a:off x="6628725" y="1471686"/>
            <a:ext cx="2226246" cy="568800"/>
          </a:xfrm>
          <a:prstGeom prst="rect">
            <a:avLst/>
          </a:prstGeom>
          <a:solidFill>
            <a:schemeClr val="bg1"/>
          </a:solidFill>
          <a:ln w="28575">
            <a:solidFill>
              <a:schemeClr val="tx1"/>
            </a:solidFill>
          </a:ln>
        </p:spPr>
        <p:txBody>
          <a:bodyPr wrap="square" rtlCol="0" anchor="ctr" anchorCtr="0">
            <a:spAutoFit/>
          </a:bodyPr>
          <a:lstStyle/>
          <a:p>
            <a:pPr algn="ctr"/>
            <a:r>
              <a:rPr kumimoji="1" lang="en-US" altLang="ja-JP" dirty="0" smtClean="0"/>
              <a:t>【</a:t>
            </a:r>
            <a:r>
              <a:rPr kumimoji="1" lang="ja-JP" altLang="en-US" dirty="0" smtClean="0"/>
              <a:t>青年</a:t>
            </a:r>
            <a:r>
              <a:rPr lang="ja-JP" altLang="en-US" dirty="0" smtClean="0"/>
              <a:t>期</a:t>
            </a:r>
            <a:r>
              <a:rPr kumimoji="1" lang="en-US" altLang="ja-JP" dirty="0" smtClean="0"/>
              <a:t>】</a:t>
            </a:r>
          </a:p>
        </p:txBody>
      </p:sp>
      <p:sp>
        <p:nvSpPr>
          <p:cNvPr id="27" name="テキスト ボックス 26"/>
          <p:cNvSpPr txBox="1"/>
          <p:nvPr/>
        </p:nvSpPr>
        <p:spPr>
          <a:xfrm>
            <a:off x="6665880" y="2254257"/>
            <a:ext cx="991193" cy="366413"/>
          </a:xfrm>
          <a:prstGeom prst="roundRect">
            <a:avLst/>
          </a:prstGeom>
          <a:solidFill>
            <a:srgbClr val="92D050"/>
          </a:solidFill>
          <a:ln w="28575">
            <a:solidFill>
              <a:schemeClr val="tx1"/>
            </a:solidFill>
          </a:ln>
        </p:spPr>
        <p:txBody>
          <a:bodyPr wrap="square" rtlCol="0">
            <a:spAutoFit/>
          </a:bodyPr>
          <a:lstStyle/>
          <a:p>
            <a:pPr algn="ctr"/>
            <a:r>
              <a:rPr kumimoji="1" lang="ja-JP" altLang="en-US" dirty="0" smtClean="0"/>
              <a:t>大学</a:t>
            </a:r>
            <a:endParaRPr kumimoji="1" lang="en-US" altLang="ja-JP" dirty="0" smtClean="0"/>
          </a:p>
        </p:txBody>
      </p:sp>
      <p:sp>
        <p:nvSpPr>
          <p:cNvPr id="28" name="テキスト ボックス 27"/>
          <p:cNvSpPr txBox="1"/>
          <p:nvPr/>
        </p:nvSpPr>
        <p:spPr>
          <a:xfrm>
            <a:off x="7767606" y="2250573"/>
            <a:ext cx="1098763" cy="366413"/>
          </a:xfrm>
          <a:prstGeom prst="roundRect">
            <a:avLst/>
          </a:prstGeom>
          <a:solidFill>
            <a:srgbClr val="92D050"/>
          </a:solidFill>
          <a:ln w="28575">
            <a:solidFill>
              <a:schemeClr val="tx1"/>
            </a:solidFill>
          </a:ln>
        </p:spPr>
        <p:txBody>
          <a:bodyPr wrap="square" rtlCol="0">
            <a:spAutoFit/>
          </a:bodyPr>
          <a:lstStyle/>
          <a:p>
            <a:pPr algn="ctr"/>
            <a:r>
              <a:rPr lang="ja-JP" altLang="en-US" dirty="0"/>
              <a:t>企業</a:t>
            </a:r>
            <a:endParaRPr kumimoji="1" lang="en-US" altLang="ja-JP" dirty="0" smtClean="0"/>
          </a:p>
        </p:txBody>
      </p:sp>
      <p:sp>
        <p:nvSpPr>
          <p:cNvPr id="29" name="テキスト ボックス 28"/>
          <p:cNvSpPr txBox="1"/>
          <p:nvPr/>
        </p:nvSpPr>
        <p:spPr>
          <a:xfrm>
            <a:off x="6640121" y="2784630"/>
            <a:ext cx="2226247" cy="366413"/>
          </a:xfrm>
          <a:prstGeom prst="roundRect">
            <a:avLst/>
          </a:prstGeom>
          <a:solidFill>
            <a:srgbClr val="92D050"/>
          </a:solidFill>
          <a:ln w="28575">
            <a:solidFill>
              <a:schemeClr val="tx1"/>
            </a:solidFill>
          </a:ln>
        </p:spPr>
        <p:txBody>
          <a:bodyPr wrap="square" rtlCol="0">
            <a:spAutoFit/>
          </a:bodyPr>
          <a:lstStyle/>
          <a:p>
            <a:pPr algn="ctr"/>
            <a:r>
              <a:rPr lang="ja-JP" altLang="en-US" dirty="0" smtClean="0"/>
              <a:t>福祉</a:t>
            </a:r>
            <a:r>
              <a:rPr lang="ja-JP" altLang="en-US" dirty="0"/>
              <a:t>施設</a:t>
            </a:r>
            <a:endParaRPr kumimoji="1" lang="en-US" altLang="ja-JP" dirty="0" smtClean="0"/>
          </a:p>
        </p:txBody>
      </p:sp>
      <p:sp>
        <p:nvSpPr>
          <p:cNvPr id="32" name="テキスト ボックス 31"/>
          <p:cNvSpPr txBox="1"/>
          <p:nvPr/>
        </p:nvSpPr>
        <p:spPr>
          <a:xfrm>
            <a:off x="1080510" y="2213711"/>
            <a:ext cx="1320257" cy="366413"/>
          </a:xfrm>
          <a:prstGeom prst="roundRect">
            <a:avLst/>
          </a:prstGeom>
          <a:solidFill>
            <a:srgbClr val="92D050"/>
          </a:solidFill>
          <a:ln w="28575">
            <a:solidFill>
              <a:schemeClr val="tx1"/>
            </a:solidFill>
          </a:ln>
        </p:spPr>
        <p:txBody>
          <a:bodyPr wrap="square" rtlCol="0">
            <a:spAutoFit/>
          </a:bodyPr>
          <a:lstStyle/>
          <a:p>
            <a:pPr algn="ctr"/>
            <a:r>
              <a:rPr lang="ja-JP" altLang="en-US" dirty="0"/>
              <a:t>保育園</a:t>
            </a:r>
            <a:endParaRPr kumimoji="1" lang="en-US" altLang="ja-JP" dirty="0" smtClean="0"/>
          </a:p>
        </p:txBody>
      </p:sp>
      <p:sp>
        <p:nvSpPr>
          <p:cNvPr id="33" name="テキスト ボックス 32"/>
          <p:cNvSpPr txBox="1"/>
          <p:nvPr/>
        </p:nvSpPr>
        <p:spPr>
          <a:xfrm>
            <a:off x="1091075" y="2776506"/>
            <a:ext cx="1320257" cy="366413"/>
          </a:xfrm>
          <a:prstGeom prst="roundRect">
            <a:avLst/>
          </a:prstGeom>
          <a:solidFill>
            <a:srgbClr val="92D050"/>
          </a:solidFill>
          <a:ln w="28575">
            <a:solidFill>
              <a:schemeClr val="tx1"/>
            </a:solidFill>
          </a:ln>
        </p:spPr>
        <p:txBody>
          <a:bodyPr wrap="square" rtlCol="0">
            <a:spAutoFit/>
          </a:bodyPr>
          <a:lstStyle/>
          <a:p>
            <a:pPr algn="ctr"/>
            <a:r>
              <a:rPr lang="ja-JP" altLang="en-US" dirty="0"/>
              <a:t>幼稚園</a:t>
            </a:r>
            <a:endParaRPr kumimoji="1" lang="en-US" altLang="ja-JP" dirty="0" smtClean="0"/>
          </a:p>
        </p:txBody>
      </p:sp>
      <p:sp>
        <p:nvSpPr>
          <p:cNvPr id="34" name="テキスト ボックス 33"/>
          <p:cNvSpPr txBox="1"/>
          <p:nvPr/>
        </p:nvSpPr>
        <p:spPr>
          <a:xfrm>
            <a:off x="1103278" y="5078719"/>
            <a:ext cx="7776720" cy="482400"/>
          </a:xfrm>
          <a:prstGeom prst="roundRect">
            <a:avLst/>
          </a:prstGeom>
          <a:solidFill>
            <a:srgbClr val="FFC000"/>
          </a:solidFill>
          <a:ln w="28575">
            <a:solidFill>
              <a:schemeClr val="tx1"/>
            </a:solidFill>
          </a:ln>
        </p:spPr>
        <p:txBody>
          <a:bodyPr wrap="square" rtlCol="0">
            <a:spAutoFit/>
          </a:bodyPr>
          <a:lstStyle/>
          <a:p>
            <a:pPr algn="ctr"/>
            <a:r>
              <a:rPr lang="ja-JP" altLang="en-US" dirty="0" smtClean="0"/>
              <a:t>保健、福祉、医療機関</a:t>
            </a:r>
            <a:endParaRPr kumimoji="1" lang="en-US" altLang="ja-JP" dirty="0" smtClean="0"/>
          </a:p>
        </p:txBody>
      </p:sp>
      <p:sp>
        <p:nvSpPr>
          <p:cNvPr id="35" name="テキスト ボックス 34"/>
          <p:cNvSpPr txBox="1"/>
          <p:nvPr/>
        </p:nvSpPr>
        <p:spPr>
          <a:xfrm>
            <a:off x="2347713" y="5763915"/>
            <a:ext cx="4145140" cy="468000"/>
          </a:xfrm>
          <a:prstGeom prst="roundRect">
            <a:avLst/>
          </a:prstGeom>
          <a:solidFill>
            <a:srgbClr val="FFC000"/>
          </a:solidFill>
          <a:ln w="28575">
            <a:solidFill>
              <a:schemeClr val="tx1"/>
            </a:solidFill>
          </a:ln>
        </p:spPr>
        <p:txBody>
          <a:bodyPr wrap="square" rtlCol="0">
            <a:spAutoFit/>
          </a:bodyPr>
          <a:lstStyle/>
          <a:p>
            <a:pPr algn="ctr"/>
            <a:r>
              <a:rPr lang="ja-JP" altLang="en-US" dirty="0"/>
              <a:t>教育</a:t>
            </a:r>
            <a:endParaRPr kumimoji="1" lang="en-US" altLang="ja-JP" dirty="0" smtClean="0"/>
          </a:p>
        </p:txBody>
      </p:sp>
      <p:sp>
        <p:nvSpPr>
          <p:cNvPr id="36" name="テキスト ボックス 35"/>
          <p:cNvSpPr txBox="1"/>
          <p:nvPr/>
        </p:nvSpPr>
        <p:spPr>
          <a:xfrm>
            <a:off x="6640122" y="5753333"/>
            <a:ext cx="2200487" cy="468000"/>
          </a:xfrm>
          <a:prstGeom prst="roundRect">
            <a:avLst/>
          </a:prstGeom>
          <a:solidFill>
            <a:srgbClr val="FFC000"/>
          </a:solidFill>
          <a:ln w="28575">
            <a:solidFill>
              <a:schemeClr val="tx1"/>
            </a:solidFill>
          </a:ln>
        </p:spPr>
        <p:txBody>
          <a:bodyPr wrap="square" rtlCol="0">
            <a:spAutoFit/>
          </a:bodyPr>
          <a:lstStyle/>
          <a:p>
            <a:pPr algn="ctr"/>
            <a:r>
              <a:rPr lang="ja-JP" altLang="en-US" dirty="0" smtClean="0"/>
              <a:t>就労</a:t>
            </a:r>
            <a:r>
              <a:rPr lang="ja-JP" altLang="en-US" dirty="0"/>
              <a:t>機関</a:t>
            </a:r>
            <a:endParaRPr kumimoji="1" lang="en-US" altLang="ja-JP" dirty="0" smtClean="0"/>
          </a:p>
        </p:txBody>
      </p:sp>
      <p:sp>
        <p:nvSpPr>
          <p:cNvPr id="8" name="スライド番号プレースホルダー 7"/>
          <p:cNvSpPr>
            <a:spLocks noGrp="1"/>
          </p:cNvSpPr>
          <p:nvPr>
            <p:ph type="sldNum" sz="quarter" idx="12"/>
          </p:nvPr>
        </p:nvSpPr>
        <p:spPr/>
        <p:txBody>
          <a:bodyPr/>
          <a:lstStyle/>
          <a:p>
            <a:r>
              <a:rPr lang="ja-JP" altLang="en-US" dirty="0"/>
              <a:t>５</a:t>
            </a:r>
            <a:endParaRPr kumimoji="1" lang="ja-JP" altLang="en-US" dirty="0"/>
          </a:p>
        </p:txBody>
      </p:sp>
      <p:sp>
        <p:nvSpPr>
          <p:cNvPr id="44" name="テキスト ボックス 43"/>
          <p:cNvSpPr txBox="1"/>
          <p:nvPr/>
        </p:nvSpPr>
        <p:spPr>
          <a:xfrm rot="10800000">
            <a:off x="1149366" y="4257754"/>
            <a:ext cx="1279684" cy="553123"/>
          </a:xfrm>
          <a:prstGeom prst="wedgeRoundRectCallout">
            <a:avLst>
              <a:gd name="adj1" fmla="val -47216"/>
              <a:gd name="adj2" fmla="val 89636"/>
              <a:gd name="adj3" fmla="val 16667"/>
            </a:avLst>
          </a:prstGeom>
          <a:solidFill>
            <a:schemeClr val="accent1"/>
          </a:solidFill>
          <a:ln w="12700">
            <a:solidFill>
              <a:schemeClr val="tx1"/>
            </a:solidFill>
          </a:ln>
        </p:spPr>
        <p:txBody>
          <a:bodyPr vert="horz" wrap="square" rtlCol="0">
            <a:noAutofit/>
          </a:bodyPr>
          <a:lstStyle/>
          <a:p>
            <a:pPr algn="ctr"/>
            <a:endParaRPr kumimoji="1" lang="en-US" altLang="ja-JP" dirty="0" smtClean="0"/>
          </a:p>
        </p:txBody>
      </p:sp>
      <p:sp>
        <p:nvSpPr>
          <p:cNvPr id="47" name="テキスト ボックス 46"/>
          <p:cNvSpPr txBox="1"/>
          <p:nvPr/>
        </p:nvSpPr>
        <p:spPr>
          <a:xfrm>
            <a:off x="1251433" y="4255777"/>
            <a:ext cx="1121154" cy="570028"/>
          </a:xfrm>
          <a:prstGeom prst="rect">
            <a:avLst/>
          </a:prstGeom>
          <a:noFill/>
        </p:spPr>
        <p:txBody>
          <a:bodyPr wrap="square" rtlCol="0">
            <a:spAutoFit/>
          </a:bodyPr>
          <a:lstStyle/>
          <a:p>
            <a:r>
              <a:rPr lang="ja-JP" altLang="en-US" dirty="0" smtClean="0"/>
              <a:t>就学支援</a:t>
            </a:r>
            <a:r>
              <a:rPr kumimoji="1" lang="ja-JP" altLang="en-US" dirty="0" smtClean="0"/>
              <a:t>シート</a:t>
            </a:r>
            <a:endParaRPr kumimoji="1" lang="ja-JP" altLang="en-US" dirty="0"/>
          </a:p>
        </p:txBody>
      </p:sp>
      <p:sp>
        <p:nvSpPr>
          <p:cNvPr id="48" name="テキスト ボックス 47"/>
          <p:cNvSpPr txBox="1"/>
          <p:nvPr/>
        </p:nvSpPr>
        <p:spPr>
          <a:xfrm rot="10800000">
            <a:off x="2637279" y="4244663"/>
            <a:ext cx="1211962" cy="553123"/>
          </a:xfrm>
          <a:prstGeom prst="wedgeRoundRectCallout">
            <a:avLst>
              <a:gd name="adj1" fmla="val -47216"/>
              <a:gd name="adj2" fmla="val 89636"/>
              <a:gd name="adj3" fmla="val 16667"/>
            </a:avLst>
          </a:prstGeom>
          <a:solidFill>
            <a:schemeClr val="accent1"/>
          </a:solidFill>
          <a:ln w="9525">
            <a:solidFill>
              <a:schemeClr val="tx1"/>
            </a:solidFill>
          </a:ln>
        </p:spPr>
        <p:txBody>
          <a:bodyPr vert="horz" wrap="square" rtlCol="0">
            <a:noAutofit/>
          </a:bodyPr>
          <a:lstStyle/>
          <a:p>
            <a:pPr algn="ctr"/>
            <a:endParaRPr kumimoji="1" lang="en-US" altLang="ja-JP" dirty="0" smtClean="0"/>
          </a:p>
        </p:txBody>
      </p:sp>
      <p:sp>
        <p:nvSpPr>
          <p:cNvPr id="49" name="テキスト ボックス 48"/>
          <p:cNvSpPr txBox="1"/>
          <p:nvPr/>
        </p:nvSpPr>
        <p:spPr>
          <a:xfrm>
            <a:off x="2753845" y="4255777"/>
            <a:ext cx="1121154" cy="570028"/>
          </a:xfrm>
          <a:prstGeom prst="rect">
            <a:avLst/>
          </a:prstGeom>
          <a:noFill/>
        </p:spPr>
        <p:txBody>
          <a:bodyPr wrap="square" rtlCol="0">
            <a:spAutoFit/>
          </a:bodyPr>
          <a:lstStyle/>
          <a:p>
            <a:r>
              <a:rPr lang="ja-JP" altLang="en-US" dirty="0"/>
              <a:t>移行</a:t>
            </a:r>
            <a:r>
              <a:rPr lang="ja-JP" altLang="en-US" dirty="0" smtClean="0"/>
              <a:t>支援</a:t>
            </a:r>
            <a:r>
              <a:rPr kumimoji="1" lang="ja-JP" altLang="en-US" dirty="0" smtClean="0"/>
              <a:t>シート</a:t>
            </a:r>
            <a:endParaRPr kumimoji="1" lang="ja-JP" altLang="en-US" dirty="0"/>
          </a:p>
        </p:txBody>
      </p:sp>
      <p:sp>
        <p:nvSpPr>
          <p:cNvPr id="51" name="テキスト ボックス 50"/>
          <p:cNvSpPr txBox="1"/>
          <p:nvPr/>
        </p:nvSpPr>
        <p:spPr>
          <a:xfrm>
            <a:off x="1077426" y="5779091"/>
            <a:ext cx="1178638" cy="468000"/>
          </a:xfrm>
          <a:prstGeom prst="roundRect">
            <a:avLst/>
          </a:prstGeom>
          <a:solidFill>
            <a:srgbClr val="FFC000"/>
          </a:solidFill>
          <a:ln w="28575">
            <a:solidFill>
              <a:schemeClr val="tx1"/>
            </a:solidFill>
          </a:ln>
        </p:spPr>
        <p:txBody>
          <a:bodyPr wrap="square" rtlCol="0">
            <a:spAutoFit/>
          </a:bodyPr>
          <a:lstStyle/>
          <a:p>
            <a:pPr algn="ctr"/>
            <a:r>
              <a:rPr lang="ja-JP" altLang="en-US" dirty="0"/>
              <a:t>保育</a:t>
            </a:r>
            <a:endParaRPr kumimoji="1" lang="en-US" altLang="ja-JP" dirty="0" smtClean="0"/>
          </a:p>
        </p:txBody>
      </p:sp>
      <p:sp>
        <p:nvSpPr>
          <p:cNvPr id="53" name="テキスト ボックス 52"/>
          <p:cNvSpPr txBox="1"/>
          <p:nvPr/>
        </p:nvSpPr>
        <p:spPr>
          <a:xfrm rot="10800000">
            <a:off x="4037222" y="4242898"/>
            <a:ext cx="1100529" cy="553123"/>
          </a:xfrm>
          <a:prstGeom prst="wedgeRoundRectCallout">
            <a:avLst>
              <a:gd name="adj1" fmla="val -47216"/>
              <a:gd name="adj2" fmla="val 89636"/>
              <a:gd name="adj3" fmla="val 16667"/>
            </a:avLst>
          </a:prstGeom>
          <a:solidFill>
            <a:schemeClr val="accent1"/>
          </a:solidFill>
          <a:ln w="9525">
            <a:solidFill>
              <a:schemeClr val="tx1"/>
            </a:solidFill>
          </a:ln>
        </p:spPr>
        <p:txBody>
          <a:bodyPr vert="horz" wrap="square" rtlCol="0">
            <a:noAutofit/>
          </a:bodyPr>
          <a:lstStyle/>
          <a:p>
            <a:pPr algn="ctr"/>
            <a:endParaRPr kumimoji="1" lang="en-US" altLang="ja-JP" dirty="0" smtClean="0"/>
          </a:p>
        </p:txBody>
      </p:sp>
      <p:sp>
        <p:nvSpPr>
          <p:cNvPr id="54" name="テキスト ボックス 53"/>
          <p:cNvSpPr txBox="1"/>
          <p:nvPr/>
        </p:nvSpPr>
        <p:spPr>
          <a:xfrm>
            <a:off x="4065909" y="4229666"/>
            <a:ext cx="1121154" cy="570028"/>
          </a:xfrm>
          <a:prstGeom prst="rect">
            <a:avLst/>
          </a:prstGeom>
          <a:noFill/>
        </p:spPr>
        <p:txBody>
          <a:bodyPr wrap="square" rtlCol="0">
            <a:spAutoFit/>
          </a:bodyPr>
          <a:lstStyle/>
          <a:p>
            <a:r>
              <a:rPr lang="ja-JP" altLang="en-US" dirty="0"/>
              <a:t>移行</a:t>
            </a:r>
            <a:r>
              <a:rPr lang="ja-JP" altLang="en-US" dirty="0" smtClean="0"/>
              <a:t>支援</a:t>
            </a:r>
            <a:r>
              <a:rPr kumimoji="1" lang="ja-JP" altLang="en-US" dirty="0" smtClean="0"/>
              <a:t>シート</a:t>
            </a:r>
            <a:endParaRPr kumimoji="1" lang="ja-JP" altLang="en-US" dirty="0"/>
          </a:p>
        </p:txBody>
      </p:sp>
      <p:sp>
        <p:nvSpPr>
          <p:cNvPr id="56" name="テキスト ボックス 55"/>
          <p:cNvSpPr txBox="1"/>
          <p:nvPr/>
        </p:nvSpPr>
        <p:spPr>
          <a:xfrm rot="10800000">
            <a:off x="5325740" y="4230018"/>
            <a:ext cx="1139844" cy="553123"/>
          </a:xfrm>
          <a:prstGeom prst="wedgeRoundRectCallout">
            <a:avLst>
              <a:gd name="adj1" fmla="val -47216"/>
              <a:gd name="adj2" fmla="val 89636"/>
              <a:gd name="adj3" fmla="val 16667"/>
            </a:avLst>
          </a:prstGeom>
          <a:solidFill>
            <a:schemeClr val="accent1"/>
          </a:solidFill>
          <a:ln w="9525">
            <a:solidFill>
              <a:schemeClr val="tx1"/>
            </a:solidFill>
          </a:ln>
        </p:spPr>
        <p:txBody>
          <a:bodyPr vert="horz" wrap="square" rtlCol="0">
            <a:noAutofit/>
          </a:bodyPr>
          <a:lstStyle/>
          <a:p>
            <a:pPr algn="ctr"/>
            <a:endParaRPr kumimoji="1" lang="en-US" altLang="ja-JP" dirty="0" smtClean="0"/>
          </a:p>
        </p:txBody>
      </p:sp>
      <p:sp>
        <p:nvSpPr>
          <p:cNvPr id="55" name="テキスト ボックス 54"/>
          <p:cNvSpPr txBox="1"/>
          <p:nvPr/>
        </p:nvSpPr>
        <p:spPr>
          <a:xfrm>
            <a:off x="5376729" y="4217140"/>
            <a:ext cx="1121154" cy="570028"/>
          </a:xfrm>
          <a:prstGeom prst="rect">
            <a:avLst/>
          </a:prstGeom>
          <a:noFill/>
        </p:spPr>
        <p:txBody>
          <a:bodyPr wrap="square" rtlCol="0">
            <a:spAutoFit/>
          </a:bodyPr>
          <a:lstStyle/>
          <a:p>
            <a:r>
              <a:rPr lang="ja-JP" altLang="en-US" dirty="0"/>
              <a:t>移行</a:t>
            </a:r>
            <a:r>
              <a:rPr lang="ja-JP" altLang="en-US" dirty="0" smtClean="0"/>
              <a:t>支援</a:t>
            </a:r>
            <a:r>
              <a:rPr kumimoji="1" lang="ja-JP" altLang="en-US" dirty="0" smtClean="0"/>
              <a:t>シート</a:t>
            </a:r>
            <a:endParaRPr kumimoji="1" lang="ja-JP" altLang="en-US" dirty="0"/>
          </a:p>
        </p:txBody>
      </p:sp>
    </p:spTree>
    <p:extLst>
      <p:ext uri="{BB962C8B-B14F-4D97-AF65-F5344CB8AC3E}">
        <p14:creationId xmlns:p14="http://schemas.microsoft.com/office/powerpoint/2010/main" val="26878787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1106</TotalTime>
  <Words>447</Words>
  <Application>Microsoft Office PowerPoint</Application>
  <PresentationFormat>A4 210 x 297 mm</PresentationFormat>
  <Paragraphs>64</Paragraphs>
  <Slides>5</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Calibri Light</vt:lpstr>
      <vt:lpstr>Office テーマ</vt:lpstr>
      <vt:lpstr>サポートファイルとは</vt:lpstr>
      <vt:lpstr>使用方法</vt:lpstr>
      <vt:lpstr>主な効果（１）</vt:lpstr>
      <vt:lpstr>主な効果（２）</vt:lpstr>
      <vt:lpstr>各ライフステージの支援を繋ぐイメージ図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サポートファイル</dc:title>
  <dc:creator>鈴木 聖真</dc:creator>
  <cp:lastModifiedBy>鈴木 聖真</cp:lastModifiedBy>
  <cp:revision>61</cp:revision>
  <cp:lastPrinted>2023-02-22T01:59:03Z</cp:lastPrinted>
  <dcterms:created xsi:type="dcterms:W3CDTF">2021-06-11T04:13:40Z</dcterms:created>
  <dcterms:modified xsi:type="dcterms:W3CDTF">2023-02-22T01:59:12Z</dcterms:modified>
</cp:coreProperties>
</file>