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3"/>
  </p:notesMasterIdLst>
  <p:sldIdLst>
    <p:sldId id="277" r:id="rId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D7ED"/>
    <a:srgbClr val="0DA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61" autoAdjust="0"/>
  </p:normalViewPr>
  <p:slideViewPr>
    <p:cSldViewPr snapToGrid="0">
      <p:cViewPr varScale="1">
        <p:scale>
          <a:sx n="64" d="100"/>
          <a:sy n="64" d="100"/>
        </p:scale>
        <p:origin x="12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935BB-4CA7-43AD-90FA-33642A5FB35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3C8B7-2684-478A-A68C-FCD4C1538B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76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C8B7-2684-478A-A68C-FCD4C1538B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1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85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69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64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53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53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24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11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92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37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25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82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C3FCA-7881-486C-992C-72652D14FF7E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0E400-3F99-40C3-A933-EB5505585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22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52419" y="105820"/>
            <a:ext cx="9647994" cy="3622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smtClean="0">
                <a:solidFill>
                  <a:srgbClr val="00B0F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現スマートシティ推進方針の成果と課題について</a:t>
            </a:r>
            <a:endParaRPr kumimoji="1" lang="ja-JP" altLang="en-US" sz="2000" b="1" dirty="0">
              <a:solidFill>
                <a:srgbClr val="00B0F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-3007196" y="1123478"/>
            <a:ext cx="2118620" cy="18143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kumimoji="1" lang="ja-JP" altLang="en-US" sz="900" dirty="0">
              <a:solidFill>
                <a:schemeClr val="tx1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69250" y="907427"/>
            <a:ext cx="3682169" cy="1815111"/>
            <a:chOff x="456744" y="4107240"/>
            <a:chExt cx="3461348" cy="1815111"/>
          </a:xfrm>
        </p:grpSpPr>
        <p:sp>
          <p:nvSpPr>
            <p:cNvPr id="107" name="テキスト ボックス 106"/>
            <p:cNvSpPr txBox="1"/>
            <p:nvPr/>
          </p:nvSpPr>
          <p:spPr>
            <a:xfrm>
              <a:off x="573946" y="4323291"/>
              <a:ext cx="33441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1" lang="ja-JP" altLang="en-US" sz="1050" b="1" dirty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魅力</a:t>
              </a:r>
              <a:r>
                <a:rPr kumimoji="1" lang="ja-JP" altLang="en-US" sz="1050" b="1" dirty="0" smtClean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にあふれ、健康にくらせる持続可能なまち　いたばし</a:t>
              </a:r>
              <a:endParaRPr kumimoji="1" lang="en-US" altLang="ja-JP" sz="1050" b="1" dirty="0" smtClean="0">
                <a:solidFill>
                  <a:srgbClr val="0DA1E3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  <a:p>
              <a:pPr lvl="0"/>
              <a:r>
                <a:rPr kumimoji="1" lang="ja-JP" altLang="en-US" sz="1050" b="1" dirty="0" smtClean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～エコ</a:t>
              </a:r>
              <a:r>
                <a:rPr kumimoji="1" lang="ja-JP" altLang="en-US" sz="1050" b="1" dirty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でクリエイティブでヘルシー</a:t>
              </a:r>
              <a:r>
                <a:rPr kumimoji="1" lang="ja-JP" altLang="en-US" sz="1050" b="1" dirty="0" smtClean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なライフスタイル</a:t>
              </a:r>
              <a:r>
                <a:rPr kumimoji="1" lang="ja-JP" altLang="en-US" sz="1050" b="1" dirty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の</a:t>
              </a:r>
              <a:r>
                <a:rPr kumimoji="1" lang="ja-JP" altLang="en-US" sz="1050" b="1" dirty="0" smtClean="0">
                  <a:solidFill>
                    <a:srgbClr val="0DA1E3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実現～</a:t>
              </a:r>
              <a:endParaRPr kumimoji="1" lang="ja-JP" altLang="en-US" sz="1050" b="1" dirty="0">
                <a:solidFill>
                  <a:srgbClr val="0DA1E3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456744" y="4107240"/>
              <a:ext cx="14881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（１）</a:t>
              </a:r>
              <a:r>
                <a:rPr kumimoji="1" lang="ja-JP" altLang="en-US" sz="1100" b="1" dirty="0" smtClean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目指す将来像</a:t>
              </a:r>
              <a:endParaRPr kumimoji="1" lang="ja-JP" altLang="en-US" sz="1100" b="1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464960" y="4679815"/>
              <a:ext cx="12239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（２）</a:t>
              </a:r>
              <a:r>
                <a:rPr kumimoji="1" lang="ja-JP" altLang="en-US" sz="1100" b="1" dirty="0" smtClean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推進方針</a:t>
              </a:r>
              <a:endParaRPr kumimoji="1" lang="ja-JP" altLang="en-US" sz="1100" b="1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573946" y="4860522"/>
              <a:ext cx="279705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〇エネルギー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の賢い活用と創出</a:t>
              </a:r>
            </a:p>
            <a:p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〇シェア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による持続可能な資源利用の促進</a:t>
              </a:r>
            </a:p>
            <a:p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〇新しい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産業クラスターの創出と発展</a:t>
              </a:r>
            </a:p>
            <a:p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</a:t>
              </a:r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快適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で活力のある健康的で文化的な場の創出</a:t>
              </a:r>
            </a:p>
            <a:p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</a:t>
              </a:r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地球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にも人にもやさしい安心安全なまちの創出</a:t>
              </a:r>
            </a:p>
            <a:p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〇</a:t>
              </a:r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人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・モノのつながり促進と魅力発信</a:t>
              </a:r>
              <a:endParaRPr lang="en-US" altLang="ja-JP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</p:txBody>
        </p:sp>
      </p:grp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419979"/>
              </p:ext>
            </p:extLst>
          </p:nvPr>
        </p:nvGraphicFramePr>
        <p:xfrm>
          <a:off x="4190615" y="584699"/>
          <a:ext cx="5152168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2168">
                  <a:extLst>
                    <a:ext uri="{9D8B030D-6E8A-4147-A177-3AD203B41FA5}">
                      <a16:colId xmlns:a16="http://schemas.microsoft.com/office/drawing/2014/main" val="516955781"/>
                    </a:ext>
                  </a:extLst>
                </a:gridCol>
              </a:tblGrid>
              <a:tr h="23362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２　取組内容</a:t>
                      </a:r>
                      <a:endParaRPr kumimoji="1" lang="ja-JP" altLang="en-US" sz="1800" dirty="0" smtClean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817680"/>
                  </a:ext>
                </a:extLst>
              </a:tr>
            </a:tbl>
          </a:graphicData>
        </a:graphic>
      </p:graphicFrame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149034"/>
              </p:ext>
            </p:extLst>
          </p:nvPr>
        </p:nvGraphicFramePr>
        <p:xfrm>
          <a:off x="328120" y="585882"/>
          <a:ext cx="3564430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430">
                  <a:extLst>
                    <a:ext uri="{9D8B030D-6E8A-4147-A177-3AD203B41FA5}">
                      <a16:colId xmlns:a16="http://schemas.microsoft.com/office/drawing/2014/main" val="516955781"/>
                    </a:ext>
                  </a:extLst>
                </a:gridCol>
              </a:tblGrid>
              <a:tr h="23362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１　現スマートシティ推進方針</a:t>
                      </a:r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（</a:t>
                      </a:r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H29</a:t>
                      </a:r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年</a:t>
                      </a:r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3</a:t>
                      </a:r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月策定）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817680"/>
                  </a:ext>
                </a:extLst>
              </a:tr>
            </a:tbl>
          </a:graphicData>
        </a:graphic>
      </p:graphicFrame>
      <p:graphicFrame>
        <p:nvGraphicFramePr>
          <p:cNvPr id="55" name="表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244441"/>
              </p:ext>
            </p:extLst>
          </p:nvPr>
        </p:nvGraphicFramePr>
        <p:xfrm>
          <a:off x="328120" y="2803149"/>
          <a:ext cx="9183628" cy="292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3628">
                  <a:extLst>
                    <a:ext uri="{9D8B030D-6E8A-4147-A177-3AD203B41FA5}">
                      <a16:colId xmlns:a16="http://schemas.microsoft.com/office/drawing/2014/main" val="516955781"/>
                    </a:ext>
                  </a:extLst>
                </a:gridCol>
              </a:tblGrid>
              <a:tr h="292073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３　現方針の成果と課題</a:t>
                      </a:r>
                    </a:p>
                  </a:txBody>
                  <a:tcPr>
                    <a:lnL w="762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DA1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817680"/>
                  </a:ext>
                </a:extLst>
              </a:tr>
            </a:tbl>
          </a:graphicData>
        </a:graphic>
      </p:graphicFrame>
      <p:sp>
        <p:nvSpPr>
          <p:cNvPr id="95" name="テキスト ボックス 94"/>
          <p:cNvSpPr txBox="1"/>
          <p:nvPr/>
        </p:nvSpPr>
        <p:spPr>
          <a:xfrm>
            <a:off x="4076098" y="1398753"/>
            <a:ext cx="315265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（１）</a:t>
            </a:r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板橋区</a:t>
            </a:r>
            <a:r>
              <a:rPr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スマートシティ推進協</a:t>
            </a:r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議会（</a:t>
            </a:r>
            <a:r>
              <a:rPr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H29</a:t>
            </a:r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R2</a:t>
            </a:r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en-US" altLang="ja-JP" sz="105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➡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協議会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メンバー：学識経験者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、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住民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代表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、事業者、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　　　　　　　　　　関係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行政機関の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職員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➡目的：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事業者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からの提案を「審査」し、プロジェク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　　　トとして「認定」する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0997" y="3161946"/>
            <a:ext cx="279878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（１</a:t>
            </a:r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）成果</a:t>
            </a:r>
            <a:endParaRPr lang="ja-JP" altLang="en-US" sz="105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①事業</a:t>
            </a:r>
            <a:r>
              <a:rPr lang="ja-JP" altLang="en-US" sz="105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相談、認定プロジェクト</a:t>
            </a:r>
            <a:r>
              <a:rPr lang="ja-JP" altLang="en-US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件数（</a:t>
            </a:r>
            <a:r>
              <a:rPr lang="en-US" altLang="ja-JP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H29</a:t>
            </a:r>
            <a:r>
              <a:rPr lang="ja-JP" altLang="en-US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～）</a:t>
            </a:r>
            <a:endParaRPr lang="en-US" altLang="ja-JP" sz="105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・事業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相談・・・・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・・・・</a:t>
            </a:r>
            <a:r>
              <a:rPr lang="en-US" altLang="ja-JP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17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件</a:t>
            </a: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・協議会審議案件・・・６件</a:t>
            </a: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・認定プロジェクト・・・１件</a:t>
            </a: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・区発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事業・・・・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・・・・・３件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solidFill>
                  <a:srgbClr val="FF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solidFill>
                  <a:srgbClr val="FF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（</a:t>
            </a:r>
            <a:r>
              <a:rPr lang="en-US" altLang="ja-JP" sz="10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EV</a:t>
            </a:r>
            <a:r>
              <a:rPr lang="ja-JP" altLang="en-US" sz="10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カーシェア、</a:t>
            </a:r>
            <a:r>
              <a:rPr lang="en-US" altLang="ja-JP" sz="10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EV</a:t>
            </a:r>
            <a:r>
              <a:rPr lang="ja-JP" altLang="en-US" sz="10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バイク等利活用促進、</a:t>
            </a:r>
            <a:endParaRPr lang="en-US" altLang="ja-JP" sz="10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宅配ボックス）</a:t>
            </a:r>
            <a:endParaRPr lang="ja-JP" altLang="en-US" sz="10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②各施策</a:t>
            </a:r>
            <a:r>
              <a:rPr lang="ja-JP" altLang="en-US" sz="105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へのスマートシティという意識づけ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社会インフラに</a:t>
            </a:r>
            <a:r>
              <a:rPr lang="en-US" altLang="ja-JP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ICT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等の先端技術を活用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し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err="1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て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スマート化すると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いうスマートシティの基本　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的考え方及び６つの方針について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は、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各施策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を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展開して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いくう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え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で意識され、スマートシ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ティ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という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意識づけは行われているものと考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える。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en-US" altLang="ja-JP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7251846" y="3263315"/>
            <a:ext cx="2379833" cy="1306812"/>
            <a:chOff x="7251846" y="3263315"/>
            <a:chExt cx="2379833" cy="1306812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7251846" y="3669881"/>
              <a:ext cx="2288418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　まちづくり部門など他のチャンネルと連携し、先進技術を活用した実証実験を検討するなどとしたため、推進協議会を中心とした展開は行われなくなった。</a:t>
              </a:r>
              <a:r>
                <a:rPr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　</a:t>
              </a:r>
              <a:endParaRPr lang="en-US" altLang="ja-JP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251846" y="3263315"/>
              <a:ext cx="237983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 b="1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③区発事業に方針転換したことに</a:t>
              </a:r>
              <a:endParaRPr lang="en-US" altLang="ja-JP" sz="105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  <a:p>
              <a:r>
                <a:rPr lang="ja-JP" altLang="en-US" sz="1050" b="1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　</a:t>
              </a:r>
              <a:r>
                <a:rPr lang="ja-JP" altLang="en-US" sz="1050" b="1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よる協議会の軽薄化</a:t>
              </a:r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3252066" y="5175859"/>
            <a:ext cx="43765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②事業化を支援するプロセスの問題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・自由な事業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提案公募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区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として推進すべき事業なの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か疑義が生じる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・「認定プロジェクト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」の意義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「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認定プロジェクト」に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なっても、区との契約や土地・建物の使用を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優先的にできる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わけでは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ない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545472" y="6271680"/>
            <a:ext cx="3636053" cy="424246"/>
            <a:chOff x="3448380" y="6361077"/>
            <a:chExt cx="3636053" cy="424246"/>
          </a:xfrm>
        </p:grpSpPr>
        <p:sp>
          <p:nvSpPr>
            <p:cNvPr id="31" name="角丸四角形 30"/>
            <p:cNvSpPr/>
            <p:nvPr/>
          </p:nvSpPr>
          <p:spPr>
            <a:xfrm>
              <a:off x="3465855" y="6361077"/>
              <a:ext cx="3501895" cy="416258"/>
            </a:xfrm>
            <a:prstGeom prst="round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448380" y="6361077"/>
              <a:ext cx="3636053" cy="424246"/>
              <a:chOff x="3448380" y="6361077"/>
              <a:chExt cx="3636053" cy="424246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5061621" y="6501462"/>
                <a:ext cx="337938" cy="152223"/>
                <a:chOff x="-1351845" y="2801919"/>
                <a:chExt cx="337938" cy="152223"/>
              </a:xfrm>
            </p:grpSpPr>
            <p:sp>
              <p:nvSpPr>
                <p:cNvPr id="6" name="山形 5"/>
                <p:cNvSpPr/>
                <p:nvPr/>
              </p:nvSpPr>
              <p:spPr>
                <a:xfrm>
                  <a:off x="-1351845" y="2801919"/>
                  <a:ext cx="140813" cy="151800"/>
                </a:xfrm>
                <a:prstGeom prst="chevron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山形 25"/>
                <p:cNvSpPr/>
                <p:nvPr/>
              </p:nvSpPr>
              <p:spPr>
                <a:xfrm>
                  <a:off x="-1255351" y="2802342"/>
                  <a:ext cx="140813" cy="151800"/>
                </a:xfrm>
                <a:prstGeom prst="chevron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山形 26"/>
                <p:cNvSpPr/>
                <p:nvPr/>
              </p:nvSpPr>
              <p:spPr>
                <a:xfrm>
                  <a:off x="-1154720" y="2801919"/>
                  <a:ext cx="140813" cy="151800"/>
                </a:xfrm>
                <a:prstGeom prst="chevron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" name="テキスト ボックス 31"/>
              <p:cNvSpPr txBox="1"/>
              <p:nvPr/>
            </p:nvSpPr>
            <p:spPr>
              <a:xfrm>
                <a:off x="5521709" y="6369825"/>
                <a:ext cx="1562724" cy="415498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050" dirty="0" smtClean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区発事業の取組へ</a:t>
                </a:r>
                <a:endParaRPr kumimoji="1" lang="en-US" altLang="ja-JP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endParaRPr>
              </a:p>
              <a:p>
                <a:r>
                  <a:rPr kumimoji="1" lang="ja-JP" altLang="en-US" sz="1050" dirty="0" smtClean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方向性見直し</a:t>
                </a:r>
                <a:r>
                  <a:rPr kumimoji="1" lang="ja-JP" altLang="en-US" sz="1050" dirty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　</a:t>
                </a:r>
                <a:endParaRPr kumimoji="1" lang="ja-JP" altLang="en-US" dirty="0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3448380" y="6361077"/>
                <a:ext cx="1562724" cy="415498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050" dirty="0" smtClean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・「</a:t>
                </a:r>
                <a:r>
                  <a:rPr lang="ja-JP" altLang="en-US" sz="1050" dirty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認定プロジェクト」</a:t>
                </a:r>
                <a:r>
                  <a:rPr lang="ja-JP" altLang="en-US" sz="1050" dirty="0" smtClean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を　</a:t>
                </a:r>
                <a:endParaRPr lang="en-US" altLang="ja-JP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endParaRPr>
              </a:p>
              <a:p>
                <a:r>
                  <a:rPr lang="ja-JP" altLang="en-US" sz="1050" dirty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　</a:t>
                </a:r>
                <a:r>
                  <a:rPr lang="ja-JP" altLang="en-US" sz="1050" dirty="0" smtClean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めざすスキーム凍結</a:t>
                </a:r>
                <a:r>
                  <a:rPr kumimoji="1" lang="ja-JP" altLang="en-US" sz="1050" dirty="0">
                    <a:latin typeface="BIZ UDP明朝 Medium" panose="02020500000000000000" pitchFamily="18" charset="-128"/>
                    <a:ea typeface="BIZ UDP明朝 Medium" panose="02020500000000000000" pitchFamily="18" charset="-128"/>
                  </a:rPr>
                  <a:t>　</a:t>
                </a:r>
                <a:endParaRPr kumimoji="1" lang="ja-JP" altLang="en-US" dirty="0"/>
              </a:p>
            </p:txBody>
          </p:sp>
        </p:grpSp>
      </p:grpSp>
      <p:sp>
        <p:nvSpPr>
          <p:cNvPr id="37" name="テキスト ボックス 36"/>
          <p:cNvSpPr txBox="1"/>
          <p:nvPr/>
        </p:nvSpPr>
        <p:spPr>
          <a:xfrm>
            <a:off x="3252066" y="3247560"/>
            <a:ext cx="437651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（２）課題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①事務局・事業者・スマートシティ推進協議会の考え方の違い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・事務局の考え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事業者からの提案を多く認定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し支援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していきたい等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・事業者の考え</a:t>
            </a: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区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の土地・建物を無償で貸与して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ほしい等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・推進協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議会の考え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提案事業を区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が推進する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意義が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分かりづらい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等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en-US" altLang="ja-JP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3510677" y="4691543"/>
            <a:ext cx="3766038" cy="433163"/>
            <a:chOff x="3465855" y="4701481"/>
            <a:chExt cx="3766038" cy="433163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3465855" y="4714299"/>
              <a:ext cx="1937326" cy="41549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・それぞれの思惑が</a:t>
              </a:r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錯綜</a:t>
              </a:r>
              <a:endParaRPr kumimoji="1"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  <a:p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・</a:t>
              </a:r>
              <a:r>
                <a:rPr kumimoji="1"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協議会で</a:t>
              </a:r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意見</a:t>
              </a:r>
              <a:r>
                <a:rPr kumimoji="1"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が</a:t>
              </a:r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まとまらない</a:t>
              </a:r>
              <a:r>
                <a:rPr kumimoji="1"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　</a:t>
              </a:r>
              <a:endParaRPr kumimoji="1" lang="ja-JP" altLang="en-US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669169" y="4719146"/>
              <a:ext cx="1562724" cy="415498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認定プロジェクトに</a:t>
              </a:r>
              <a:endParaRPr kumimoji="1"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endParaRPr>
            </a:p>
            <a:p>
              <a:r>
                <a:rPr kumimoji="1" lang="ja-JP" altLang="en-US" sz="1050" dirty="0" smtClean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つながらない</a:t>
              </a:r>
              <a:r>
                <a:rPr kumimoji="1" lang="ja-JP" altLang="en-US" sz="1050" dirty="0">
                  <a:latin typeface="BIZ UDP明朝 Medium" panose="02020500000000000000" pitchFamily="18" charset="-128"/>
                  <a:ea typeface="BIZ UDP明朝 Medium" panose="02020500000000000000" pitchFamily="18" charset="-128"/>
                </a:rPr>
                <a:t>　　</a:t>
              </a:r>
              <a:endParaRPr kumimoji="1" lang="ja-JP" altLang="en-US" dirty="0"/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3513318" y="4701481"/>
              <a:ext cx="3501895" cy="416258"/>
            </a:xfrm>
            <a:prstGeom prst="round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5338731" y="4821500"/>
            <a:ext cx="337938" cy="152223"/>
            <a:chOff x="-1351845" y="2801919"/>
            <a:chExt cx="337938" cy="152223"/>
          </a:xfrm>
        </p:grpSpPr>
        <p:sp>
          <p:nvSpPr>
            <p:cNvPr id="54" name="山形 53"/>
            <p:cNvSpPr/>
            <p:nvPr/>
          </p:nvSpPr>
          <p:spPr>
            <a:xfrm>
              <a:off x="-1351845" y="2801919"/>
              <a:ext cx="140813" cy="1518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山形 55"/>
            <p:cNvSpPr/>
            <p:nvPr/>
          </p:nvSpPr>
          <p:spPr>
            <a:xfrm>
              <a:off x="-1255351" y="2802342"/>
              <a:ext cx="140813" cy="1518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山形 56"/>
            <p:cNvSpPr/>
            <p:nvPr/>
          </p:nvSpPr>
          <p:spPr>
            <a:xfrm>
              <a:off x="-1154720" y="2801919"/>
              <a:ext cx="140813" cy="1518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8" name="角丸四角形 57"/>
          <p:cNvSpPr/>
          <p:nvPr/>
        </p:nvSpPr>
        <p:spPr>
          <a:xfrm>
            <a:off x="7414668" y="4681285"/>
            <a:ext cx="1975650" cy="434592"/>
          </a:xfrm>
          <a:prstGeom prst="round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542703" y="4681285"/>
            <a:ext cx="1674514" cy="577081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スマートシティ推進協議会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休止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（令和３年度）</a:t>
            </a:r>
          </a:p>
          <a:p>
            <a:r>
              <a:rPr kumimoji="1"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　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48451" y="961895"/>
            <a:ext cx="57456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スマートシティ推進方針に基づき、企業から認定プロジェクトを募り、スマートシティ推進協議会で、審査・認定。事業者・協議会・区が連携して、事業化に取り組む。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119912" y="1396341"/>
            <a:ext cx="259873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（２）認定プロジェクト</a:t>
            </a:r>
            <a:endParaRPr lang="en-US" altLang="ja-JP" sz="105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➡再生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可能エネルギーを中心とした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電力　　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の地産地消事業</a:t>
            </a:r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および地域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コミュニティ</a:t>
            </a:r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lang="ja-JP" altLang="en-US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電力事業（</a:t>
            </a:r>
            <a:r>
              <a:rPr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２９～</a:t>
            </a:r>
            <a:r>
              <a:rPr lang="en-US" altLang="ja-JP" sz="105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R1</a:t>
            </a:r>
            <a:r>
              <a:rPr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）</a:t>
            </a:r>
            <a:endParaRPr lang="ja-JP" altLang="en-US" sz="105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endParaRPr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841482" y="86001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参考２</a:t>
            </a:r>
            <a:endParaRPr kumimoji="1" lang="ja-JP" altLang="en-US" dirty="0" smtClean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11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693</Words>
  <Application>Microsoft Office PowerPoint</Application>
  <PresentationFormat>A4 210 x 297 mm</PresentationFormat>
  <Paragraphs>69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BIZ UDPゴシック</vt:lpstr>
      <vt:lpstr>BIZ UDP明朝 Medium</vt:lpstr>
      <vt:lpstr>BIZ UDゴシック</vt:lpstr>
      <vt:lpstr>UD デジタル 教科書体 NP-R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2025-06-09T07:00:22Z</dcterms:created>
  <dcterms:modified xsi:type="dcterms:W3CDTF">2025-06-09T07:00:25Z</dcterms:modified>
</cp:coreProperties>
</file>