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57" r:id="rId2"/>
    <p:sldId id="263" r:id="rId3"/>
    <p:sldId id="265" r:id="rId4"/>
  </p:sldIdLst>
  <p:sldSz cx="12192000" cy="6858000"/>
  <p:notesSz cx="6807200" cy="9939338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94" autoAdjust="0"/>
    <p:restoredTop sz="94660"/>
  </p:normalViewPr>
  <p:slideViewPr>
    <p:cSldViewPr snapToGrid="0">
      <p:cViewPr varScale="1">
        <p:scale>
          <a:sx n="69" d="100"/>
          <a:sy n="69" d="100"/>
        </p:scale>
        <p:origin x="448" y="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8A1BC5-008F-418F-BE6D-C41F278F6DCF}" type="datetimeFigureOut">
              <a:rPr kumimoji="1" lang="ja-JP" altLang="en-US" smtClean="0"/>
              <a:t>2025/6/9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792A60-9087-4501-A158-5333D049FF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019803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8A1BC5-008F-418F-BE6D-C41F278F6DCF}" type="datetimeFigureOut">
              <a:rPr kumimoji="1" lang="ja-JP" altLang="en-US" smtClean="0"/>
              <a:t>2025/6/9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792A60-9087-4501-A158-5333D049FF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70854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8A1BC5-008F-418F-BE6D-C41F278F6DCF}" type="datetimeFigureOut">
              <a:rPr kumimoji="1" lang="ja-JP" altLang="en-US" smtClean="0"/>
              <a:t>2025/6/9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792A60-9087-4501-A158-5333D049FF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599740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8A1BC5-008F-418F-BE6D-C41F278F6DCF}" type="datetimeFigureOut">
              <a:rPr kumimoji="1" lang="ja-JP" altLang="en-US" smtClean="0"/>
              <a:t>2025/6/9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792A60-9087-4501-A158-5333D049FF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743963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8A1BC5-008F-418F-BE6D-C41F278F6DCF}" type="datetimeFigureOut">
              <a:rPr kumimoji="1" lang="ja-JP" altLang="en-US" smtClean="0"/>
              <a:t>2025/6/9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792A60-9087-4501-A158-5333D049FF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957940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8A1BC5-008F-418F-BE6D-C41F278F6DCF}" type="datetimeFigureOut">
              <a:rPr kumimoji="1" lang="ja-JP" altLang="en-US" smtClean="0"/>
              <a:t>2025/6/9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792A60-9087-4501-A158-5333D049FF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345196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8A1BC5-008F-418F-BE6D-C41F278F6DCF}" type="datetimeFigureOut">
              <a:rPr kumimoji="1" lang="ja-JP" altLang="en-US" smtClean="0"/>
              <a:t>2025/6/9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792A60-9087-4501-A158-5333D049FF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880721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8A1BC5-008F-418F-BE6D-C41F278F6DCF}" type="datetimeFigureOut">
              <a:rPr kumimoji="1" lang="ja-JP" altLang="en-US" smtClean="0"/>
              <a:t>2025/6/9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792A60-9087-4501-A158-5333D049FF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240526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8A1BC5-008F-418F-BE6D-C41F278F6DCF}" type="datetimeFigureOut">
              <a:rPr kumimoji="1" lang="ja-JP" altLang="en-US" smtClean="0"/>
              <a:t>2025/6/9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792A60-9087-4501-A158-5333D049FF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98277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8A1BC5-008F-418F-BE6D-C41F278F6DCF}" type="datetimeFigureOut">
              <a:rPr kumimoji="1" lang="ja-JP" altLang="en-US" smtClean="0"/>
              <a:t>2025/6/9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792A60-9087-4501-A158-5333D049FF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474538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8A1BC5-008F-418F-BE6D-C41F278F6DCF}" type="datetimeFigureOut">
              <a:rPr kumimoji="1" lang="ja-JP" altLang="en-US" smtClean="0"/>
              <a:t>2025/6/9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792A60-9087-4501-A158-5333D049FF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442150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8A1BC5-008F-418F-BE6D-C41F278F6DCF}" type="datetimeFigureOut">
              <a:rPr kumimoji="1" lang="ja-JP" altLang="en-US" smtClean="0"/>
              <a:t>2025/6/9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792A60-9087-4501-A158-5333D049FF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565315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11047192" y="330530"/>
            <a:ext cx="8771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ja-JP" altLang="en-US" dirty="0" smtClean="0">
                <a:latin typeface="UD デジタル 教科書体 NP-R" panose="02020400000000000000" pitchFamily="18" charset="-128"/>
                <a:ea typeface="UD デジタル 教科書体 NP-R" panose="02020400000000000000" pitchFamily="18" charset="-128"/>
              </a:rPr>
              <a:t>参考３</a:t>
            </a:r>
            <a:endParaRPr kumimoji="1" lang="ja-JP" altLang="en-US" dirty="0" smtClean="0">
              <a:latin typeface="UD デジタル 教科書体 NP-R" panose="02020400000000000000" pitchFamily="18" charset="-128"/>
              <a:ea typeface="UD デジタル 教科書体 NP-R" panose="02020400000000000000" pitchFamily="18" charset="-128"/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273513" y="299959"/>
            <a:ext cx="48013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dirty="0" smtClean="0">
                <a:latin typeface="BIZ UD明朝 Medium" panose="02020500000000000000" pitchFamily="17" charset="-128"/>
                <a:ea typeface="BIZ UD明朝 Medium" panose="02020500000000000000" pitchFamily="17" charset="-128"/>
              </a:rPr>
              <a:t>スマートシティ再構築のイメージ</a:t>
            </a:r>
            <a:endParaRPr kumimoji="1" lang="ja-JP" altLang="en-US" sz="2400" dirty="0">
              <a:latin typeface="BIZ UD明朝 Medium" panose="02020500000000000000" pitchFamily="17" charset="-128"/>
              <a:ea typeface="BIZ UD明朝 Medium" panose="02020500000000000000" pitchFamily="17" charset="-128"/>
            </a:endParaRPr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301862" y="887872"/>
            <a:ext cx="11739718" cy="5542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500"/>
              </a:lnSpc>
            </a:pPr>
            <a:r>
              <a:rPr lang="ja-JP" altLang="en-US" sz="2000" dirty="0" smtClean="0">
                <a:latin typeface="BIZ UD明朝 Medium" panose="02020500000000000000" pitchFamily="17" charset="-128"/>
                <a:ea typeface="BIZ UD明朝 Medium" panose="02020500000000000000" pitchFamily="17" charset="-128"/>
              </a:rPr>
              <a:t>１　スマートシティの出発点</a:t>
            </a:r>
          </a:p>
          <a:p>
            <a:pPr>
              <a:lnSpc>
                <a:spcPts val="2500"/>
              </a:lnSpc>
            </a:pPr>
            <a:r>
              <a:rPr lang="ja-JP" altLang="en-US" sz="2000" dirty="0" smtClean="0">
                <a:latin typeface="BIZ UD明朝 Medium" panose="02020500000000000000" pitchFamily="17" charset="-128"/>
                <a:ea typeface="BIZ UD明朝 Medium" panose="02020500000000000000" pitchFamily="17" charset="-128"/>
              </a:rPr>
              <a:t>　　スマートシティは</a:t>
            </a:r>
            <a:r>
              <a:rPr lang="ja-JP" altLang="en-US" sz="2000" dirty="0">
                <a:latin typeface="BIZ UD明朝 Medium" panose="02020500000000000000" pitchFamily="17" charset="-128"/>
                <a:ea typeface="BIZ UD明朝 Medium" panose="02020500000000000000" pitchFamily="17" charset="-128"/>
              </a:rPr>
              <a:t>、先進技術の活用、ＤＸ（デジタルやデータ）の活用、マネジメント（</a:t>
            </a:r>
            <a:r>
              <a:rPr lang="ja-JP" altLang="en-US" sz="2000" dirty="0" smtClean="0">
                <a:latin typeface="BIZ UD明朝 Medium" panose="02020500000000000000" pitchFamily="17" charset="-128"/>
                <a:ea typeface="BIZ UD明朝 Medium" panose="02020500000000000000" pitchFamily="17" charset="-128"/>
              </a:rPr>
              <a:t>システ</a:t>
            </a:r>
            <a:endParaRPr lang="en-US" altLang="ja-JP" sz="2000" dirty="0" smtClean="0">
              <a:latin typeface="BIZ UD明朝 Medium" panose="02020500000000000000" pitchFamily="17" charset="-128"/>
              <a:ea typeface="BIZ UD明朝 Medium" panose="02020500000000000000" pitchFamily="17" charset="-128"/>
            </a:endParaRPr>
          </a:p>
          <a:p>
            <a:pPr>
              <a:lnSpc>
                <a:spcPts val="2500"/>
              </a:lnSpc>
            </a:pPr>
            <a:r>
              <a:rPr lang="ja-JP" altLang="en-US" sz="2000" dirty="0">
                <a:latin typeface="BIZ UD明朝 Medium" panose="02020500000000000000" pitchFamily="17" charset="-128"/>
                <a:ea typeface="BIZ UD明朝 Medium" panose="02020500000000000000" pitchFamily="17" charset="-128"/>
              </a:rPr>
              <a:t>　</a:t>
            </a:r>
            <a:r>
              <a:rPr lang="ja-JP" altLang="en-US" sz="2000" dirty="0" smtClean="0">
                <a:latin typeface="BIZ UD明朝 Medium" panose="02020500000000000000" pitchFamily="17" charset="-128"/>
                <a:ea typeface="BIZ UD明朝 Medium" panose="02020500000000000000" pitchFamily="17" charset="-128"/>
              </a:rPr>
              <a:t>ム</a:t>
            </a:r>
            <a:r>
              <a:rPr lang="ja-JP" altLang="en-US" sz="2000" dirty="0">
                <a:latin typeface="BIZ UD明朝 Medium" panose="02020500000000000000" pitchFamily="17" charset="-128"/>
                <a:ea typeface="BIZ UD明朝 Medium" panose="02020500000000000000" pitchFamily="17" charset="-128"/>
              </a:rPr>
              <a:t>や</a:t>
            </a:r>
            <a:r>
              <a:rPr lang="ja-JP" altLang="en-US" sz="2000" dirty="0" smtClean="0">
                <a:latin typeface="BIZ UD明朝 Medium" panose="02020500000000000000" pitchFamily="17" charset="-128"/>
                <a:ea typeface="BIZ UD明朝 Medium" panose="02020500000000000000" pitchFamily="17" charset="-128"/>
              </a:rPr>
              <a:t>サービス</a:t>
            </a:r>
            <a:r>
              <a:rPr lang="ja-JP" altLang="en-US" sz="2000" dirty="0">
                <a:latin typeface="BIZ UD明朝 Medium" panose="02020500000000000000" pitchFamily="17" charset="-128"/>
                <a:ea typeface="BIZ UD明朝 Medium" panose="02020500000000000000" pitchFamily="17" charset="-128"/>
              </a:rPr>
              <a:t>）の高度化（ゼロカーボンを含む）により、区民の生活を豊かにする</a:t>
            </a:r>
            <a:r>
              <a:rPr lang="ja-JP" altLang="en-US" sz="2000" dirty="0" smtClean="0">
                <a:latin typeface="BIZ UD明朝 Medium" panose="02020500000000000000" pitchFamily="17" charset="-128"/>
                <a:ea typeface="BIZ UD明朝 Medium" panose="02020500000000000000" pitchFamily="17" charset="-128"/>
              </a:rPr>
              <a:t>まち。</a:t>
            </a:r>
          </a:p>
          <a:p>
            <a:pPr>
              <a:lnSpc>
                <a:spcPts val="2500"/>
              </a:lnSpc>
            </a:pPr>
            <a:endParaRPr kumimoji="1" lang="ja-JP" altLang="en-US" sz="2000" dirty="0">
              <a:latin typeface="BIZ UD明朝 Medium" panose="02020500000000000000" pitchFamily="17" charset="-128"/>
              <a:ea typeface="BIZ UD明朝 Medium" panose="02020500000000000000" pitchFamily="17" charset="-128"/>
            </a:endParaRPr>
          </a:p>
          <a:p>
            <a:pPr>
              <a:lnSpc>
                <a:spcPts val="2500"/>
              </a:lnSpc>
            </a:pPr>
            <a:r>
              <a:rPr lang="ja-JP" altLang="en-US" sz="2000" dirty="0" smtClean="0">
                <a:latin typeface="BIZ UD明朝 Medium" panose="02020500000000000000" pitchFamily="17" charset="-128"/>
                <a:ea typeface="BIZ UD明朝 Medium" panose="02020500000000000000" pitchFamily="17" charset="-128"/>
              </a:rPr>
              <a:t>２　板橋区のスマートシティの経緯</a:t>
            </a:r>
          </a:p>
          <a:p>
            <a:pPr>
              <a:lnSpc>
                <a:spcPts val="2500"/>
              </a:lnSpc>
            </a:pPr>
            <a:r>
              <a:rPr lang="ja-JP" altLang="en-US" sz="2000" dirty="0" smtClean="0">
                <a:latin typeface="BIZ UD明朝 Medium" panose="02020500000000000000" pitchFamily="17" charset="-128"/>
                <a:ea typeface="BIZ UD明朝 Medium" panose="02020500000000000000" pitchFamily="17" charset="-128"/>
              </a:rPr>
              <a:t>　　スマートシティは広い概念であり、各自治体の取組みの視点も様々。例えば、柏の葉は環境・健</a:t>
            </a:r>
            <a:endParaRPr lang="en-US" altLang="ja-JP" sz="2000" dirty="0" smtClean="0">
              <a:latin typeface="BIZ UD明朝 Medium" panose="02020500000000000000" pitchFamily="17" charset="-128"/>
              <a:ea typeface="BIZ UD明朝 Medium" panose="02020500000000000000" pitchFamily="17" charset="-128"/>
            </a:endParaRPr>
          </a:p>
          <a:p>
            <a:pPr>
              <a:lnSpc>
                <a:spcPts val="2500"/>
              </a:lnSpc>
            </a:pPr>
            <a:r>
              <a:rPr lang="ja-JP" altLang="en-US" sz="2000" dirty="0">
                <a:latin typeface="BIZ UD明朝 Medium" panose="02020500000000000000" pitchFamily="17" charset="-128"/>
                <a:ea typeface="BIZ UD明朝 Medium" panose="02020500000000000000" pitchFamily="17" charset="-128"/>
              </a:rPr>
              <a:t>　</a:t>
            </a:r>
            <a:r>
              <a:rPr lang="ja-JP" altLang="en-US" sz="2000" dirty="0" smtClean="0">
                <a:latin typeface="BIZ UD明朝 Medium" panose="02020500000000000000" pitchFamily="17" charset="-128"/>
                <a:ea typeface="BIZ UD明朝 Medium" panose="02020500000000000000" pitchFamily="17" charset="-128"/>
              </a:rPr>
              <a:t>康・産業の融合、藤沢市はエネルギー、地方の富山市は中心市街地活性化といった視点を掲げて</a:t>
            </a:r>
            <a:r>
              <a:rPr lang="ja-JP" altLang="en-US" sz="2000" dirty="0" err="1" smtClean="0">
                <a:latin typeface="BIZ UD明朝 Medium" panose="02020500000000000000" pitchFamily="17" charset="-128"/>
                <a:ea typeface="BIZ UD明朝 Medium" panose="02020500000000000000" pitchFamily="17" charset="-128"/>
              </a:rPr>
              <a:t>い</a:t>
            </a:r>
            <a:endParaRPr lang="en-US" altLang="ja-JP" sz="2000" dirty="0" smtClean="0">
              <a:latin typeface="BIZ UD明朝 Medium" panose="02020500000000000000" pitchFamily="17" charset="-128"/>
              <a:ea typeface="BIZ UD明朝 Medium" panose="02020500000000000000" pitchFamily="17" charset="-128"/>
            </a:endParaRPr>
          </a:p>
          <a:p>
            <a:pPr>
              <a:lnSpc>
                <a:spcPts val="2500"/>
              </a:lnSpc>
            </a:pPr>
            <a:r>
              <a:rPr lang="ja-JP" altLang="en-US" sz="2000" dirty="0">
                <a:latin typeface="BIZ UD明朝 Medium" panose="02020500000000000000" pitchFamily="17" charset="-128"/>
                <a:ea typeface="BIZ UD明朝 Medium" panose="02020500000000000000" pitchFamily="17" charset="-128"/>
              </a:rPr>
              <a:t>　</a:t>
            </a:r>
            <a:r>
              <a:rPr lang="ja-JP" altLang="en-US" sz="2000" dirty="0" smtClean="0">
                <a:latin typeface="BIZ UD明朝 Medium" panose="02020500000000000000" pitchFamily="17" charset="-128"/>
                <a:ea typeface="BIZ UD明朝 Medium" panose="02020500000000000000" pitchFamily="17" charset="-128"/>
              </a:rPr>
              <a:t>る。</a:t>
            </a:r>
          </a:p>
          <a:p>
            <a:pPr>
              <a:lnSpc>
                <a:spcPts val="2500"/>
              </a:lnSpc>
            </a:pPr>
            <a:r>
              <a:rPr kumimoji="1" lang="ja-JP" altLang="en-US" sz="2000" dirty="0">
                <a:latin typeface="BIZ UD明朝 Medium" panose="02020500000000000000" pitchFamily="17" charset="-128"/>
                <a:ea typeface="BIZ UD明朝 Medium" panose="02020500000000000000" pitchFamily="17" charset="-128"/>
              </a:rPr>
              <a:t>　</a:t>
            </a:r>
            <a:r>
              <a:rPr kumimoji="1" lang="ja-JP" altLang="en-US" sz="2000" dirty="0" smtClean="0">
                <a:latin typeface="BIZ UD明朝 Medium" panose="02020500000000000000" pitchFamily="17" charset="-128"/>
                <a:ea typeface="BIZ UD明朝 Medium" panose="02020500000000000000" pitchFamily="17" charset="-128"/>
              </a:rPr>
              <a:t>　板橋区は「環境」を出発点に、エネルギー・リサイクル・産業・健康・防災等の分野を掲げて、　</a:t>
            </a:r>
            <a:endParaRPr kumimoji="1" lang="en-US" altLang="ja-JP" sz="2000" dirty="0" smtClean="0">
              <a:latin typeface="BIZ UD明朝 Medium" panose="02020500000000000000" pitchFamily="17" charset="-128"/>
              <a:ea typeface="BIZ UD明朝 Medium" panose="02020500000000000000" pitchFamily="17" charset="-128"/>
            </a:endParaRPr>
          </a:p>
          <a:p>
            <a:pPr>
              <a:lnSpc>
                <a:spcPts val="2500"/>
              </a:lnSpc>
            </a:pPr>
            <a:r>
              <a:rPr lang="ja-JP" altLang="en-US" sz="2000" dirty="0">
                <a:latin typeface="BIZ UD明朝 Medium" panose="02020500000000000000" pitchFamily="17" charset="-128"/>
                <a:ea typeface="BIZ UD明朝 Medium" panose="02020500000000000000" pitchFamily="17" charset="-128"/>
              </a:rPr>
              <a:t>　</a:t>
            </a:r>
            <a:r>
              <a:rPr kumimoji="1" lang="ja-JP" altLang="en-US" sz="2000" dirty="0" smtClean="0">
                <a:latin typeface="BIZ UD明朝 Medium" panose="02020500000000000000" pitchFamily="17" charset="-128"/>
                <a:ea typeface="BIZ UD明朝 Medium" panose="02020500000000000000" pitchFamily="17" charset="-128"/>
              </a:rPr>
              <a:t>スマート</a:t>
            </a:r>
            <a:r>
              <a:rPr lang="ja-JP" altLang="en-US" sz="2000" dirty="0" smtClean="0">
                <a:latin typeface="BIZ UD明朝 Medium" panose="02020500000000000000" pitchFamily="17" charset="-128"/>
                <a:ea typeface="BIZ UD明朝 Medium" panose="02020500000000000000" pitchFamily="17" charset="-128"/>
              </a:rPr>
              <a:t>シティに資するプロジェクトの発掘に取り組んできたが、</a:t>
            </a:r>
            <a:r>
              <a:rPr lang="ja-JP" altLang="en-US" sz="2000" u="sng" dirty="0" smtClean="0">
                <a:latin typeface="BIZ UD明朝 Medium" panose="02020500000000000000" pitchFamily="17" charset="-128"/>
                <a:ea typeface="BIZ UD明朝 Medium" panose="02020500000000000000" pitchFamily="17" charset="-128"/>
              </a:rPr>
              <a:t>まちづくりの中でスマートシ</a:t>
            </a:r>
            <a:endParaRPr lang="en-US" altLang="ja-JP" sz="2000" u="sng" dirty="0" smtClean="0">
              <a:latin typeface="BIZ UD明朝 Medium" panose="02020500000000000000" pitchFamily="17" charset="-128"/>
              <a:ea typeface="BIZ UD明朝 Medium" panose="02020500000000000000" pitchFamily="17" charset="-128"/>
            </a:endParaRPr>
          </a:p>
          <a:p>
            <a:pPr>
              <a:lnSpc>
                <a:spcPts val="2500"/>
              </a:lnSpc>
            </a:pPr>
            <a:r>
              <a:rPr lang="ja-JP" altLang="en-US" sz="2000" dirty="0">
                <a:latin typeface="BIZ UD明朝 Medium" panose="02020500000000000000" pitchFamily="17" charset="-128"/>
                <a:ea typeface="BIZ UD明朝 Medium" panose="02020500000000000000" pitchFamily="17" charset="-128"/>
              </a:rPr>
              <a:t>　</a:t>
            </a:r>
            <a:r>
              <a:rPr lang="ja-JP" altLang="en-US" sz="2000" u="sng" dirty="0" smtClean="0">
                <a:latin typeface="BIZ UD明朝 Medium" panose="02020500000000000000" pitchFamily="17" charset="-128"/>
                <a:ea typeface="BIZ UD明朝 Medium" panose="02020500000000000000" pitchFamily="17" charset="-128"/>
              </a:rPr>
              <a:t>ティを実践していく方向で見直し</a:t>
            </a:r>
            <a:r>
              <a:rPr kumimoji="1" lang="ja-JP" altLang="en-US" sz="2000" u="sng" dirty="0" smtClean="0">
                <a:latin typeface="BIZ UD明朝 Medium" panose="02020500000000000000" pitchFamily="17" charset="-128"/>
                <a:ea typeface="BIZ UD明朝 Medium" panose="02020500000000000000" pitchFamily="17" charset="-128"/>
              </a:rPr>
              <a:t>を行う</a:t>
            </a:r>
            <a:r>
              <a:rPr kumimoji="1" lang="ja-JP" altLang="en-US" sz="2000" dirty="0" smtClean="0">
                <a:latin typeface="BIZ UD明朝 Medium" panose="02020500000000000000" pitchFamily="17" charset="-128"/>
                <a:ea typeface="BIZ UD明朝 Medium" panose="02020500000000000000" pitchFamily="17" charset="-128"/>
              </a:rPr>
              <a:t>ため、協議会を含め活動を休止としたところ（令和３年　</a:t>
            </a:r>
            <a:endParaRPr kumimoji="1" lang="en-US" altLang="ja-JP" sz="2000" dirty="0" smtClean="0">
              <a:latin typeface="BIZ UD明朝 Medium" panose="02020500000000000000" pitchFamily="17" charset="-128"/>
              <a:ea typeface="BIZ UD明朝 Medium" panose="02020500000000000000" pitchFamily="17" charset="-128"/>
            </a:endParaRPr>
          </a:p>
          <a:p>
            <a:pPr>
              <a:lnSpc>
                <a:spcPts val="2500"/>
              </a:lnSpc>
            </a:pPr>
            <a:r>
              <a:rPr lang="ja-JP" altLang="en-US" sz="2000" dirty="0">
                <a:latin typeface="BIZ UD明朝 Medium" panose="02020500000000000000" pitchFamily="17" charset="-128"/>
                <a:ea typeface="BIZ UD明朝 Medium" panose="02020500000000000000" pitchFamily="17" charset="-128"/>
              </a:rPr>
              <a:t>　</a:t>
            </a:r>
            <a:r>
              <a:rPr kumimoji="1" lang="ja-JP" altLang="en-US" sz="2000" dirty="0" smtClean="0">
                <a:latin typeface="BIZ UD明朝 Medium" panose="02020500000000000000" pitchFamily="17" charset="-128"/>
                <a:ea typeface="BIZ UD明朝 Medium" panose="02020500000000000000" pitchFamily="17" charset="-128"/>
              </a:rPr>
              <a:t>度）。</a:t>
            </a:r>
          </a:p>
          <a:p>
            <a:pPr>
              <a:lnSpc>
                <a:spcPts val="2500"/>
              </a:lnSpc>
            </a:pPr>
            <a:r>
              <a:rPr lang="ja-JP" altLang="en-US" sz="2000" dirty="0">
                <a:latin typeface="BIZ UD明朝 Medium" panose="02020500000000000000" pitchFamily="17" charset="-128"/>
                <a:ea typeface="BIZ UD明朝 Medium" panose="02020500000000000000" pitchFamily="17" charset="-128"/>
              </a:rPr>
              <a:t>　</a:t>
            </a:r>
            <a:r>
              <a:rPr lang="ja-JP" altLang="en-US" sz="2000" dirty="0" smtClean="0">
                <a:latin typeface="BIZ UD明朝 Medium" panose="02020500000000000000" pitchFamily="17" charset="-128"/>
                <a:ea typeface="BIZ UD明朝 Medium" panose="02020500000000000000" pitchFamily="17" charset="-128"/>
              </a:rPr>
              <a:t>　こうした経緯を鑑み、令和８年度に、環境基本計画が改定される</a:t>
            </a:r>
            <a:endParaRPr lang="en-US" altLang="ja-JP" sz="2000" dirty="0" smtClean="0">
              <a:latin typeface="BIZ UD明朝 Medium" panose="02020500000000000000" pitchFamily="17" charset="-128"/>
              <a:ea typeface="BIZ UD明朝 Medium" panose="02020500000000000000" pitchFamily="17" charset="-128"/>
            </a:endParaRPr>
          </a:p>
          <a:p>
            <a:pPr>
              <a:lnSpc>
                <a:spcPts val="2500"/>
              </a:lnSpc>
            </a:pPr>
            <a:r>
              <a:rPr lang="ja-JP" altLang="en-US" sz="2000" dirty="0">
                <a:latin typeface="BIZ UD明朝 Medium" panose="02020500000000000000" pitchFamily="17" charset="-128"/>
                <a:ea typeface="BIZ UD明朝 Medium" panose="02020500000000000000" pitchFamily="17" charset="-128"/>
              </a:rPr>
              <a:t>　</a:t>
            </a:r>
            <a:r>
              <a:rPr lang="ja-JP" altLang="en-US" sz="2000" dirty="0" smtClean="0">
                <a:latin typeface="BIZ UD明朝 Medium" panose="02020500000000000000" pitchFamily="17" charset="-128"/>
                <a:ea typeface="BIZ UD明朝 Medium" panose="02020500000000000000" pitchFamily="17" charset="-128"/>
              </a:rPr>
              <a:t>タイミングを捉え、スマートシティ（推進</a:t>
            </a:r>
            <a:r>
              <a:rPr kumimoji="1" lang="ja-JP" altLang="en-US" sz="2000" dirty="0" smtClean="0">
                <a:latin typeface="BIZ UD明朝 Medium" panose="02020500000000000000" pitchFamily="17" charset="-128"/>
                <a:ea typeface="BIZ UD明朝 Medium" panose="02020500000000000000" pitchFamily="17" charset="-128"/>
              </a:rPr>
              <a:t>方針）についても見直す</a:t>
            </a:r>
            <a:endParaRPr kumimoji="1" lang="en-US" altLang="ja-JP" sz="2000" dirty="0" smtClean="0">
              <a:latin typeface="BIZ UD明朝 Medium" panose="02020500000000000000" pitchFamily="17" charset="-128"/>
              <a:ea typeface="BIZ UD明朝 Medium" panose="02020500000000000000" pitchFamily="17" charset="-128"/>
            </a:endParaRPr>
          </a:p>
          <a:p>
            <a:pPr>
              <a:lnSpc>
                <a:spcPts val="2500"/>
              </a:lnSpc>
            </a:pPr>
            <a:r>
              <a:rPr lang="ja-JP" altLang="en-US" sz="2000" dirty="0">
                <a:latin typeface="BIZ UD明朝 Medium" panose="02020500000000000000" pitchFamily="17" charset="-128"/>
                <a:ea typeface="BIZ UD明朝 Medium" panose="02020500000000000000" pitchFamily="17" charset="-128"/>
              </a:rPr>
              <a:t>　</a:t>
            </a:r>
            <a:r>
              <a:rPr kumimoji="1" lang="ja-JP" altLang="en-US" sz="2000" dirty="0" smtClean="0">
                <a:latin typeface="BIZ UD明朝 Medium" panose="02020500000000000000" pitchFamily="17" charset="-128"/>
                <a:ea typeface="BIZ UD明朝 Medium" panose="02020500000000000000" pitchFamily="17" charset="-128"/>
              </a:rPr>
              <a:t>ことになったもの</a:t>
            </a:r>
            <a:r>
              <a:rPr kumimoji="1" lang="ja-JP" altLang="en-US" dirty="0" smtClean="0">
                <a:latin typeface="BIZ UD明朝 Medium" panose="02020500000000000000" pitchFamily="17" charset="-128"/>
                <a:ea typeface="BIZ UD明朝 Medium" panose="02020500000000000000" pitchFamily="17" charset="-128"/>
              </a:rPr>
              <a:t>。</a:t>
            </a:r>
          </a:p>
          <a:p>
            <a:pPr>
              <a:lnSpc>
                <a:spcPts val="2500"/>
              </a:lnSpc>
            </a:pPr>
            <a:endParaRPr lang="ja-JP" altLang="en-US" dirty="0">
              <a:latin typeface="UD デジタル 教科書体 NP-R" panose="02020400000000000000" pitchFamily="18" charset="-128"/>
              <a:ea typeface="UD デジタル 教科書体 NP-R" panose="02020400000000000000" pitchFamily="18" charset="-128"/>
            </a:endParaRPr>
          </a:p>
          <a:p>
            <a:pPr>
              <a:lnSpc>
                <a:spcPts val="2500"/>
              </a:lnSpc>
            </a:pPr>
            <a:endParaRPr lang="ja-JP" altLang="en-US" dirty="0" smtClean="0">
              <a:latin typeface="UD デジタル 教科書体 NP-R" panose="02020400000000000000" pitchFamily="18" charset="-128"/>
              <a:ea typeface="UD デジタル 教科書体 NP-R" panose="02020400000000000000" pitchFamily="18" charset="-128"/>
            </a:endParaRPr>
          </a:p>
        </p:txBody>
      </p:sp>
      <p:pic>
        <p:nvPicPr>
          <p:cNvPr id="2" name="図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03305" y="4470399"/>
            <a:ext cx="2481931" cy="22721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94236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11047193" y="330530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ja-JP" altLang="en-US" dirty="0" smtClean="0">
                <a:latin typeface="UD デジタル 教科書体 NP-R" panose="02020400000000000000" pitchFamily="18" charset="-128"/>
                <a:ea typeface="UD デジタル 教科書体 NP-R" panose="02020400000000000000" pitchFamily="18" charset="-128"/>
              </a:rPr>
              <a:t>参考３</a:t>
            </a:r>
            <a:endParaRPr lang="en-US" altLang="ja-JP" dirty="0" smtClean="0">
              <a:latin typeface="UD デジタル 教科書体 NP-R" panose="02020400000000000000" pitchFamily="18" charset="-128"/>
              <a:ea typeface="UD デジタル 教科書体 NP-R" panose="02020400000000000000" pitchFamily="18" charset="-128"/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273513" y="299959"/>
            <a:ext cx="48013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dirty="0" smtClean="0">
                <a:latin typeface="BIZ UD明朝 Medium" panose="02020500000000000000" pitchFamily="17" charset="-128"/>
                <a:ea typeface="BIZ UD明朝 Medium" panose="02020500000000000000" pitchFamily="17" charset="-128"/>
              </a:rPr>
              <a:t>スマートシティ再構築のイメージ</a:t>
            </a:r>
            <a:endParaRPr kumimoji="1" lang="ja-JP" altLang="en-US" sz="2400" dirty="0">
              <a:latin typeface="BIZ UD明朝 Medium" panose="02020500000000000000" pitchFamily="17" charset="-128"/>
              <a:ea typeface="BIZ UD明朝 Medium" panose="02020500000000000000" pitchFamily="17" charset="-128"/>
            </a:endParaRPr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273513" y="1199994"/>
            <a:ext cx="11739718" cy="61837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500"/>
              </a:lnSpc>
            </a:pPr>
            <a:r>
              <a:rPr kumimoji="1" lang="ja-JP" altLang="en-US" sz="2000" dirty="0" smtClean="0">
                <a:latin typeface="BIZ UD明朝 Medium" panose="02020500000000000000" pitchFamily="17" charset="-128"/>
                <a:ea typeface="BIZ UD明朝 Medium" panose="02020500000000000000" pitchFamily="17" charset="-128"/>
              </a:rPr>
              <a:t>３　</a:t>
            </a:r>
            <a:r>
              <a:rPr lang="ja-JP" altLang="en-US" sz="2000" dirty="0">
                <a:latin typeface="BIZ UD明朝 Medium" panose="02020500000000000000" pitchFamily="17" charset="-128"/>
                <a:ea typeface="BIZ UD明朝 Medium" panose="02020500000000000000" pitchFamily="17" charset="-128"/>
              </a:rPr>
              <a:t>板橋区のスマートシティ</a:t>
            </a:r>
            <a:r>
              <a:rPr lang="ja-JP" altLang="en-US" sz="2000" dirty="0" smtClean="0">
                <a:latin typeface="BIZ UD明朝 Medium" panose="02020500000000000000" pitchFamily="17" charset="-128"/>
                <a:ea typeface="BIZ UD明朝 Medium" panose="02020500000000000000" pitchFamily="17" charset="-128"/>
              </a:rPr>
              <a:t>の見直しの方向性</a:t>
            </a:r>
            <a:endParaRPr lang="ja-JP" altLang="en-US" sz="2000" dirty="0">
              <a:latin typeface="BIZ UD明朝 Medium" panose="02020500000000000000" pitchFamily="17" charset="-128"/>
              <a:ea typeface="BIZ UD明朝 Medium" panose="02020500000000000000" pitchFamily="17" charset="-128"/>
            </a:endParaRPr>
          </a:p>
          <a:p>
            <a:pPr>
              <a:lnSpc>
                <a:spcPts val="2500"/>
              </a:lnSpc>
            </a:pPr>
            <a:r>
              <a:rPr lang="ja-JP" altLang="en-US" sz="2000" dirty="0">
                <a:latin typeface="BIZ UD明朝 Medium" panose="02020500000000000000" pitchFamily="17" charset="-128"/>
                <a:ea typeface="BIZ UD明朝 Medium" panose="02020500000000000000" pitchFamily="17" charset="-128"/>
              </a:rPr>
              <a:t>　　板橋区のスマートシティの見直しの方向性は、次のとおり。</a:t>
            </a:r>
          </a:p>
          <a:p>
            <a:pPr>
              <a:lnSpc>
                <a:spcPts val="2500"/>
              </a:lnSpc>
            </a:pPr>
            <a:r>
              <a:rPr lang="ja-JP" altLang="en-US" sz="2000" dirty="0">
                <a:latin typeface="BIZ UD明朝 Medium" panose="02020500000000000000" pitchFamily="17" charset="-128"/>
                <a:ea typeface="BIZ UD明朝 Medium" panose="02020500000000000000" pitchFamily="17" charset="-128"/>
              </a:rPr>
              <a:t>　</a:t>
            </a:r>
            <a:r>
              <a:rPr lang="en-US" altLang="ja-JP" sz="2000" dirty="0">
                <a:latin typeface="BIZ UD明朝 Medium" panose="02020500000000000000" pitchFamily="17" charset="-128"/>
                <a:ea typeface="BIZ UD明朝 Medium" panose="02020500000000000000" pitchFamily="17" charset="-128"/>
              </a:rPr>
              <a:t>(1) </a:t>
            </a:r>
            <a:r>
              <a:rPr lang="ja-JP" altLang="en-US" sz="2000" dirty="0">
                <a:latin typeface="BIZ UD明朝 Medium" panose="02020500000000000000" pitchFamily="17" charset="-128"/>
                <a:ea typeface="BIZ UD明朝 Medium" panose="02020500000000000000" pitchFamily="17" charset="-128"/>
              </a:rPr>
              <a:t>休止の際に示した「まちづくり」の中でスマートシティを推進していく。</a:t>
            </a:r>
          </a:p>
          <a:p>
            <a:pPr>
              <a:lnSpc>
                <a:spcPts val="2500"/>
              </a:lnSpc>
            </a:pPr>
            <a:r>
              <a:rPr lang="ja-JP" altLang="en-US" sz="2000" dirty="0">
                <a:latin typeface="BIZ UD明朝 Medium" panose="02020500000000000000" pitchFamily="17" charset="-128"/>
                <a:ea typeface="BIZ UD明朝 Medium" panose="02020500000000000000" pitchFamily="17" charset="-128"/>
              </a:rPr>
              <a:t>　　　</a:t>
            </a:r>
            <a:r>
              <a:rPr lang="ja-JP" altLang="en-US" sz="2000" dirty="0" smtClean="0">
                <a:latin typeface="BIZ UD明朝 Medium" panose="02020500000000000000" pitchFamily="17" charset="-128"/>
                <a:ea typeface="BIZ UD明朝 Medium" panose="02020500000000000000" pitchFamily="17" charset="-128"/>
              </a:rPr>
              <a:t>スマートシティ</a:t>
            </a:r>
            <a:r>
              <a:rPr lang="ja-JP" altLang="en-US" sz="2000" dirty="0">
                <a:latin typeface="BIZ UD明朝 Medium" panose="02020500000000000000" pitchFamily="17" charset="-128"/>
                <a:ea typeface="BIZ UD明朝 Medium" panose="02020500000000000000" pitchFamily="17" charset="-128"/>
              </a:rPr>
              <a:t>は、まちづくりに複合的な資源や技術を</a:t>
            </a:r>
            <a:r>
              <a:rPr lang="ja-JP" altLang="en-US" sz="2000" dirty="0" smtClean="0">
                <a:latin typeface="BIZ UD明朝 Medium" panose="02020500000000000000" pitchFamily="17" charset="-128"/>
                <a:ea typeface="BIZ UD明朝 Medium" panose="02020500000000000000" pitchFamily="17" charset="-128"/>
              </a:rPr>
              <a:t>ベストミックスさせていくアプロー</a:t>
            </a:r>
            <a:endParaRPr lang="en-US" altLang="ja-JP" sz="2000" dirty="0" smtClean="0">
              <a:latin typeface="BIZ UD明朝 Medium" panose="02020500000000000000" pitchFamily="17" charset="-128"/>
              <a:ea typeface="BIZ UD明朝 Medium" panose="02020500000000000000" pitchFamily="17" charset="-128"/>
            </a:endParaRPr>
          </a:p>
          <a:p>
            <a:pPr>
              <a:lnSpc>
                <a:spcPts val="2500"/>
              </a:lnSpc>
            </a:pPr>
            <a:r>
              <a:rPr lang="ja-JP" altLang="en-US" sz="2000" dirty="0" smtClean="0">
                <a:latin typeface="BIZ UD明朝 Medium" panose="02020500000000000000" pitchFamily="17" charset="-128"/>
                <a:ea typeface="BIZ UD明朝 Medium" panose="02020500000000000000" pitchFamily="17" charset="-128"/>
              </a:rPr>
              <a:t>　　　チと、特定のテーマ（例：エネルギー）でアプローチする形が主に考えられるが、板橋区のス</a:t>
            </a:r>
            <a:endParaRPr lang="en-US" altLang="ja-JP" sz="2000" dirty="0" smtClean="0">
              <a:latin typeface="BIZ UD明朝 Medium" panose="02020500000000000000" pitchFamily="17" charset="-128"/>
              <a:ea typeface="BIZ UD明朝 Medium" panose="02020500000000000000" pitchFamily="17" charset="-128"/>
            </a:endParaRPr>
          </a:p>
          <a:p>
            <a:pPr>
              <a:lnSpc>
                <a:spcPts val="2500"/>
              </a:lnSpc>
            </a:pPr>
            <a:r>
              <a:rPr lang="ja-JP" altLang="en-US" sz="2000" dirty="0">
                <a:latin typeface="BIZ UD明朝 Medium" panose="02020500000000000000" pitchFamily="17" charset="-128"/>
                <a:ea typeface="BIZ UD明朝 Medium" panose="02020500000000000000" pitchFamily="17" charset="-128"/>
              </a:rPr>
              <a:t>　</a:t>
            </a:r>
            <a:r>
              <a:rPr lang="ja-JP" altLang="en-US" sz="2000" dirty="0" smtClean="0">
                <a:latin typeface="BIZ UD明朝 Medium" panose="02020500000000000000" pitchFamily="17" charset="-128"/>
                <a:ea typeface="BIZ UD明朝 Medium" panose="02020500000000000000" pitchFamily="17" charset="-128"/>
              </a:rPr>
              <a:t>　　マートシティでは、前者のアプローチをイメージしているところ。</a:t>
            </a:r>
          </a:p>
          <a:p>
            <a:pPr>
              <a:lnSpc>
                <a:spcPts val="2500"/>
              </a:lnSpc>
            </a:pPr>
            <a:r>
              <a:rPr kumimoji="1" lang="ja-JP" altLang="en-US" sz="2000" dirty="0">
                <a:latin typeface="BIZ UD明朝 Medium" panose="02020500000000000000" pitchFamily="17" charset="-128"/>
                <a:ea typeface="BIZ UD明朝 Medium" panose="02020500000000000000" pitchFamily="17" charset="-128"/>
              </a:rPr>
              <a:t>　</a:t>
            </a:r>
            <a:r>
              <a:rPr kumimoji="1" lang="en-US" altLang="ja-JP" sz="2000" dirty="0" smtClean="0">
                <a:latin typeface="BIZ UD明朝 Medium" panose="02020500000000000000" pitchFamily="17" charset="-128"/>
                <a:ea typeface="BIZ UD明朝 Medium" panose="02020500000000000000" pitchFamily="17" charset="-128"/>
              </a:rPr>
              <a:t>(2) </a:t>
            </a:r>
            <a:r>
              <a:rPr kumimoji="1" lang="ja-JP" altLang="en-US" sz="2000" dirty="0" smtClean="0">
                <a:latin typeface="BIZ UD明朝 Medium" panose="02020500000000000000" pitchFamily="17" charset="-128"/>
                <a:ea typeface="BIZ UD明朝 Medium" panose="02020500000000000000" pitchFamily="17" charset="-128"/>
              </a:rPr>
              <a:t>実践的な取組みにつながるスマートシティのビジョンを策定する。</a:t>
            </a:r>
          </a:p>
          <a:p>
            <a:pPr>
              <a:lnSpc>
                <a:spcPts val="2500"/>
              </a:lnSpc>
            </a:pPr>
            <a:r>
              <a:rPr lang="ja-JP" altLang="en-US" sz="2000" dirty="0" smtClean="0">
                <a:latin typeface="BIZ UD明朝 Medium" panose="02020500000000000000" pitchFamily="17" charset="-128"/>
                <a:ea typeface="BIZ UD明朝 Medium" panose="02020500000000000000" pitchFamily="17" charset="-128"/>
              </a:rPr>
              <a:t>　　　現在のスマートシティ推進方針は方針を掲げているが、具体的な取組みにつながっていない</a:t>
            </a:r>
            <a:r>
              <a:rPr lang="ja-JP" altLang="en-US" sz="2000" dirty="0" err="1" smtClean="0">
                <a:latin typeface="BIZ UD明朝 Medium" panose="02020500000000000000" pitchFamily="17" charset="-128"/>
                <a:ea typeface="BIZ UD明朝 Medium" panose="02020500000000000000" pitchFamily="17" charset="-128"/>
              </a:rPr>
              <a:t>こ</a:t>
            </a:r>
            <a:endParaRPr lang="en-US" altLang="ja-JP" sz="2000" dirty="0" smtClean="0">
              <a:latin typeface="BIZ UD明朝 Medium" panose="02020500000000000000" pitchFamily="17" charset="-128"/>
              <a:ea typeface="BIZ UD明朝 Medium" panose="02020500000000000000" pitchFamily="17" charset="-128"/>
            </a:endParaRPr>
          </a:p>
          <a:p>
            <a:pPr>
              <a:lnSpc>
                <a:spcPts val="2500"/>
              </a:lnSpc>
            </a:pPr>
            <a:r>
              <a:rPr lang="ja-JP" altLang="en-US" sz="2000" dirty="0">
                <a:latin typeface="BIZ UD明朝 Medium" panose="02020500000000000000" pitchFamily="17" charset="-128"/>
                <a:ea typeface="BIZ UD明朝 Medium" panose="02020500000000000000" pitchFamily="17" charset="-128"/>
              </a:rPr>
              <a:t>　</a:t>
            </a:r>
            <a:r>
              <a:rPr lang="ja-JP" altLang="en-US" sz="2000" dirty="0" smtClean="0">
                <a:latin typeface="BIZ UD明朝 Medium" panose="02020500000000000000" pitchFamily="17" charset="-128"/>
                <a:ea typeface="BIZ UD明朝 Medium" panose="02020500000000000000" pitchFamily="17" charset="-128"/>
              </a:rPr>
              <a:t>　　とに鑑み、</a:t>
            </a:r>
            <a:r>
              <a:rPr kumimoji="1" lang="ja-JP" altLang="en-US" sz="2000" dirty="0" smtClean="0">
                <a:latin typeface="BIZ UD明朝 Medium" panose="02020500000000000000" pitchFamily="17" charset="-128"/>
                <a:ea typeface="BIZ UD明朝 Medium" panose="02020500000000000000" pitchFamily="17" charset="-128"/>
              </a:rPr>
              <a:t>見直しにあたっては、実践的な取組みにつながるビジョンを示していく。</a:t>
            </a:r>
          </a:p>
          <a:p>
            <a:pPr>
              <a:lnSpc>
                <a:spcPts val="2500"/>
              </a:lnSpc>
            </a:pPr>
            <a:r>
              <a:rPr lang="ja-JP" altLang="en-US" sz="2000" dirty="0">
                <a:latin typeface="BIZ UD明朝 Medium" panose="02020500000000000000" pitchFamily="17" charset="-128"/>
                <a:ea typeface="BIZ UD明朝 Medium" panose="02020500000000000000" pitchFamily="17" charset="-128"/>
              </a:rPr>
              <a:t>　</a:t>
            </a:r>
            <a:r>
              <a:rPr lang="en-US" altLang="ja-JP" sz="2000" dirty="0" smtClean="0">
                <a:latin typeface="BIZ UD明朝 Medium" panose="02020500000000000000" pitchFamily="17" charset="-128"/>
                <a:ea typeface="BIZ UD明朝 Medium" panose="02020500000000000000" pitchFamily="17" charset="-128"/>
              </a:rPr>
              <a:t>(3) </a:t>
            </a:r>
            <a:r>
              <a:rPr lang="ja-JP" altLang="en-US" sz="2000" dirty="0" smtClean="0">
                <a:latin typeface="BIZ UD明朝 Medium" panose="02020500000000000000" pitchFamily="17" charset="-128"/>
                <a:ea typeface="BIZ UD明朝 Medium" panose="02020500000000000000" pitchFamily="17" charset="-128"/>
              </a:rPr>
              <a:t>「環境」の視点をベースに、他分野の取組みの効果と合わせ、まちの価値を高めていく。</a:t>
            </a:r>
          </a:p>
          <a:p>
            <a:pPr>
              <a:lnSpc>
                <a:spcPts val="2500"/>
              </a:lnSpc>
            </a:pPr>
            <a:r>
              <a:rPr kumimoji="1" lang="ja-JP" altLang="en-US" sz="2000" dirty="0">
                <a:latin typeface="BIZ UD明朝 Medium" panose="02020500000000000000" pitchFamily="17" charset="-128"/>
                <a:ea typeface="BIZ UD明朝 Medium" panose="02020500000000000000" pitchFamily="17" charset="-128"/>
              </a:rPr>
              <a:t>　</a:t>
            </a:r>
            <a:r>
              <a:rPr kumimoji="1" lang="en-US" altLang="ja-JP" sz="2000" dirty="0" smtClean="0">
                <a:latin typeface="BIZ UD明朝 Medium" panose="02020500000000000000" pitchFamily="17" charset="-128"/>
                <a:ea typeface="BIZ UD明朝 Medium" panose="02020500000000000000" pitchFamily="17" charset="-128"/>
              </a:rPr>
              <a:t>(4) </a:t>
            </a:r>
            <a:r>
              <a:rPr kumimoji="1" lang="ja-JP" altLang="en-US" sz="2000" dirty="0" smtClean="0">
                <a:latin typeface="BIZ UD明朝 Medium" panose="02020500000000000000" pitchFamily="17" charset="-128"/>
                <a:ea typeface="BIZ UD明朝 Medium" panose="02020500000000000000" pitchFamily="17" charset="-128"/>
              </a:rPr>
              <a:t>環境基本計画や他の計画との整合性を図りながら、</a:t>
            </a:r>
            <a:endParaRPr kumimoji="1" lang="en-US" altLang="ja-JP" sz="2000" dirty="0" smtClean="0">
              <a:latin typeface="BIZ UD明朝 Medium" panose="02020500000000000000" pitchFamily="17" charset="-128"/>
              <a:ea typeface="BIZ UD明朝 Medium" panose="02020500000000000000" pitchFamily="17" charset="-128"/>
            </a:endParaRPr>
          </a:p>
          <a:p>
            <a:pPr>
              <a:lnSpc>
                <a:spcPts val="2500"/>
              </a:lnSpc>
            </a:pPr>
            <a:r>
              <a:rPr lang="ja-JP" altLang="en-US" sz="2000" dirty="0" smtClean="0">
                <a:latin typeface="BIZ UD明朝 Medium" panose="02020500000000000000" pitchFamily="17" charset="-128"/>
                <a:ea typeface="BIZ UD明朝 Medium" panose="02020500000000000000" pitchFamily="17" charset="-128"/>
              </a:rPr>
              <a:t>　　　</a:t>
            </a:r>
            <a:r>
              <a:rPr kumimoji="1" lang="ja-JP" altLang="en-US" sz="2000" dirty="0" smtClean="0">
                <a:latin typeface="BIZ UD明朝 Medium" panose="02020500000000000000" pitchFamily="17" charset="-128"/>
                <a:ea typeface="BIZ UD明朝 Medium" panose="02020500000000000000" pitchFamily="17" charset="-128"/>
              </a:rPr>
              <a:t>見直しを行う。</a:t>
            </a:r>
          </a:p>
          <a:p>
            <a:pPr>
              <a:lnSpc>
                <a:spcPts val="2500"/>
              </a:lnSpc>
            </a:pPr>
            <a:r>
              <a:rPr lang="ja-JP" altLang="en-US" sz="2000" dirty="0">
                <a:latin typeface="BIZ UD明朝 Medium" panose="02020500000000000000" pitchFamily="17" charset="-128"/>
                <a:ea typeface="BIZ UD明朝 Medium" panose="02020500000000000000" pitchFamily="17" charset="-128"/>
              </a:rPr>
              <a:t>　</a:t>
            </a:r>
            <a:r>
              <a:rPr lang="en-US" altLang="ja-JP" sz="2000" dirty="0" smtClean="0">
                <a:latin typeface="BIZ UD明朝 Medium" panose="02020500000000000000" pitchFamily="17" charset="-128"/>
                <a:ea typeface="BIZ UD明朝 Medium" panose="02020500000000000000" pitchFamily="17" charset="-128"/>
              </a:rPr>
              <a:t>(5) </a:t>
            </a:r>
            <a:r>
              <a:rPr lang="ja-JP" altLang="en-US" sz="2000" dirty="0" smtClean="0">
                <a:latin typeface="BIZ UD明朝 Medium" panose="02020500000000000000" pitchFamily="17" charset="-128"/>
                <a:ea typeface="BIZ UD明朝 Medium" panose="02020500000000000000" pitchFamily="17" charset="-128"/>
              </a:rPr>
              <a:t>目指すスマートシティのイメージを示していく。</a:t>
            </a:r>
            <a:endParaRPr lang="en-US" altLang="ja-JP" sz="2000" dirty="0" smtClean="0">
              <a:latin typeface="BIZ UD明朝 Medium" panose="02020500000000000000" pitchFamily="17" charset="-128"/>
              <a:ea typeface="BIZ UD明朝 Medium" panose="02020500000000000000" pitchFamily="17" charset="-128"/>
            </a:endParaRPr>
          </a:p>
          <a:p>
            <a:pPr>
              <a:lnSpc>
                <a:spcPts val="2500"/>
              </a:lnSpc>
            </a:pPr>
            <a:endParaRPr lang="en-US" altLang="ja-JP" sz="2400" dirty="0">
              <a:latin typeface="BIZ UD明朝 Medium" panose="02020500000000000000" pitchFamily="17" charset="-128"/>
              <a:ea typeface="BIZ UD明朝 Medium" panose="02020500000000000000" pitchFamily="17" charset="-128"/>
            </a:endParaRPr>
          </a:p>
          <a:p>
            <a:pPr>
              <a:lnSpc>
                <a:spcPts val="2500"/>
              </a:lnSpc>
            </a:pPr>
            <a:endParaRPr lang="en-US" altLang="ja-JP" sz="2400" dirty="0" smtClean="0">
              <a:latin typeface="UD デジタル 教科書体 NP-R" panose="02020400000000000000" pitchFamily="18" charset="-128"/>
              <a:ea typeface="UD デジタル 教科書体 NP-R" panose="02020400000000000000" pitchFamily="18" charset="-128"/>
            </a:endParaRPr>
          </a:p>
          <a:p>
            <a:pPr>
              <a:lnSpc>
                <a:spcPts val="2500"/>
              </a:lnSpc>
            </a:pPr>
            <a:endParaRPr lang="en-US" altLang="ja-JP" sz="2400" dirty="0">
              <a:latin typeface="UD デジタル 教科書体 NP-R" panose="02020400000000000000" pitchFamily="18" charset="-128"/>
              <a:ea typeface="UD デジタル 教科書体 NP-R" panose="02020400000000000000" pitchFamily="18" charset="-128"/>
            </a:endParaRPr>
          </a:p>
          <a:p>
            <a:pPr>
              <a:lnSpc>
                <a:spcPts val="2500"/>
              </a:lnSpc>
            </a:pPr>
            <a:endParaRPr lang="en-US" altLang="ja-JP" sz="2400" dirty="0" smtClean="0">
              <a:latin typeface="UD デジタル 教科書体 NP-R" panose="02020400000000000000" pitchFamily="18" charset="-128"/>
              <a:ea typeface="UD デジタル 教科書体 NP-R" panose="02020400000000000000" pitchFamily="18" charset="-128"/>
            </a:endParaRPr>
          </a:p>
          <a:p>
            <a:pPr>
              <a:lnSpc>
                <a:spcPts val="2500"/>
              </a:lnSpc>
            </a:pPr>
            <a:endParaRPr lang="ja-JP" altLang="en-US" sz="2400" dirty="0" smtClean="0">
              <a:latin typeface="UD デジタル 教科書体 NP-R" panose="02020400000000000000" pitchFamily="18" charset="-128"/>
              <a:ea typeface="UD デジタル 教科書体 NP-R" panose="02020400000000000000" pitchFamily="18" charset="-128"/>
            </a:endParaRPr>
          </a:p>
          <a:p>
            <a:pPr>
              <a:lnSpc>
                <a:spcPts val="2500"/>
              </a:lnSpc>
            </a:pPr>
            <a:endParaRPr kumimoji="1" lang="ja-JP" altLang="en-US" dirty="0">
              <a:latin typeface="UD デジタル 教科書体 NP-R" panose="02020400000000000000" pitchFamily="18" charset="-128"/>
              <a:ea typeface="UD デジタル 教科書体 NP-R" panose="02020400000000000000" pitchFamily="18" charset="-128"/>
            </a:endParaRPr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21874" y="4674451"/>
            <a:ext cx="3171572" cy="1471909"/>
          </a:xfrm>
          <a:prstGeom prst="rect">
            <a:avLst/>
          </a:prstGeom>
        </p:spPr>
      </p:pic>
      <p:sp>
        <p:nvSpPr>
          <p:cNvPr id="12" name="テキスト ボックス 11"/>
          <p:cNvSpPr txBox="1"/>
          <p:nvPr/>
        </p:nvSpPr>
        <p:spPr>
          <a:xfrm>
            <a:off x="9057391" y="6365545"/>
            <a:ext cx="230063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100" dirty="0" smtClean="0">
                <a:latin typeface="BIZ UD明朝 Medium" panose="02020500000000000000" pitchFamily="17" charset="-128"/>
                <a:ea typeface="BIZ UD明朝 Medium" panose="02020500000000000000" pitchFamily="17" charset="-128"/>
              </a:rPr>
              <a:t>先行事例：柏の葉スマートシティ</a:t>
            </a:r>
            <a:endParaRPr kumimoji="1" lang="ja-JP" altLang="en-US" sz="1100" dirty="0">
              <a:latin typeface="BIZ UD明朝 Medium" panose="02020500000000000000" pitchFamily="17" charset="-128"/>
              <a:ea typeface="BIZ UD明朝 Medium" panose="020205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197793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11047192" y="330530"/>
            <a:ext cx="8771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ja-JP" altLang="en-US" dirty="0" smtClean="0">
                <a:latin typeface="UD デジタル 教科書体 NP-R" panose="02020400000000000000" pitchFamily="18" charset="-128"/>
                <a:ea typeface="UD デジタル 教科書体 NP-R" panose="02020400000000000000" pitchFamily="18" charset="-128"/>
              </a:rPr>
              <a:t>参考３</a:t>
            </a:r>
            <a:endParaRPr kumimoji="1" lang="ja-JP" altLang="en-US" dirty="0" smtClean="0">
              <a:latin typeface="UD デジタル 教科書体 NP-R" panose="02020400000000000000" pitchFamily="18" charset="-128"/>
              <a:ea typeface="UD デジタル 教科書体 NP-R" panose="02020400000000000000" pitchFamily="18" charset="-128"/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273513" y="299959"/>
            <a:ext cx="48013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dirty="0" smtClean="0">
                <a:latin typeface="BIZ UD明朝 Medium" panose="02020500000000000000" pitchFamily="17" charset="-128"/>
                <a:ea typeface="BIZ UD明朝 Medium" panose="02020500000000000000" pitchFamily="17" charset="-128"/>
              </a:rPr>
              <a:t>スマートシティ再構築のイメージ</a:t>
            </a:r>
            <a:endParaRPr kumimoji="1" lang="ja-JP" altLang="en-US" sz="2400" dirty="0">
              <a:latin typeface="BIZ UD明朝 Medium" panose="02020500000000000000" pitchFamily="17" charset="-128"/>
              <a:ea typeface="BIZ UD明朝 Medium" panose="02020500000000000000" pitchFamily="17" charset="-128"/>
            </a:endParaRPr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298583" y="657703"/>
            <a:ext cx="11739718" cy="10541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500"/>
              </a:lnSpc>
            </a:pPr>
            <a:endParaRPr lang="ja-JP" altLang="en-US" sz="2000" dirty="0" smtClean="0">
              <a:latin typeface="UD デジタル 教科書体 NP-R" panose="02020400000000000000" pitchFamily="18" charset="-128"/>
              <a:ea typeface="UD デジタル 教科書体 NP-R" panose="02020400000000000000" pitchFamily="18" charset="-128"/>
            </a:endParaRPr>
          </a:p>
          <a:p>
            <a:pPr>
              <a:lnSpc>
                <a:spcPts val="2500"/>
              </a:lnSpc>
            </a:pPr>
            <a:r>
              <a:rPr kumimoji="1" lang="ja-JP" altLang="en-US" sz="2000" dirty="0">
                <a:latin typeface="UD デジタル 教科書体 NP-R" panose="02020400000000000000" pitchFamily="18" charset="-128"/>
                <a:ea typeface="UD デジタル 教科書体 NP-R" panose="02020400000000000000" pitchFamily="18" charset="-128"/>
              </a:rPr>
              <a:t>　</a:t>
            </a:r>
            <a:r>
              <a:rPr kumimoji="1" lang="en-US" altLang="ja-JP" sz="2000" dirty="0" smtClean="0">
                <a:latin typeface="BIZ UD明朝 Medium" panose="02020500000000000000" pitchFamily="17" charset="-128"/>
                <a:ea typeface="BIZ UD明朝 Medium" panose="02020500000000000000" pitchFamily="17" charset="-128"/>
              </a:rPr>
              <a:t>(</a:t>
            </a:r>
            <a:r>
              <a:rPr kumimoji="1" lang="ja-JP" altLang="en-US" sz="2000" dirty="0" smtClean="0">
                <a:latin typeface="BIZ UD明朝 Medium" panose="02020500000000000000" pitchFamily="17" charset="-128"/>
                <a:ea typeface="BIZ UD明朝 Medium" panose="02020500000000000000" pitchFamily="17" charset="-128"/>
              </a:rPr>
              <a:t>６</a:t>
            </a:r>
            <a:r>
              <a:rPr kumimoji="1" lang="en-US" altLang="ja-JP" sz="2000" dirty="0" smtClean="0">
                <a:latin typeface="BIZ UD明朝 Medium" panose="02020500000000000000" pitchFamily="17" charset="-128"/>
                <a:ea typeface="BIZ UD明朝 Medium" panose="02020500000000000000" pitchFamily="17" charset="-128"/>
              </a:rPr>
              <a:t>) </a:t>
            </a:r>
            <a:r>
              <a:rPr lang="ja-JP" altLang="en-US" sz="2000" dirty="0" smtClean="0">
                <a:latin typeface="BIZ UD明朝 Medium" panose="02020500000000000000" pitchFamily="17" charset="-128"/>
                <a:ea typeface="BIZ UD明朝 Medium" panose="02020500000000000000" pitchFamily="17" charset="-128"/>
              </a:rPr>
              <a:t>ビジョン（推進方針）の再構築</a:t>
            </a:r>
          </a:p>
          <a:p>
            <a:pPr>
              <a:lnSpc>
                <a:spcPts val="2500"/>
              </a:lnSpc>
            </a:pPr>
            <a:endParaRPr kumimoji="1" lang="ja-JP" altLang="en-US" sz="2000" dirty="0" smtClean="0">
              <a:latin typeface="UD デジタル 教科書体 NP-R" panose="02020400000000000000" pitchFamily="18" charset="-128"/>
              <a:ea typeface="UD デジタル 教科書体 NP-R" panose="02020400000000000000" pitchFamily="18" charset="-128"/>
            </a:endParaRPr>
          </a:p>
        </p:txBody>
      </p:sp>
      <p:grpSp>
        <p:nvGrpSpPr>
          <p:cNvPr id="11" name="グループ化 10"/>
          <p:cNvGrpSpPr/>
          <p:nvPr/>
        </p:nvGrpSpPr>
        <p:grpSpPr>
          <a:xfrm>
            <a:off x="961901" y="1708085"/>
            <a:ext cx="6531429" cy="2014846"/>
            <a:chOff x="665018" y="581891"/>
            <a:chExt cx="6531429" cy="2014846"/>
          </a:xfrm>
        </p:grpSpPr>
        <p:sp>
          <p:nvSpPr>
            <p:cNvPr id="13" name="正方形/長方形 12"/>
            <p:cNvSpPr/>
            <p:nvPr/>
          </p:nvSpPr>
          <p:spPr>
            <a:xfrm>
              <a:off x="665018" y="581891"/>
              <a:ext cx="1389413" cy="2014846"/>
            </a:xfrm>
            <a:prstGeom prst="rect">
              <a:avLst/>
            </a:prstGeom>
            <a:noFill/>
            <a:ln w="28575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dirty="0" smtClean="0">
                  <a:solidFill>
                    <a:schemeClr val="tx1"/>
                  </a:solidFill>
                  <a:latin typeface="UD デジタル 教科書体 NP-R" panose="02020400000000000000" pitchFamily="18" charset="-128"/>
                  <a:ea typeface="UD デジタル 教科書体 NP-R" panose="02020400000000000000" pitchFamily="18" charset="-128"/>
                </a:rPr>
                <a:t>将来像</a:t>
              </a:r>
              <a:endParaRPr kumimoji="1" lang="ja-JP" altLang="en-US" dirty="0">
                <a:solidFill>
                  <a:schemeClr val="tx1"/>
                </a:solidFill>
                <a:latin typeface="UD デジタル 教科書体 NP-R" panose="02020400000000000000" pitchFamily="18" charset="-128"/>
                <a:ea typeface="UD デジタル 教科書体 NP-R" panose="02020400000000000000" pitchFamily="18" charset="-128"/>
              </a:endParaRPr>
            </a:p>
          </p:txBody>
        </p:sp>
        <p:grpSp>
          <p:nvGrpSpPr>
            <p:cNvPr id="14" name="グループ化 13"/>
            <p:cNvGrpSpPr/>
            <p:nvPr/>
          </p:nvGrpSpPr>
          <p:grpSpPr>
            <a:xfrm>
              <a:off x="2824348" y="581891"/>
              <a:ext cx="4372099" cy="2014846"/>
              <a:chOff x="2824348" y="581891"/>
              <a:chExt cx="4372099" cy="2014846"/>
            </a:xfrm>
          </p:grpSpPr>
          <p:grpSp>
            <p:nvGrpSpPr>
              <p:cNvPr id="20" name="グループ化 19"/>
              <p:cNvGrpSpPr/>
              <p:nvPr/>
            </p:nvGrpSpPr>
            <p:grpSpPr>
              <a:xfrm>
                <a:off x="2824348" y="581891"/>
                <a:ext cx="4372099" cy="522514"/>
                <a:chOff x="2622467" y="581891"/>
                <a:chExt cx="4372099" cy="522514"/>
              </a:xfrm>
            </p:grpSpPr>
            <p:sp>
              <p:nvSpPr>
                <p:cNvPr id="28" name="正方形/長方形 27"/>
                <p:cNvSpPr/>
                <p:nvPr/>
              </p:nvSpPr>
              <p:spPr>
                <a:xfrm>
                  <a:off x="2622467" y="581891"/>
                  <a:ext cx="1272639" cy="522514"/>
                </a:xfrm>
                <a:prstGeom prst="rect">
                  <a:avLst/>
                </a:prstGeom>
                <a:noFill/>
                <a:ln w="28575">
                  <a:solidFill>
                    <a:schemeClr val="bg2">
                      <a:lumMod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kumimoji="1" lang="ja-JP" altLang="en-US" dirty="0" smtClean="0">
                      <a:solidFill>
                        <a:schemeClr val="tx1"/>
                      </a:solidFill>
                      <a:latin typeface="UD デジタル 教科書体 NP-R" panose="02020400000000000000" pitchFamily="18" charset="-128"/>
                      <a:ea typeface="UD デジタル 教科書体 NP-R" panose="02020400000000000000" pitchFamily="18" charset="-128"/>
                    </a:rPr>
                    <a:t>方向性</a:t>
                  </a:r>
                  <a:endParaRPr kumimoji="1" lang="ja-JP" altLang="en-US" dirty="0">
                    <a:solidFill>
                      <a:schemeClr val="tx1"/>
                    </a:solidFill>
                    <a:latin typeface="UD デジタル 教科書体 NP-R" panose="02020400000000000000" pitchFamily="18" charset="-128"/>
                    <a:ea typeface="UD デジタル 教科書体 NP-R" panose="02020400000000000000" pitchFamily="18" charset="-128"/>
                  </a:endParaRPr>
                </a:p>
              </p:txBody>
            </p:sp>
            <p:sp>
              <p:nvSpPr>
                <p:cNvPr id="29" name="正方形/長方形 28"/>
                <p:cNvSpPr/>
                <p:nvPr/>
              </p:nvSpPr>
              <p:spPr>
                <a:xfrm>
                  <a:off x="3895106" y="581891"/>
                  <a:ext cx="3099460" cy="522514"/>
                </a:xfrm>
                <a:prstGeom prst="rect">
                  <a:avLst/>
                </a:prstGeom>
                <a:noFill/>
                <a:ln w="28575">
                  <a:solidFill>
                    <a:schemeClr val="bg2">
                      <a:lumMod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>
                    <a:solidFill>
                      <a:schemeClr val="tx1"/>
                    </a:solidFill>
                    <a:latin typeface="UD デジタル 教科書体 NP-R" panose="02020400000000000000" pitchFamily="18" charset="-128"/>
                    <a:ea typeface="UD デジタル 教科書体 NP-R" panose="02020400000000000000" pitchFamily="18" charset="-128"/>
                  </a:endParaRPr>
                </a:p>
              </p:txBody>
            </p:sp>
          </p:grpSp>
          <p:grpSp>
            <p:nvGrpSpPr>
              <p:cNvPr id="21" name="グループ化 20"/>
              <p:cNvGrpSpPr/>
              <p:nvPr/>
            </p:nvGrpSpPr>
            <p:grpSpPr>
              <a:xfrm>
                <a:off x="2824348" y="1328057"/>
                <a:ext cx="4372099" cy="522514"/>
                <a:chOff x="2622467" y="581891"/>
                <a:chExt cx="4372099" cy="522514"/>
              </a:xfrm>
            </p:grpSpPr>
            <p:sp>
              <p:nvSpPr>
                <p:cNvPr id="26" name="正方形/長方形 25"/>
                <p:cNvSpPr/>
                <p:nvPr/>
              </p:nvSpPr>
              <p:spPr>
                <a:xfrm>
                  <a:off x="2622467" y="581891"/>
                  <a:ext cx="1272639" cy="522514"/>
                </a:xfrm>
                <a:prstGeom prst="rect">
                  <a:avLst/>
                </a:prstGeom>
                <a:noFill/>
                <a:ln w="28575">
                  <a:solidFill>
                    <a:schemeClr val="bg2">
                      <a:lumMod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kumimoji="1" lang="ja-JP" altLang="en-US" dirty="0" smtClean="0">
                      <a:solidFill>
                        <a:schemeClr val="tx1"/>
                      </a:solidFill>
                      <a:latin typeface="UD デジタル 教科書体 NP-R" panose="02020400000000000000" pitchFamily="18" charset="-128"/>
                      <a:ea typeface="UD デジタル 教科書体 NP-R" panose="02020400000000000000" pitchFamily="18" charset="-128"/>
                    </a:rPr>
                    <a:t>方向性</a:t>
                  </a:r>
                  <a:endParaRPr kumimoji="1" lang="ja-JP" altLang="en-US" dirty="0">
                    <a:solidFill>
                      <a:schemeClr val="tx1"/>
                    </a:solidFill>
                    <a:latin typeface="UD デジタル 教科書体 NP-R" panose="02020400000000000000" pitchFamily="18" charset="-128"/>
                    <a:ea typeface="UD デジタル 教科書体 NP-R" panose="02020400000000000000" pitchFamily="18" charset="-128"/>
                  </a:endParaRPr>
                </a:p>
              </p:txBody>
            </p:sp>
            <p:sp>
              <p:nvSpPr>
                <p:cNvPr id="27" name="正方形/長方形 26"/>
                <p:cNvSpPr/>
                <p:nvPr/>
              </p:nvSpPr>
              <p:spPr>
                <a:xfrm>
                  <a:off x="3895106" y="581891"/>
                  <a:ext cx="3099460" cy="522514"/>
                </a:xfrm>
                <a:prstGeom prst="rect">
                  <a:avLst/>
                </a:prstGeom>
                <a:noFill/>
                <a:ln w="28575">
                  <a:solidFill>
                    <a:schemeClr val="bg2">
                      <a:lumMod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>
                    <a:solidFill>
                      <a:schemeClr val="tx1"/>
                    </a:solidFill>
                    <a:latin typeface="UD デジタル 教科書体 NP-R" panose="02020400000000000000" pitchFamily="18" charset="-128"/>
                    <a:ea typeface="UD デジタル 教科書体 NP-R" panose="02020400000000000000" pitchFamily="18" charset="-128"/>
                  </a:endParaRPr>
                </a:p>
              </p:txBody>
            </p:sp>
          </p:grpSp>
          <p:grpSp>
            <p:nvGrpSpPr>
              <p:cNvPr id="22" name="グループ化 21"/>
              <p:cNvGrpSpPr/>
              <p:nvPr/>
            </p:nvGrpSpPr>
            <p:grpSpPr>
              <a:xfrm>
                <a:off x="2824348" y="2074223"/>
                <a:ext cx="4372099" cy="522514"/>
                <a:chOff x="2622467" y="581891"/>
                <a:chExt cx="4372099" cy="522514"/>
              </a:xfrm>
            </p:grpSpPr>
            <p:sp>
              <p:nvSpPr>
                <p:cNvPr id="23" name="正方形/長方形 22"/>
                <p:cNvSpPr/>
                <p:nvPr/>
              </p:nvSpPr>
              <p:spPr>
                <a:xfrm>
                  <a:off x="2622467" y="581891"/>
                  <a:ext cx="1272639" cy="522514"/>
                </a:xfrm>
                <a:prstGeom prst="rect">
                  <a:avLst/>
                </a:prstGeom>
                <a:noFill/>
                <a:ln w="28575">
                  <a:solidFill>
                    <a:schemeClr val="bg2">
                      <a:lumMod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kumimoji="1" lang="ja-JP" altLang="en-US" dirty="0" smtClean="0">
                      <a:solidFill>
                        <a:schemeClr val="tx1"/>
                      </a:solidFill>
                      <a:latin typeface="UD デジタル 教科書体 NP-R" panose="02020400000000000000" pitchFamily="18" charset="-128"/>
                      <a:ea typeface="UD デジタル 教科書体 NP-R" panose="02020400000000000000" pitchFamily="18" charset="-128"/>
                    </a:rPr>
                    <a:t>方向性</a:t>
                  </a:r>
                  <a:endParaRPr kumimoji="1" lang="ja-JP" altLang="en-US" dirty="0">
                    <a:solidFill>
                      <a:schemeClr val="tx1"/>
                    </a:solidFill>
                    <a:latin typeface="UD デジタル 教科書体 NP-R" panose="02020400000000000000" pitchFamily="18" charset="-128"/>
                    <a:ea typeface="UD デジタル 教科書体 NP-R" panose="02020400000000000000" pitchFamily="18" charset="-128"/>
                  </a:endParaRPr>
                </a:p>
              </p:txBody>
            </p:sp>
            <p:sp>
              <p:nvSpPr>
                <p:cNvPr id="25" name="正方形/長方形 24"/>
                <p:cNvSpPr/>
                <p:nvPr/>
              </p:nvSpPr>
              <p:spPr>
                <a:xfrm>
                  <a:off x="3895106" y="581891"/>
                  <a:ext cx="3099460" cy="522514"/>
                </a:xfrm>
                <a:prstGeom prst="rect">
                  <a:avLst/>
                </a:prstGeom>
                <a:noFill/>
                <a:ln w="28575">
                  <a:solidFill>
                    <a:schemeClr val="bg2">
                      <a:lumMod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>
                    <a:solidFill>
                      <a:schemeClr val="tx1"/>
                    </a:solidFill>
                    <a:latin typeface="UD デジタル 教科書体 NP-R" panose="02020400000000000000" pitchFamily="18" charset="-128"/>
                    <a:ea typeface="UD デジタル 教科書体 NP-R" panose="02020400000000000000" pitchFamily="18" charset="-128"/>
                  </a:endParaRPr>
                </a:p>
              </p:txBody>
            </p:sp>
          </p:grpSp>
        </p:grpSp>
        <p:grpSp>
          <p:nvGrpSpPr>
            <p:cNvPr id="15" name="グループ化 14"/>
            <p:cNvGrpSpPr/>
            <p:nvPr/>
          </p:nvGrpSpPr>
          <p:grpSpPr>
            <a:xfrm>
              <a:off x="2054431" y="843148"/>
              <a:ext cx="783772" cy="1460665"/>
              <a:chOff x="2054431" y="843148"/>
              <a:chExt cx="783772" cy="1460665"/>
            </a:xfrm>
          </p:grpSpPr>
          <p:cxnSp>
            <p:nvCxnSpPr>
              <p:cNvPr id="16" name="直線コネクタ 15"/>
              <p:cNvCxnSpPr/>
              <p:nvPr/>
            </p:nvCxnSpPr>
            <p:spPr>
              <a:xfrm>
                <a:off x="2054431" y="1589314"/>
                <a:ext cx="783772" cy="1980"/>
              </a:xfrm>
              <a:prstGeom prst="line">
                <a:avLst/>
              </a:prstGeom>
              <a:ln w="28575">
                <a:solidFill>
                  <a:schemeClr val="bg2">
                    <a:lumMod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直線コネクタ 16"/>
              <p:cNvCxnSpPr/>
              <p:nvPr/>
            </p:nvCxnSpPr>
            <p:spPr>
              <a:xfrm>
                <a:off x="2432462" y="2299855"/>
                <a:ext cx="381990" cy="3958"/>
              </a:xfrm>
              <a:prstGeom prst="line">
                <a:avLst/>
              </a:prstGeom>
              <a:ln w="28575">
                <a:solidFill>
                  <a:schemeClr val="bg2">
                    <a:lumMod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直線コネクタ 17"/>
              <p:cNvCxnSpPr/>
              <p:nvPr/>
            </p:nvCxnSpPr>
            <p:spPr>
              <a:xfrm>
                <a:off x="2432462" y="843148"/>
                <a:ext cx="381990" cy="3958"/>
              </a:xfrm>
              <a:prstGeom prst="line">
                <a:avLst/>
              </a:prstGeom>
              <a:ln w="28575">
                <a:solidFill>
                  <a:schemeClr val="bg2">
                    <a:lumMod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直線コネクタ 18"/>
              <p:cNvCxnSpPr/>
              <p:nvPr/>
            </p:nvCxnSpPr>
            <p:spPr>
              <a:xfrm>
                <a:off x="2420587" y="843148"/>
                <a:ext cx="1979" cy="1460665"/>
              </a:xfrm>
              <a:prstGeom prst="line">
                <a:avLst/>
              </a:prstGeom>
              <a:ln w="28575">
                <a:solidFill>
                  <a:schemeClr val="bg2">
                    <a:lumMod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30" name="下矢印 29"/>
          <p:cNvSpPr/>
          <p:nvPr/>
        </p:nvSpPr>
        <p:spPr>
          <a:xfrm rot="5400000">
            <a:off x="7650254" y="2361707"/>
            <a:ext cx="1012096" cy="730054"/>
          </a:xfrm>
          <a:prstGeom prst="downArrow">
            <a:avLst/>
          </a:pr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824675" y="4182442"/>
            <a:ext cx="10962455" cy="16953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500"/>
              </a:lnSpc>
            </a:pPr>
            <a:r>
              <a:rPr kumimoji="1" lang="ja-JP" altLang="en-US" dirty="0" smtClean="0">
                <a:latin typeface="UD デジタル 教科書体 NP-R" panose="02020400000000000000" pitchFamily="18" charset="-128"/>
                <a:ea typeface="UD デジタル 教科書体 NP-R" panose="02020400000000000000" pitchFamily="18" charset="-128"/>
              </a:rPr>
              <a:t>　</a:t>
            </a:r>
            <a:r>
              <a:rPr kumimoji="1" lang="ja-JP" altLang="en-US" sz="2000" u="sng" dirty="0" smtClean="0">
                <a:latin typeface="BIZ UD明朝 Medium" panose="02020500000000000000" pitchFamily="17" charset="-128"/>
                <a:ea typeface="BIZ UD明朝 Medium" panose="02020500000000000000" pitchFamily="17" charset="-128"/>
              </a:rPr>
              <a:t>再構築に</a:t>
            </a:r>
            <a:r>
              <a:rPr lang="ja-JP" altLang="en-US" sz="2000" u="sng" dirty="0" smtClean="0">
                <a:latin typeface="BIZ UD明朝 Medium" panose="02020500000000000000" pitchFamily="17" charset="-128"/>
                <a:ea typeface="BIZ UD明朝 Medium" panose="02020500000000000000" pitchFamily="17" charset="-128"/>
              </a:rPr>
              <a:t>あたっては、地域の資源の活用を踏まえ、将来像や取組みの方向性を取りまとめていく。</a:t>
            </a:r>
          </a:p>
          <a:p>
            <a:pPr>
              <a:lnSpc>
                <a:spcPts val="2500"/>
              </a:lnSpc>
            </a:pPr>
            <a:r>
              <a:rPr kumimoji="1" lang="ja-JP" altLang="en-US" sz="2000" dirty="0" smtClean="0">
                <a:latin typeface="BIZ UD明朝 Medium" panose="02020500000000000000" pitchFamily="17" charset="-128"/>
                <a:ea typeface="BIZ UD明朝 Medium" panose="02020500000000000000" pitchFamily="17" charset="-128"/>
              </a:rPr>
              <a:t>　そのためには、具体的に区の資源を捉えて検討していくことになるが、</a:t>
            </a:r>
            <a:endParaRPr kumimoji="1" lang="en-US" altLang="ja-JP" sz="2000" dirty="0" smtClean="0">
              <a:latin typeface="BIZ UD明朝 Medium" panose="02020500000000000000" pitchFamily="17" charset="-128"/>
              <a:ea typeface="BIZ UD明朝 Medium" panose="02020500000000000000" pitchFamily="17" charset="-128"/>
            </a:endParaRPr>
          </a:p>
          <a:p>
            <a:pPr>
              <a:lnSpc>
                <a:spcPts val="2500"/>
              </a:lnSpc>
            </a:pPr>
            <a:r>
              <a:rPr kumimoji="1" lang="ja-JP" altLang="en-US" sz="2000" dirty="0" smtClean="0">
                <a:latin typeface="BIZ UD明朝 Medium" panose="02020500000000000000" pitchFamily="17" charset="-128"/>
                <a:ea typeface="BIZ UD明朝 Medium" panose="02020500000000000000" pitchFamily="17" charset="-128"/>
              </a:rPr>
              <a:t>一定の地域をモデルに検討していく（実践的な取組みにつなげていくため</a:t>
            </a:r>
            <a:endParaRPr kumimoji="1" lang="en-US" altLang="ja-JP" sz="2000" dirty="0" smtClean="0">
              <a:latin typeface="BIZ UD明朝 Medium" panose="02020500000000000000" pitchFamily="17" charset="-128"/>
              <a:ea typeface="BIZ UD明朝 Medium" panose="02020500000000000000" pitchFamily="17" charset="-128"/>
            </a:endParaRPr>
          </a:p>
          <a:p>
            <a:pPr>
              <a:lnSpc>
                <a:spcPts val="2500"/>
              </a:lnSpc>
            </a:pPr>
            <a:r>
              <a:rPr kumimoji="1" lang="ja-JP" altLang="en-US" sz="2000" dirty="0" err="1" smtClean="0">
                <a:latin typeface="BIZ UD明朝 Medium" panose="02020500000000000000" pitchFamily="17" charset="-128"/>
                <a:ea typeface="BIZ UD明朝 Medium" panose="02020500000000000000" pitchFamily="17" charset="-128"/>
              </a:rPr>
              <a:t>には</a:t>
            </a:r>
            <a:r>
              <a:rPr kumimoji="1" lang="ja-JP" altLang="en-US" sz="2000" dirty="0" smtClean="0">
                <a:latin typeface="BIZ UD明朝 Medium" panose="02020500000000000000" pitchFamily="17" charset="-128"/>
                <a:ea typeface="BIZ UD明朝 Medium" panose="02020500000000000000" pitchFamily="17" charset="-128"/>
              </a:rPr>
              <a:t>全区を対象とすると広範すぎる）。</a:t>
            </a:r>
            <a:endParaRPr kumimoji="1" lang="ja-JP" altLang="en-US" sz="2000" dirty="0">
              <a:latin typeface="BIZ UD明朝 Medium" panose="02020500000000000000" pitchFamily="17" charset="-128"/>
              <a:ea typeface="BIZ UD明朝 Medium" panose="02020500000000000000" pitchFamily="17" charset="-128"/>
            </a:endParaRPr>
          </a:p>
        </p:txBody>
      </p:sp>
      <p:pic>
        <p:nvPicPr>
          <p:cNvPr id="32" name="図 3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08111" y="1194038"/>
            <a:ext cx="1545709" cy="2111292"/>
          </a:xfrm>
          <a:prstGeom prst="rect">
            <a:avLst/>
          </a:prstGeom>
        </p:spPr>
      </p:pic>
      <p:pic>
        <p:nvPicPr>
          <p:cNvPr id="33" name="図 3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52114" y="1217788"/>
            <a:ext cx="1523801" cy="2111292"/>
          </a:xfrm>
          <a:prstGeom prst="rect">
            <a:avLst/>
          </a:prstGeom>
        </p:spPr>
      </p:pic>
      <p:sp>
        <p:nvSpPr>
          <p:cNvPr id="34" name="テキスト ボックス 33"/>
          <p:cNvSpPr txBox="1"/>
          <p:nvPr/>
        </p:nvSpPr>
        <p:spPr>
          <a:xfrm>
            <a:off x="8896573" y="3451761"/>
            <a:ext cx="305724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400" dirty="0" smtClean="0">
                <a:latin typeface="BIZ UD明朝 Medium" panose="02020500000000000000" pitchFamily="17" charset="-128"/>
                <a:ea typeface="BIZ UD明朝 Medium" panose="02020500000000000000" pitchFamily="17" charset="-128"/>
              </a:rPr>
              <a:t>各種計画との整合性を図っていく。</a:t>
            </a:r>
            <a:endParaRPr kumimoji="1" lang="ja-JP" altLang="en-US" sz="1400" dirty="0">
              <a:latin typeface="BIZ UD明朝 Medium" panose="02020500000000000000" pitchFamily="17" charset="-128"/>
              <a:ea typeface="BIZ UD明朝 Medium" panose="02020500000000000000" pitchFamily="17" charset="-128"/>
            </a:endParaRPr>
          </a:p>
        </p:txBody>
      </p:sp>
      <p:pic>
        <p:nvPicPr>
          <p:cNvPr id="2" name="図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578350" y="4911111"/>
            <a:ext cx="2208780" cy="13895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543375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575</Words>
  <Application>Microsoft Office PowerPoint</Application>
  <PresentationFormat>ワイド画面</PresentationFormat>
  <Paragraphs>50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9" baseType="lpstr">
      <vt:lpstr>BIZ UD明朝 Medium</vt:lpstr>
      <vt:lpstr>UD デジタル 教科書体 NP-R</vt:lpstr>
      <vt:lpstr>游ゴシック</vt:lpstr>
      <vt:lpstr>游ゴシック Light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2025-06-09T07:00:37Z</dcterms:created>
  <dcterms:modified xsi:type="dcterms:W3CDTF">2025-06-09T07:00:40Z</dcterms:modified>
</cp:coreProperties>
</file>